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5" r:id="rId11"/>
    <p:sldId id="272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78e5a2e458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78e5a2e458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78e5a2e458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78e5a2e458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07300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78e5a2e458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78e5a2e458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7b28975550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7b28975550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78e5a2e458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78e5a2e458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7ab7b371b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7ab7b371b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6dfee28b16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g26dfee28b16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6dfee28b1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6dfee28b16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5a5b61dbf4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5a5b61dbf4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5a5b61dbf4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5a5b61dbf4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6dfee28b16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6dfee28b16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6dfee28b16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6dfee28b16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6dfee28b1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6dfee28b16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78e5a2e45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78e5a2e45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78e5a2e45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78e5a2e45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2445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9" name="Google Shape;49;p11"/>
          <p:cNvPicPr preferRelativeResize="0"/>
          <p:nvPr/>
        </p:nvPicPr>
        <p:blipFill rotWithShape="1">
          <a:blip r:embed="rId3">
            <a:alphaModFix/>
          </a:blip>
          <a:srcRect t="719" b="709"/>
          <a:stretch/>
        </p:blipFill>
        <p:spPr>
          <a:xfrm>
            <a:off x="8358276" y="4367125"/>
            <a:ext cx="662876" cy="62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2">
  <p:cSld name="TITLE_2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_3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/Objective">
  <p:cSld name="CUSTOM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●"/>
              <a:defRPr sz="5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○"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■"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●"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○"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■"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●"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○"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■"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Char char="●"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Char char="○"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Char char="■"/>
              <a:defRPr sz="36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5" name="Google Shape;15;p4"/>
          <p:cNvPicPr preferRelativeResize="0"/>
          <p:nvPr/>
        </p:nvPicPr>
        <p:blipFill rotWithShape="1">
          <a:blip r:embed="rId3">
            <a:alphaModFix/>
          </a:blip>
          <a:srcRect t="719" b="709"/>
          <a:stretch/>
        </p:blipFill>
        <p:spPr>
          <a:xfrm>
            <a:off x="8358276" y="4367125"/>
            <a:ext cx="662876" cy="62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Char char="●"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○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■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●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○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■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●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○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■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0" name="Google Shape;20;p5"/>
          <p:cNvPicPr preferRelativeResize="0"/>
          <p:nvPr/>
        </p:nvPicPr>
        <p:blipFill rotWithShape="1">
          <a:blip r:embed="rId3">
            <a:alphaModFix/>
          </a:blip>
          <a:srcRect t="719" b="709"/>
          <a:stretch/>
        </p:blipFill>
        <p:spPr>
          <a:xfrm>
            <a:off x="8358276" y="4367125"/>
            <a:ext cx="662876" cy="62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Char char="●"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○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■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●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○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■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●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○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■"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3">
            <a:alphaModFix/>
          </a:blip>
          <a:srcRect t="719" b="709"/>
          <a:stretch/>
        </p:blipFill>
        <p:spPr>
          <a:xfrm>
            <a:off x="8358276" y="4367125"/>
            <a:ext cx="662876" cy="62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Char char="●"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0" name="Google Shape;30;p7"/>
          <p:cNvPicPr preferRelativeResize="0"/>
          <p:nvPr/>
        </p:nvPicPr>
        <p:blipFill rotWithShape="1">
          <a:blip r:embed="rId3">
            <a:alphaModFix/>
          </a:blip>
          <a:srcRect t="719" b="709"/>
          <a:stretch/>
        </p:blipFill>
        <p:spPr>
          <a:xfrm>
            <a:off x="8358276" y="4367125"/>
            <a:ext cx="662876" cy="62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80019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Char char="●"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○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■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●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○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■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●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○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Char char="■"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83472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●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○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Char char="■"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5" name="Google Shape;35;p8"/>
          <p:cNvPicPr preferRelativeResize="0"/>
          <p:nvPr/>
        </p:nvPicPr>
        <p:blipFill rotWithShape="1">
          <a:blip r:embed="rId3">
            <a:alphaModFix/>
          </a:blip>
          <a:srcRect t="719" b="709"/>
          <a:stretch/>
        </p:blipFill>
        <p:spPr>
          <a:xfrm>
            <a:off x="8358276" y="4367125"/>
            <a:ext cx="662876" cy="62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Char char="●"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9" name="Google Shape;39;p9"/>
          <p:cNvPicPr preferRelativeResize="0"/>
          <p:nvPr/>
        </p:nvPicPr>
        <p:blipFill rotWithShape="1">
          <a:blip r:embed="rId3">
            <a:alphaModFix/>
          </a:blip>
          <a:srcRect t="719" b="709"/>
          <a:stretch/>
        </p:blipFill>
        <p:spPr>
          <a:xfrm>
            <a:off x="8358276" y="4367125"/>
            <a:ext cx="662876" cy="62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Char char="●"/>
              <a:def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Char char="○"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Char char="■"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Char char="●"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Char char="○"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Char char="■"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Char char="●"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Char char="○"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Char char="■"/>
              <a:defRPr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Calibri"/>
              <a:buNone/>
              <a:def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■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■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○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■"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3">
            <a:alphaModFix/>
          </a:blip>
          <a:srcRect t="719" b="709"/>
          <a:stretch/>
        </p:blipFill>
        <p:spPr>
          <a:xfrm>
            <a:off x="8358276" y="4367125"/>
            <a:ext cx="662876" cy="6250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2</a:t>
            </a:r>
            <a:endParaRPr/>
          </a:p>
        </p:txBody>
      </p:sp>
      <p:sp>
        <p:nvSpPr>
          <p:cNvPr id="132" name="Google Shape;132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278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How many members in the Fugate family tree had the regressive mm trait?</a:t>
            </a:r>
          </a:p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 dirty="0"/>
              <a:t>11 </a:t>
            </a:r>
          </a:p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 dirty="0"/>
              <a:t>13</a:t>
            </a:r>
          </a:p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 dirty="0"/>
              <a:t>7</a:t>
            </a:r>
          </a:p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 dirty="0"/>
              <a:t>24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2</a:t>
            </a:r>
            <a:endParaRPr/>
          </a:p>
        </p:txBody>
      </p:sp>
      <p:sp>
        <p:nvSpPr>
          <p:cNvPr id="132" name="Google Shape;132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278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How many members in the Fugate family tree had the regressive mm trait?</a:t>
            </a:r>
          </a:p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 dirty="0"/>
              <a:t>11 </a:t>
            </a:r>
          </a:p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 dirty="0"/>
              <a:t>13</a:t>
            </a:r>
          </a:p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 dirty="0"/>
              <a:t>7</a:t>
            </a:r>
          </a:p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 dirty="0"/>
              <a:t>24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Google Shape;139;p24">
            <a:extLst>
              <a:ext uri="{FF2B5EF4-FFF2-40B4-BE49-F238E27FC236}">
                <a16:creationId xmlns:a16="http://schemas.microsoft.com/office/drawing/2014/main" id="{7CB26794-0977-0C86-AF9E-56AB807DF6CA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1363103" y="2035181"/>
            <a:ext cx="642800" cy="39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702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3</a:t>
            </a:r>
            <a:endParaRPr/>
          </a:p>
        </p:txBody>
      </p:sp>
      <p:sp>
        <p:nvSpPr>
          <p:cNvPr id="145" name="Google Shape;145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278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The largest average leaf area in Georgia using fertilization was larger than the average leaf area in Florida for which treatment type?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lphaUcParenR"/>
            </a:pPr>
            <a:r>
              <a:rPr lang="en" dirty="0"/>
              <a:t>Control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lphaUcParenR"/>
            </a:pPr>
            <a:r>
              <a:rPr lang="en" dirty="0"/>
              <a:t>Reduction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lphaUcParenR"/>
            </a:pPr>
            <a:r>
              <a:rPr lang="en" dirty="0"/>
              <a:t>Fertilization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lphaUcParenR"/>
            </a:pPr>
            <a:r>
              <a:rPr lang="en" dirty="0"/>
              <a:t>FR combined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3</a:t>
            </a:r>
            <a:endParaRPr/>
          </a:p>
        </p:txBody>
      </p:sp>
      <p:sp>
        <p:nvSpPr>
          <p:cNvPr id="151" name="Google Shape;151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278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largest average leaf area in Georgia using fertilization was larger than the average leaf area in Florida for which treatment type?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lphaUcParenR"/>
            </a:pPr>
            <a:r>
              <a:rPr lang="en"/>
              <a:t>Control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lphaUcParenR"/>
            </a:pPr>
            <a:r>
              <a:rPr lang="en"/>
              <a:t>Reduction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lphaUcParenR"/>
            </a:pPr>
            <a:r>
              <a:rPr lang="en"/>
              <a:t>Fertilization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lphaUcParenR"/>
            </a:pPr>
            <a:r>
              <a:rPr lang="en"/>
              <a:t>FR combined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2" name="Google Shape;15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2317250" y="2878025"/>
            <a:ext cx="642800" cy="3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Anchor Chart</a:t>
            </a:r>
            <a:endParaRPr/>
          </a:p>
        </p:txBody>
      </p:sp>
      <p:sp>
        <p:nvSpPr>
          <p:cNvPr id="158" name="Google Shape;158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Have you discovered any new strategies for the science test?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9" name="Google Shape;15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682642">
            <a:off x="3835028" y="2498580"/>
            <a:ext cx="1594994" cy="15868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Exit Ticket: Create a Graph</a:t>
            </a:r>
            <a:endParaRPr/>
          </a:p>
        </p:txBody>
      </p:sp>
      <p:sp>
        <p:nvSpPr>
          <p:cNvPr id="165" name="Google Shape;165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Sketch a graph showing the following data: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As the average low temperature for a location increases, the average accumulated snowfall for that area decreases.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Include a title, trend line, and x- and y-axis.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You Powered Up!</a:t>
            </a:r>
            <a:endParaRPr/>
          </a:p>
        </p:txBody>
      </p:sp>
      <p:sp>
        <p:nvSpPr>
          <p:cNvPr id="171" name="Google Shape;171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2600"/>
              <a:buNone/>
            </a:pPr>
            <a:r>
              <a:rPr lang="en"/>
              <a:t>Achievement Unlocked: Tables, Figures, and Graphs </a:t>
            </a:r>
            <a:endParaRPr/>
          </a:p>
        </p:txBody>
      </p:sp>
      <p:pic>
        <p:nvPicPr>
          <p:cNvPr id="172" name="Google Shape;172;p29" descr="A pixelated video game characters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2312" y="1596650"/>
            <a:ext cx="2439378" cy="3362094"/>
          </a:xfrm>
          <a:prstGeom prst="rect">
            <a:avLst/>
          </a:prstGeom>
          <a:noFill/>
          <a:ln>
            <a:noFill/>
          </a:ln>
          <a:effectLst>
            <a:outerShdw blurRad="76200" sy="23000" kx="1200090" algn="br" rotWithShape="0">
              <a:srgbClr val="000000">
                <a:alpha val="2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Power UP: Science ACT Prep, Week 3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Tables, Figures, and Graphs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Essential Question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can I increase my ACT score?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Learning Objectives</a:t>
            </a:r>
            <a:endParaRPr sz="3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Calibri"/>
              <a:buChar char="●"/>
            </a:pPr>
            <a:r>
              <a:rPr lang="en" sz="2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Understand the pacing of the science test</a:t>
            </a:r>
            <a:endParaRPr sz="2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Calibri"/>
              <a:buChar char="●"/>
            </a:pPr>
            <a:r>
              <a:rPr lang="en" sz="2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Analyze components of figures, tables and graphs to understand what information they convey</a:t>
            </a:r>
            <a:endParaRPr sz="2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Graph Data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185900" cy="245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clues do you see that could let us know what the data is showing?</a:t>
            </a:r>
            <a:endParaRPr/>
          </a:p>
        </p:txBody>
      </p:sp>
      <p:sp>
        <p:nvSpPr>
          <p:cNvPr id="86" name="Google Shape;86;p18"/>
          <p:cNvSpPr/>
          <p:nvPr/>
        </p:nvSpPr>
        <p:spPr>
          <a:xfrm>
            <a:off x="4454550" y="218800"/>
            <a:ext cx="3935100" cy="435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7" name="Google Shape;8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8300" y="499625"/>
            <a:ext cx="3259650" cy="370855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8"/>
          <p:cNvSpPr txBox="1"/>
          <p:nvPr/>
        </p:nvSpPr>
        <p:spPr>
          <a:xfrm>
            <a:off x="5937439" y="4313800"/>
            <a:ext cx="10695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Minutes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8"/>
          <p:cNvSpPr txBox="1"/>
          <p:nvPr/>
        </p:nvSpPr>
        <p:spPr>
          <a:xfrm rot="-5400000">
            <a:off x="4089039" y="2334375"/>
            <a:ext cx="10695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Questions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Graph Data</a:t>
            </a:r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035300" cy="34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What is the maximum time?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What is the maximum number of questions?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How many questions should be answered by X minutes into the test?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How might the graph change if someone takes less time to finish?</a:t>
            </a:r>
            <a:endParaRPr lang="en-US" sz="2400" dirty="0"/>
          </a:p>
        </p:txBody>
      </p:sp>
      <p:sp>
        <p:nvSpPr>
          <p:cNvPr id="96" name="Google Shape;96;p19"/>
          <p:cNvSpPr/>
          <p:nvPr/>
        </p:nvSpPr>
        <p:spPr>
          <a:xfrm>
            <a:off x="4454550" y="218800"/>
            <a:ext cx="3935100" cy="435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8300" y="499625"/>
            <a:ext cx="3259650" cy="370855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9"/>
          <p:cNvSpPr txBox="1"/>
          <p:nvPr/>
        </p:nvSpPr>
        <p:spPr>
          <a:xfrm>
            <a:off x="5937439" y="4313800"/>
            <a:ext cx="10695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Minutes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9"/>
          <p:cNvSpPr txBox="1"/>
          <p:nvPr/>
        </p:nvSpPr>
        <p:spPr>
          <a:xfrm rot="-5400000">
            <a:off x="4089039" y="2334375"/>
            <a:ext cx="1069500" cy="2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Questions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9"/>
          <p:cNvSpPr txBox="1"/>
          <p:nvPr/>
        </p:nvSpPr>
        <p:spPr>
          <a:xfrm>
            <a:off x="4437650" y="194650"/>
            <a:ext cx="4035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659298"/>
                </a:solidFill>
                <a:latin typeface="Calibri"/>
                <a:ea typeface="Calibri"/>
                <a:cs typeface="Calibri"/>
                <a:sym typeface="Calibri"/>
              </a:rPr>
              <a:t>Science ACT Questions Answered</a:t>
            </a:r>
            <a:endParaRPr sz="1500" b="1">
              <a:solidFill>
                <a:srgbClr val="659298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Categorical Highlighting</a:t>
            </a:r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body" idx="1"/>
          </p:nvPr>
        </p:nvSpPr>
        <p:spPr>
          <a:xfrm>
            <a:off x="311700" y="1381450"/>
            <a:ext cx="4408200" cy="34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For each table, graph, and figure, highlight the following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Titles in yellow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Legends in blue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Independent </a:t>
            </a:r>
            <a:endParaRPr sz="2400"/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variables in green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Dependent variables in pink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Circle any other key information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7" name="Google Shape;10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10875" y="1885075"/>
            <a:ext cx="1299075" cy="12187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8" name="Google Shape;108;p20"/>
          <p:cNvGrpSpPr/>
          <p:nvPr/>
        </p:nvGrpSpPr>
        <p:grpSpPr>
          <a:xfrm>
            <a:off x="4860319" y="1105758"/>
            <a:ext cx="3512729" cy="3807698"/>
            <a:chOff x="4437650" y="194650"/>
            <a:chExt cx="4035300" cy="4374150"/>
          </a:xfrm>
        </p:grpSpPr>
        <p:sp>
          <p:nvSpPr>
            <p:cNvPr id="109" name="Google Shape;109;p20"/>
            <p:cNvSpPr/>
            <p:nvPr/>
          </p:nvSpPr>
          <p:spPr>
            <a:xfrm>
              <a:off x="4454550" y="218800"/>
              <a:ext cx="3935100" cy="43500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110" name="Google Shape;110;p20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918300" y="499625"/>
              <a:ext cx="3259650" cy="3708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1" name="Google Shape;111;p20"/>
            <p:cNvSpPr txBox="1"/>
            <p:nvPr/>
          </p:nvSpPr>
          <p:spPr>
            <a:xfrm>
              <a:off x="5937439" y="4313800"/>
              <a:ext cx="10695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highlight>
                    <a:srgbClr val="D9EAD3"/>
                  </a:highlight>
                  <a:latin typeface="Calibri"/>
                  <a:ea typeface="Calibri"/>
                  <a:cs typeface="Calibri"/>
                  <a:sym typeface="Calibri"/>
                </a:rPr>
                <a:t> Minutes</a:t>
              </a:r>
              <a:r>
                <a:rPr lang="en">
                  <a:solidFill>
                    <a:srgbClr val="EAD1DC"/>
                  </a:solidFill>
                  <a:highlight>
                    <a:srgbClr val="D9EAD3"/>
                  </a:highlight>
                  <a:latin typeface="Calibri"/>
                  <a:ea typeface="Calibri"/>
                  <a:cs typeface="Calibri"/>
                  <a:sym typeface="Calibri"/>
                </a:rPr>
                <a:t>.</a:t>
              </a:r>
              <a:r>
                <a:rPr lang="en">
                  <a:highlight>
                    <a:srgbClr val="D9EAD3"/>
                  </a:highlight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>
                <a:highlight>
                  <a:srgbClr val="D9EAD3"/>
                </a:highlight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20"/>
            <p:cNvSpPr txBox="1"/>
            <p:nvPr/>
          </p:nvSpPr>
          <p:spPr>
            <a:xfrm rot="-5400000">
              <a:off x="3948465" y="2301702"/>
              <a:ext cx="1484400" cy="205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highlight>
                    <a:srgbClr val="F4CCCC"/>
                  </a:highlight>
                  <a:latin typeface="Calibri"/>
                  <a:ea typeface="Calibri"/>
                  <a:cs typeface="Calibri"/>
                  <a:sym typeface="Calibri"/>
                </a:rPr>
                <a:t> Questions</a:t>
              </a:r>
              <a:r>
                <a:rPr lang="en">
                  <a:solidFill>
                    <a:srgbClr val="EAD1DC"/>
                  </a:solidFill>
                  <a:highlight>
                    <a:srgbClr val="F4CCCC"/>
                  </a:highlight>
                  <a:latin typeface="Calibri"/>
                  <a:ea typeface="Calibri"/>
                  <a:cs typeface="Calibri"/>
                  <a:sym typeface="Calibri"/>
                </a:rPr>
                <a:t>.</a:t>
              </a:r>
              <a:r>
                <a:rPr lang="en">
                  <a:highlight>
                    <a:srgbClr val="F4CCCC"/>
                  </a:highlight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>
                <a:highlight>
                  <a:srgbClr val="F4CCCC"/>
                </a:highlight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20"/>
            <p:cNvSpPr txBox="1"/>
            <p:nvPr/>
          </p:nvSpPr>
          <p:spPr>
            <a:xfrm>
              <a:off x="4437650" y="194650"/>
              <a:ext cx="4035300" cy="45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solidFill>
                    <a:srgbClr val="659298"/>
                  </a:solidFill>
                  <a:highlight>
                    <a:srgbClr val="FFF2CC"/>
                  </a:highlight>
                  <a:latin typeface="Calibri"/>
                  <a:ea typeface="Calibri"/>
                  <a:cs typeface="Calibri"/>
                  <a:sym typeface="Calibri"/>
                </a:rPr>
                <a:t> Science ACT Questions Answered</a:t>
              </a:r>
              <a:r>
                <a:rPr lang="en" b="1">
                  <a:solidFill>
                    <a:srgbClr val="FFF2CC"/>
                  </a:solidFill>
                  <a:highlight>
                    <a:srgbClr val="FFF2CC"/>
                  </a:highlight>
                  <a:latin typeface="Calibri"/>
                  <a:ea typeface="Calibri"/>
                  <a:cs typeface="Calibri"/>
                  <a:sym typeface="Calibri"/>
                </a:rPr>
                <a:t>.</a:t>
              </a:r>
              <a:r>
                <a:rPr lang="en" b="1">
                  <a:solidFill>
                    <a:srgbClr val="659298"/>
                  </a:solidFill>
                  <a:highlight>
                    <a:srgbClr val="FFF2CC"/>
                  </a:highlight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1500" b="1">
                <a:solidFill>
                  <a:srgbClr val="659298"/>
                </a:solidFill>
                <a:highlight>
                  <a:srgbClr val="FFF2CC"/>
                </a:highlight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1</a:t>
            </a:r>
            <a:endParaRPr/>
          </a:p>
        </p:txBody>
      </p:sp>
      <p:sp>
        <p:nvSpPr>
          <p:cNvPr id="119" name="Google Shape;119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278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 beam of light from flames has a wavelength of 480nm. What color is the light?</a:t>
            </a:r>
          </a:p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 dirty="0"/>
              <a:t>Red</a:t>
            </a:r>
          </a:p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 dirty="0"/>
              <a:t>Blue</a:t>
            </a:r>
          </a:p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 dirty="0"/>
              <a:t>Green</a:t>
            </a:r>
          </a:p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 dirty="0"/>
              <a:t>Violet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1</a:t>
            </a:r>
            <a:endParaRPr/>
          </a:p>
        </p:txBody>
      </p:sp>
      <p:sp>
        <p:nvSpPr>
          <p:cNvPr id="119" name="Google Shape;119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278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 beam of light from flames has a wavelength of 480nm. What color is the light?</a:t>
            </a:r>
            <a:endParaRPr dirty="0"/>
          </a:p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 dirty="0"/>
              <a:t>Red</a:t>
            </a:r>
          </a:p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 dirty="0"/>
              <a:t>Blue</a:t>
            </a:r>
          </a:p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 dirty="0"/>
              <a:t>Green</a:t>
            </a:r>
          </a:p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AutoNum type="alphaUcParenR"/>
            </a:pPr>
            <a:r>
              <a:rPr lang="en" dirty="0"/>
              <a:t>Violet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Google Shape;126;p22">
            <a:extLst>
              <a:ext uri="{FF2B5EF4-FFF2-40B4-BE49-F238E27FC236}">
                <a16:creationId xmlns:a16="http://schemas.microsoft.com/office/drawing/2014/main" id="{38611249-77BD-8A7F-5191-409544A2D66D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1575054" y="2417895"/>
            <a:ext cx="642800" cy="39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861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CT Math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380</Words>
  <Application>Microsoft Macintosh PowerPoint</Application>
  <PresentationFormat>On-screen Show (16:9)</PresentationFormat>
  <Paragraphs>76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ACT Math</vt:lpstr>
      <vt:lpstr>PowerPoint Presentation</vt:lpstr>
      <vt:lpstr>Power UP: Science ACT Prep, Week 3</vt:lpstr>
      <vt:lpstr>Essential Question</vt:lpstr>
      <vt:lpstr>PowerPoint Presentation</vt:lpstr>
      <vt:lpstr>Graph Data</vt:lpstr>
      <vt:lpstr>Graph Data</vt:lpstr>
      <vt:lpstr>Categorical Highlighting</vt:lpstr>
      <vt:lpstr>Question 1</vt:lpstr>
      <vt:lpstr>Question 1</vt:lpstr>
      <vt:lpstr>Question 2</vt:lpstr>
      <vt:lpstr>Question 2</vt:lpstr>
      <vt:lpstr>Question 3</vt:lpstr>
      <vt:lpstr>Question 3</vt:lpstr>
      <vt:lpstr>Anchor Chart</vt:lpstr>
      <vt:lpstr>Exit Ticket: Create a Graph</vt:lpstr>
      <vt:lpstr>You Powered Up!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ACT Prep, Week 3</dc:title>
  <dc:subject/>
  <dc:creator>K20 Center</dc:creator>
  <cp:keywords/>
  <dc:description/>
  <cp:lastModifiedBy>Lansford, Teresa M.</cp:lastModifiedBy>
  <cp:revision>4</cp:revision>
  <dcterms:modified xsi:type="dcterms:W3CDTF">2023-10-30T14:43:39Z</dcterms:modified>
  <cp:category/>
</cp:coreProperties>
</file>