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3" r:id="rId10"/>
    <p:sldId id="265" r:id="rId11"/>
    <p:sldId id="272" r:id="rId12"/>
    <p:sldId id="267" r:id="rId13"/>
    <p:sldId id="268" r:id="rId14"/>
    <p:sldId id="269" r:id="rId15"/>
    <p:sldId id="270" r:id="rId16"/>
    <p:sldId id="271" r:id="rId1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278e5a2e458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278e5a2e458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278e5a2e458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278e5a2e458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307300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278e5a2e458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278e5a2e458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27b28975550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27b28975550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278e5a2e458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278e5a2e458_0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27ab7b371b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27ab7b371b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26dfee28b16_1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8" name="Google Shape;168;g26dfee28b16_1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6dfee28b16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6dfee28b16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5a5b61dbf4_0_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5a5b61dbf4_0_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5a5b61dbf4_0_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5a5b61dbf4_0_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6dfee28b16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26dfee28b16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6dfee28b16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6dfee28b16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26dfee28b16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26dfee28b16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278e5a2e45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278e5a2e45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278e5a2e45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278e5a2e45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52445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8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49" name="Google Shape;49;p11"/>
          <p:cNvPicPr preferRelativeResize="0"/>
          <p:nvPr/>
        </p:nvPicPr>
        <p:blipFill rotWithShape="1">
          <a:blip r:embed="rId3">
            <a:alphaModFix/>
          </a:blip>
          <a:srcRect t="719" b="709"/>
          <a:stretch/>
        </p:blipFill>
        <p:spPr>
          <a:xfrm>
            <a:off x="8358276" y="4367125"/>
            <a:ext cx="662876" cy="6250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2">
  <p:cSld name="TITLE_2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Char char="●"/>
              <a:defRPr sz="5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Char char="○"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Char char="■"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Char char="●"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Char char="○"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Char char="■"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Char char="●"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Char char="○"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Char char="■"/>
              <a:defRPr sz="5200"/>
            </a:lvl9pPr>
          </a:lstStyle>
          <a:p>
            <a:endParaRPr/>
          </a:p>
        </p:txBody>
      </p:sp>
      <p:sp>
        <p:nvSpPr>
          <p:cNvPr id="52" name="Google Shape;52;p1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53" name="Google Shape;53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1">
  <p:cSld name="TITLE_3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Char char="●"/>
              <a:defRPr sz="5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Char char="○"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Char char="■"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Char char="●"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Char char="○"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Char char="■"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Char char="●"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Char char="○"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Char char="■"/>
              <a:defRPr sz="5200"/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/Objective">
  <p:cSld name="CUSTOM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Char char="●"/>
              <a:defRPr sz="5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Char char="○"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Char char="■"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Char char="●"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Char char="○"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Char char="■"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Char char="●"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Char char="○"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Char char="■"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Char char="●"/>
              <a:defRPr sz="3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Char char="○"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Char char="■"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Char char="●"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Char char="○"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Char char="■"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Char char="●"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Char char="○"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Char char="■"/>
              <a:defRPr sz="3600"/>
            </a:lvl9pPr>
          </a:lstStyle>
          <a:p>
            <a:endParaRPr/>
          </a:p>
        </p:txBody>
      </p:sp>
      <p:sp>
        <p:nvSpPr>
          <p:cNvPr id="14" name="Google Shape;14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5" name="Google Shape;15;p4"/>
          <p:cNvPicPr preferRelativeResize="0"/>
          <p:nvPr/>
        </p:nvPicPr>
        <p:blipFill rotWithShape="1">
          <a:blip r:embed="rId3">
            <a:alphaModFix/>
          </a:blip>
          <a:srcRect t="719" b="709"/>
          <a:stretch/>
        </p:blipFill>
        <p:spPr>
          <a:xfrm>
            <a:off x="8358276" y="4367125"/>
            <a:ext cx="662876" cy="6250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" type="tx">
  <p:cSld name="TITLE_AND_BODY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Char char="●"/>
              <a:defRPr sz="3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Char char="○"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Char char="■"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Char char="●"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Char char="○"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Char char="■"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Char char="●"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Char char="○"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Char char="■"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Google Shape;18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●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○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■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●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○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■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lvl="6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●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lvl="7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○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lvl="8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■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0" name="Google Shape;20;p5"/>
          <p:cNvPicPr preferRelativeResize="0"/>
          <p:nvPr/>
        </p:nvPicPr>
        <p:blipFill rotWithShape="1">
          <a:blip r:embed="rId3">
            <a:alphaModFix/>
          </a:blip>
          <a:srcRect t="719" b="709"/>
          <a:stretch/>
        </p:blipFill>
        <p:spPr>
          <a:xfrm>
            <a:off x="8358276" y="4367125"/>
            <a:ext cx="662876" cy="6250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Char char="●"/>
              <a:defRPr sz="3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Char char="○"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Char char="■"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Char char="●"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Char char="○"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Char char="■"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Char char="●"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Char char="○"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Char char="■"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" name="Google Shape;23;p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●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○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■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●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○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■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lvl="6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●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lvl="7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○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lvl="8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■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Google Shape;24;p6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●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○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■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●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○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■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lvl="6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●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lvl="7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○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lvl="8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■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Google Shape;25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6" name="Google Shape;26;p6"/>
          <p:cNvPicPr preferRelativeResize="0"/>
          <p:nvPr/>
        </p:nvPicPr>
        <p:blipFill rotWithShape="1">
          <a:blip r:embed="rId3">
            <a:alphaModFix/>
          </a:blip>
          <a:srcRect t="719" b="709"/>
          <a:stretch/>
        </p:blipFill>
        <p:spPr>
          <a:xfrm>
            <a:off x="8358276" y="4367125"/>
            <a:ext cx="662876" cy="6250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Char char="●"/>
              <a:defRPr sz="3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9" name="Google Shape;29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30" name="Google Shape;30;p7"/>
          <p:cNvPicPr preferRelativeResize="0"/>
          <p:nvPr/>
        </p:nvPicPr>
        <p:blipFill rotWithShape="1">
          <a:blip r:embed="rId3">
            <a:alphaModFix/>
          </a:blip>
          <a:srcRect t="719" b="709"/>
          <a:stretch/>
        </p:blipFill>
        <p:spPr>
          <a:xfrm>
            <a:off x="8358276" y="4367125"/>
            <a:ext cx="662876" cy="6250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8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80019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Char char="●"/>
              <a:defRPr sz="3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Char char="○"/>
              <a:defRPr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Char char="■"/>
              <a:defRPr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Char char="●"/>
              <a:defRPr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Char char="○"/>
              <a:defRPr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Char char="■"/>
              <a:defRPr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Char char="●"/>
              <a:defRPr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Char char="○"/>
              <a:defRPr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Char char="■"/>
              <a:defRPr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Google Shape;33;p8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83472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●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○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■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●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○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■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lvl="6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●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lvl="7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○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lvl="8" indent="-393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Char char="■"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35" name="Google Shape;35;p8"/>
          <p:cNvPicPr preferRelativeResize="0"/>
          <p:nvPr/>
        </p:nvPicPr>
        <p:blipFill rotWithShape="1">
          <a:blip r:embed="rId3">
            <a:alphaModFix/>
          </a:blip>
          <a:srcRect t="719" b="709"/>
          <a:stretch/>
        </p:blipFill>
        <p:spPr>
          <a:xfrm>
            <a:off x="8358276" y="4367125"/>
            <a:ext cx="662876" cy="6250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Char char="●"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Char char="○"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Char char="■"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Char char="●"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Char char="○"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Char char="■"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Char char="●"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Char char="○"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Char char="■"/>
              <a:defRPr sz="48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39" name="Google Shape;39;p9"/>
          <p:cNvPicPr preferRelativeResize="0"/>
          <p:nvPr/>
        </p:nvPicPr>
        <p:blipFill rotWithShape="1">
          <a:blip r:embed="rId3">
            <a:alphaModFix/>
          </a:blip>
          <a:srcRect t="719" b="709"/>
          <a:stretch/>
        </p:blipFill>
        <p:spPr>
          <a:xfrm>
            <a:off x="8358276" y="4367125"/>
            <a:ext cx="662876" cy="6250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0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2;p10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Char char="●"/>
              <a:defRPr sz="3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Calibri"/>
              <a:buChar char="○"/>
              <a:defRPr sz="4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Calibri"/>
              <a:buChar char="■"/>
              <a:defRPr sz="4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Calibri"/>
              <a:buChar char="●"/>
              <a:defRPr sz="4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Calibri"/>
              <a:buChar char="○"/>
              <a:defRPr sz="4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Calibri"/>
              <a:buChar char="■"/>
              <a:defRPr sz="4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Calibri"/>
              <a:buChar char="●"/>
              <a:defRPr sz="4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Calibri"/>
              <a:buChar char="○"/>
              <a:defRPr sz="4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Calibri"/>
              <a:buChar char="■"/>
              <a:defRPr sz="4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Calibri"/>
              <a:buNone/>
              <a:defRPr sz="2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Calibri"/>
              <a:buNone/>
              <a:defRPr sz="2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Calibri"/>
              <a:buNone/>
              <a:defRPr sz="2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Calibri"/>
              <a:buNone/>
              <a:defRPr sz="2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Calibri"/>
              <a:buNone/>
              <a:defRPr sz="2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Calibri"/>
              <a:buNone/>
              <a:defRPr sz="2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Calibri"/>
              <a:buNone/>
              <a:defRPr sz="2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Calibri"/>
              <a:buNone/>
              <a:defRPr sz="2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Google Shape;44;p10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●"/>
              <a:defRPr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○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■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●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○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■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●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○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■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46" name="Google Shape;46;p10"/>
          <p:cNvPicPr preferRelativeResize="0"/>
          <p:nvPr/>
        </p:nvPicPr>
        <p:blipFill rotWithShape="1">
          <a:blip r:embed="rId3">
            <a:alphaModFix/>
          </a:blip>
          <a:srcRect t="719" b="709"/>
          <a:stretch/>
        </p:blipFill>
        <p:spPr>
          <a:xfrm>
            <a:off x="8358276" y="4367125"/>
            <a:ext cx="662876" cy="6250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blipFill>
          <a:blip r:embed="rId14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 2</a:t>
            </a:r>
            <a:endParaRPr/>
          </a:p>
        </p:txBody>
      </p:sp>
      <p:sp>
        <p:nvSpPr>
          <p:cNvPr id="132" name="Google Shape;132;p2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2785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How many members in the Fugate family tree had the regressive mm trait?</a:t>
            </a:r>
          </a:p>
          <a:p>
            <a:pPr marL="514350" lvl="0" indent="-514350" algn="l" rtl="0">
              <a:spcBef>
                <a:spcPts val="0"/>
              </a:spcBef>
              <a:spcAft>
                <a:spcPts val="0"/>
              </a:spcAft>
              <a:buAutoNum type="alphaUcParenR"/>
            </a:pPr>
            <a:r>
              <a:rPr lang="en" dirty="0"/>
              <a:t>11 </a:t>
            </a:r>
          </a:p>
          <a:p>
            <a:pPr marL="514350" lvl="0" indent="-514350" algn="l" rtl="0">
              <a:spcBef>
                <a:spcPts val="0"/>
              </a:spcBef>
              <a:spcAft>
                <a:spcPts val="0"/>
              </a:spcAft>
              <a:buAutoNum type="alphaUcParenR"/>
            </a:pPr>
            <a:r>
              <a:rPr lang="en" dirty="0"/>
              <a:t>13</a:t>
            </a:r>
          </a:p>
          <a:p>
            <a:pPr marL="514350" lvl="0" indent="-514350" algn="l" rtl="0">
              <a:spcBef>
                <a:spcPts val="0"/>
              </a:spcBef>
              <a:spcAft>
                <a:spcPts val="0"/>
              </a:spcAft>
              <a:buAutoNum type="alphaUcParenR"/>
            </a:pPr>
            <a:r>
              <a:rPr lang="en" dirty="0"/>
              <a:t>7</a:t>
            </a:r>
          </a:p>
          <a:p>
            <a:pPr marL="514350" lvl="0" indent="-514350" algn="l" rtl="0">
              <a:spcBef>
                <a:spcPts val="0"/>
              </a:spcBef>
              <a:spcAft>
                <a:spcPts val="0"/>
              </a:spcAft>
              <a:buAutoNum type="alphaUcParenR"/>
            </a:pPr>
            <a:r>
              <a:rPr lang="en" dirty="0"/>
              <a:t>24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 2</a:t>
            </a:r>
            <a:endParaRPr/>
          </a:p>
        </p:txBody>
      </p:sp>
      <p:sp>
        <p:nvSpPr>
          <p:cNvPr id="132" name="Google Shape;132;p2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2785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How many members in the Fugate family tree had the regressive mm trait?</a:t>
            </a:r>
          </a:p>
          <a:p>
            <a:pPr marL="514350" lvl="0" indent="-514350" algn="l" rtl="0">
              <a:spcBef>
                <a:spcPts val="0"/>
              </a:spcBef>
              <a:spcAft>
                <a:spcPts val="0"/>
              </a:spcAft>
              <a:buAutoNum type="alphaUcParenR"/>
            </a:pPr>
            <a:r>
              <a:rPr lang="en" dirty="0"/>
              <a:t>11 </a:t>
            </a:r>
          </a:p>
          <a:p>
            <a:pPr marL="514350" lvl="0" indent="-514350" algn="l" rtl="0">
              <a:spcBef>
                <a:spcPts val="0"/>
              </a:spcBef>
              <a:spcAft>
                <a:spcPts val="0"/>
              </a:spcAft>
              <a:buAutoNum type="alphaUcParenR"/>
            </a:pPr>
            <a:r>
              <a:rPr lang="en" dirty="0"/>
              <a:t>13</a:t>
            </a:r>
          </a:p>
          <a:p>
            <a:pPr marL="514350" lvl="0" indent="-514350" algn="l" rtl="0">
              <a:spcBef>
                <a:spcPts val="0"/>
              </a:spcBef>
              <a:spcAft>
                <a:spcPts val="0"/>
              </a:spcAft>
              <a:buAutoNum type="alphaUcParenR"/>
            </a:pPr>
            <a:r>
              <a:rPr lang="en" dirty="0"/>
              <a:t>7</a:t>
            </a:r>
          </a:p>
          <a:p>
            <a:pPr marL="514350" lvl="0" indent="-514350" algn="l" rtl="0">
              <a:spcBef>
                <a:spcPts val="0"/>
              </a:spcBef>
              <a:spcAft>
                <a:spcPts val="0"/>
              </a:spcAft>
              <a:buAutoNum type="alphaUcParenR"/>
            </a:pPr>
            <a:r>
              <a:rPr lang="en" dirty="0"/>
              <a:t>24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pic>
        <p:nvPicPr>
          <p:cNvPr id="2" name="Google Shape;139;p24">
            <a:extLst>
              <a:ext uri="{FF2B5EF4-FFF2-40B4-BE49-F238E27FC236}">
                <a16:creationId xmlns:a16="http://schemas.microsoft.com/office/drawing/2014/main" id="{7CB26794-0977-0C86-AF9E-56AB807DF6CA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flipH="1">
            <a:off x="1363103" y="2035181"/>
            <a:ext cx="642800" cy="390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37020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 3</a:t>
            </a:r>
            <a:endParaRPr/>
          </a:p>
        </p:txBody>
      </p:sp>
      <p:sp>
        <p:nvSpPr>
          <p:cNvPr id="145" name="Google Shape;145;p2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2785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The largest average leaf area in Georgia using fertilization was larger than the average leaf area in Florida for which treatment type?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AutoNum type="alphaUcParenR"/>
            </a:pPr>
            <a:r>
              <a:rPr lang="en" dirty="0"/>
              <a:t>Control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AutoNum type="alphaUcParenR"/>
            </a:pPr>
            <a:r>
              <a:rPr lang="en" dirty="0"/>
              <a:t>Reduction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AutoNum type="alphaUcParenR"/>
            </a:pPr>
            <a:r>
              <a:rPr lang="en" dirty="0"/>
              <a:t>Fertilization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AutoNum type="alphaUcParenR"/>
            </a:pPr>
            <a:r>
              <a:rPr lang="en" dirty="0"/>
              <a:t>FR combined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 3</a:t>
            </a:r>
            <a:endParaRPr/>
          </a:p>
        </p:txBody>
      </p:sp>
      <p:sp>
        <p:nvSpPr>
          <p:cNvPr id="151" name="Google Shape;151;p2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2785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largest average leaf area in Georgia using fertilization was larger than the average leaf area in Florida for which treatment type?</a:t>
            </a: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AutoNum type="alphaUcParenR"/>
            </a:pPr>
            <a:r>
              <a:rPr lang="en"/>
              <a:t>Control</a:t>
            </a: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AutoNum type="alphaUcParenR"/>
            </a:pPr>
            <a:r>
              <a:rPr lang="en"/>
              <a:t>Reduction</a:t>
            </a: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AutoNum type="alphaUcParenR"/>
            </a:pPr>
            <a:r>
              <a:rPr lang="en"/>
              <a:t>Fertilization</a:t>
            </a: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AutoNum type="alphaUcParenR"/>
            </a:pPr>
            <a:r>
              <a:rPr lang="en"/>
              <a:t>FR combined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52" name="Google Shape;152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flipH="1">
            <a:off x="2317250" y="2878025"/>
            <a:ext cx="642800" cy="390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Anchor Chart</a:t>
            </a:r>
            <a:endParaRPr/>
          </a:p>
        </p:txBody>
      </p:sp>
      <p:sp>
        <p:nvSpPr>
          <p:cNvPr id="158" name="Google Shape;158;p2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Have you discovered any new strategies for the science test?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59" name="Google Shape;159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682642">
            <a:off x="3835028" y="2498580"/>
            <a:ext cx="1594994" cy="15868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Exit Ticket: Create a Graph</a:t>
            </a:r>
            <a:endParaRPr/>
          </a:p>
        </p:txBody>
      </p:sp>
      <p:sp>
        <p:nvSpPr>
          <p:cNvPr id="165" name="Google Shape;165;p2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Sketch a graph showing the following data: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As the average low temperature for a location increases, the average accumulated snowfall for that area decreases.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Include a title, trend line, and x- and y-axis.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You Powered Up!</a:t>
            </a:r>
            <a:endParaRPr/>
          </a:p>
        </p:txBody>
      </p:sp>
      <p:sp>
        <p:nvSpPr>
          <p:cNvPr id="171" name="Google Shape;171;p2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2600"/>
              <a:buNone/>
            </a:pPr>
            <a:r>
              <a:rPr lang="en"/>
              <a:t>Achievement Unlocked: Tables, Figures, and Graphs </a:t>
            </a:r>
            <a:endParaRPr/>
          </a:p>
        </p:txBody>
      </p:sp>
      <p:pic>
        <p:nvPicPr>
          <p:cNvPr id="172" name="Google Shape;172;p29" descr="A pixelated video game characters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352312" y="1596650"/>
            <a:ext cx="2439378" cy="3362094"/>
          </a:xfrm>
          <a:prstGeom prst="rect">
            <a:avLst/>
          </a:prstGeom>
          <a:noFill/>
          <a:ln>
            <a:noFill/>
          </a:ln>
          <a:effectLst>
            <a:outerShdw blurRad="76200" sy="23000" kx="1200090" algn="br" rotWithShape="0">
              <a:srgbClr val="000000">
                <a:alpha val="20000"/>
              </a:srgb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Power UP: Science ACT Prep, Week 3</a:t>
            </a:r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Tables, Figures, and Graphs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Essential Question</a:t>
            </a:r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can I increase my ACT score?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/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Learning Objectives</a:t>
            </a:r>
            <a:endParaRPr sz="36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" name="Google Shape;79;p17"/>
          <p:cNvSpPr txBox="1"/>
          <p:nvPr/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Calibri"/>
              <a:buChar char="●"/>
            </a:pPr>
            <a:r>
              <a:rPr lang="en" sz="2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Understand the pacing of the science test</a:t>
            </a:r>
            <a:endParaRPr sz="26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Calibri"/>
              <a:buChar char="●"/>
            </a:pPr>
            <a:r>
              <a:rPr lang="en" sz="2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Analyze components of figures, tables and graphs to understand what information they convey</a:t>
            </a:r>
            <a:endParaRPr sz="26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6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Graph Data</a:t>
            </a:r>
            <a:endParaRPr/>
          </a:p>
        </p:txBody>
      </p:sp>
      <p:sp>
        <p:nvSpPr>
          <p:cNvPr id="85" name="Google Shape;85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4185900" cy="2453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clues do you see that could let us know what the data is showing?</a:t>
            </a:r>
            <a:endParaRPr/>
          </a:p>
        </p:txBody>
      </p:sp>
      <p:sp>
        <p:nvSpPr>
          <p:cNvPr id="86" name="Google Shape;86;p18"/>
          <p:cNvSpPr/>
          <p:nvPr/>
        </p:nvSpPr>
        <p:spPr>
          <a:xfrm>
            <a:off x="4454550" y="218800"/>
            <a:ext cx="3935100" cy="4350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87" name="Google Shape;87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18300" y="499625"/>
            <a:ext cx="3259650" cy="3708550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18"/>
          <p:cNvSpPr txBox="1"/>
          <p:nvPr/>
        </p:nvSpPr>
        <p:spPr>
          <a:xfrm>
            <a:off x="5937439" y="4313800"/>
            <a:ext cx="1069500" cy="20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Minutes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8"/>
          <p:cNvSpPr txBox="1"/>
          <p:nvPr/>
        </p:nvSpPr>
        <p:spPr>
          <a:xfrm rot="-5400000">
            <a:off x="4089039" y="2334375"/>
            <a:ext cx="1069500" cy="20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Questions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Graph Data</a:t>
            </a:r>
            <a:endParaRPr/>
          </a:p>
        </p:txBody>
      </p:sp>
      <p:sp>
        <p:nvSpPr>
          <p:cNvPr id="95" name="Google Shape;95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4035300" cy="341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 dirty="0"/>
              <a:t>What is the maximum time?</a:t>
            </a:r>
            <a:endParaRPr sz="2400"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 dirty="0"/>
              <a:t>What is the maximum number of questions?</a:t>
            </a:r>
            <a:endParaRPr sz="2400"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 dirty="0"/>
              <a:t>How many questions should be answered by X minutes into the test?</a:t>
            </a:r>
            <a:endParaRPr sz="2400"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 dirty="0"/>
              <a:t>How might the graph change if someone takes less time to finish?</a:t>
            </a:r>
            <a:endParaRPr lang="en-US" sz="2400" dirty="0"/>
          </a:p>
        </p:txBody>
      </p:sp>
      <p:sp>
        <p:nvSpPr>
          <p:cNvPr id="96" name="Google Shape;96;p19"/>
          <p:cNvSpPr/>
          <p:nvPr/>
        </p:nvSpPr>
        <p:spPr>
          <a:xfrm>
            <a:off x="4454550" y="218800"/>
            <a:ext cx="3935100" cy="4350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7" name="Google Shape;97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18300" y="499625"/>
            <a:ext cx="3259650" cy="3708550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19"/>
          <p:cNvSpPr txBox="1"/>
          <p:nvPr/>
        </p:nvSpPr>
        <p:spPr>
          <a:xfrm>
            <a:off x="5937439" y="4313800"/>
            <a:ext cx="1069500" cy="20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Minutes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9"/>
          <p:cNvSpPr txBox="1"/>
          <p:nvPr/>
        </p:nvSpPr>
        <p:spPr>
          <a:xfrm rot="-5400000">
            <a:off x="4089039" y="2334375"/>
            <a:ext cx="1069500" cy="20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Questions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9"/>
          <p:cNvSpPr txBox="1"/>
          <p:nvPr/>
        </p:nvSpPr>
        <p:spPr>
          <a:xfrm>
            <a:off x="4437650" y="194650"/>
            <a:ext cx="4035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659298"/>
                </a:solidFill>
                <a:latin typeface="Calibri"/>
                <a:ea typeface="Calibri"/>
                <a:cs typeface="Calibri"/>
                <a:sym typeface="Calibri"/>
              </a:rPr>
              <a:t>Science ACT Questions Answered</a:t>
            </a:r>
            <a:endParaRPr sz="1500" b="1">
              <a:solidFill>
                <a:srgbClr val="659298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Categorical Highlighting</a:t>
            </a:r>
            <a:endParaRPr/>
          </a:p>
        </p:txBody>
      </p:sp>
      <p:sp>
        <p:nvSpPr>
          <p:cNvPr id="106" name="Google Shape;106;p20"/>
          <p:cNvSpPr txBox="1">
            <a:spLocks noGrp="1"/>
          </p:cNvSpPr>
          <p:nvPr>
            <p:ph type="body" idx="1"/>
          </p:nvPr>
        </p:nvSpPr>
        <p:spPr>
          <a:xfrm>
            <a:off x="311700" y="1381450"/>
            <a:ext cx="4408200" cy="341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For each table, graph, and figure, highlight the following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Titles in yellow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Legends in blue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Independent </a:t>
            </a:r>
            <a:endParaRPr sz="2400"/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variables in green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Dependent variables in pink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Circle any other key information</a:t>
            </a:r>
            <a:endParaRPr sz="24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07" name="Google Shape;107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10875" y="1885075"/>
            <a:ext cx="1299075" cy="121870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08" name="Google Shape;108;p20"/>
          <p:cNvGrpSpPr/>
          <p:nvPr/>
        </p:nvGrpSpPr>
        <p:grpSpPr>
          <a:xfrm>
            <a:off x="4860319" y="1105758"/>
            <a:ext cx="3512729" cy="3807698"/>
            <a:chOff x="4437650" y="194650"/>
            <a:chExt cx="4035300" cy="4374150"/>
          </a:xfrm>
        </p:grpSpPr>
        <p:sp>
          <p:nvSpPr>
            <p:cNvPr id="109" name="Google Shape;109;p20"/>
            <p:cNvSpPr/>
            <p:nvPr/>
          </p:nvSpPr>
          <p:spPr>
            <a:xfrm>
              <a:off x="4454550" y="218800"/>
              <a:ext cx="3935100" cy="43500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pic>
          <p:nvPicPr>
            <p:cNvPr id="110" name="Google Shape;110;p20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4918300" y="499625"/>
              <a:ext cx="3259650" cy="37085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1" name="Google Shape;111;p20"/>
            <p:cNvSpPr txBox="1"/>
            <p:nvPr/>
          </p:nvSpPr>
          <p:spPr>
            <a:xfrm>
              <a:off x="5937439" y="4313800"/>
              <a:ext cx="1069500" cy="20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highlight>
                    <a:srgbClr val="D9EAD3"/>
                  </a:highlight>
                  <a:latin typeface="Calibri"/>
                  <a:ea typeface="Calibri"/>
                  <a:cs typeface="Calibri"/>
                  <a:sym typeface="Calibri"/>
                </a:rPr>
                <a:t> Minutes</a:t>
              </a:r>
              <a:r>
                <a:rPr lang="en">
                  <a:solidFill>
                    <a:srgbClr val="EAD1DC"/>
                  </a:solidFill>
                  <a:highlight>
                    <a:srgbClr val="D9EAD3"/>
                  </a:highlight>
                  <a:latin typeface="Calibri"/>
                  <a:ea typeface="Calibri"/>
                  <a:cs typeface="Calibri"/>
                  <a:sym typeface="Calibri"/>
                </a:rPr>
                <a:t>.</a:t>
              </a:r>
              <a:r>
                <a:rPr lang="en">
                  <a:highlight>
                    <a:srgbClr val="D9EAD3"/>
                  </a:highlight>
                  <a:latin typeface="Calibri"/>
                  <a:ea typeface="Calibri"/>
                  <a:cs typeface="Calibri"/>
                  <a:sym typeface="Calibri"/>
                </a:rPr>
                <a:t> </a:t>
              </a:r>
              <a:endParaRPr>
                <a:highlight>
                  <a:srgbClr val="D9EAD3"/>
                </a:highlight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" name="Google Shape;112;p20"/>
            <p:cNvSpPr txBox="1"/>
            <p:nvPr/>
          </p:nvSpPr>
          <p:spPr>
            <a:xfrm rot="-5400000">
              <a:off x="3948465" y="2301702"/>
              <a:ext cx="1484400" cy="205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highlight>
                    <a:srgbClr val="F4CCCC"/>
                  </a:highlight>
                  <a:latin typeface="Calibri"/>
                  <a:ea typeface="Calibri"/>
                  <a:cs typeface="Calibri"/>
                  <a:sym typeface="Calibri"/>
                </a:rPr>
                <a:t> Questions</a:t>
              </a:r>
              <a:r>
                <a:rPr lang="en">
                  <a:solidFill>
                    <a:srgbClr val="EAD1DC"/>
                  </a:solidFill>
                  <a:highlight>
                    <a:srgbClr val="F4CCCC"/>
                  </a:highlight>
                  <a:latin typeface="Calibri"/>
                  <a:ea typeface="Calibri"/>
                  <a:cs typeface="Calibri"/>
                  <a:sym typeface="Calibri"/>
                </a:rPr>
                <a:t>.</a:t>
              </a:r>
              <a:r>
                <a:rPr lang="en">
                  <a:highlight>
                    <a:srgbClr val="F4CCCC"/>
                  </a:highlight>
                  <a:latin typeface="Calibri"/>
                  <a:ea typeface="Calibri"/>
                  <a:cs typeface="Calibri"/>
                  <a:sym typeface="Calibri"/>
                </a:rPr>
                <a:t> </a:t>
              </a:r>
              <a:endParaRPr>
                <a:highlight>
                  <a:srgbClr val="F4CCCC"/>
                </a:highlight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" name="Google Shape;113;p20"/>
            <p:cNvSpPr txBox="1"/>
            <p:nvPr/>
          </p:nvSpPr>
          <p:spPr>
            <a:xfrm>
              <a:off x="4437650" y="194650"/>
              <a:ext cx="4035300" cy="459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b="1">
                  <a:solidFill>
                    <a:srgbClr val="659298"/>
                  </a:solidFill>
                  <a:highlight>
                    <a:srgbClr val="FFF2CC"/>
                  </a:highlight>
                  <a:latin typeface="Calibri"/>
                  <a:ea typeface="Calibri"/>
                  <a:cs typeface="Calibri"/>
                  <a:sym typeface="Calibri"/>
                </a:rPr>
                <a:t> Science ACT Questions Answered</a:t>
              </a:r>
              <a:r>
                <a:rPr lang="en" b="1">
                  <a:solidFill>
                    <a:srgbClr val="FFF2CC"/>
                  </a:solidFill>
                  <a:highlight>
                    <a:srgbClr val="FFF2CC"/>
                  </a:highlight>
                  <a:latin typeface="Calibri"/>
                  <a:ea typeface="Calibri"/>
                  <a:cs typeface="Calibri"/>
                  <a:sym typeface="Calibri"/>
                </a:rPr>
                <a:t>.</a:t>
              </a:r>
              <a:r>
                <a:rPr lang="en" b="1">
                  <a:solidFill>
                    <a:srgbClr val="659298"/>
                  </a:solidFill>
                  <a:highlight>
                    <a:srgbClr val="FFF2CC"/>
                  </a:highlight>
                  <a:latin typeface="Calibri"/>
                  <a:ea typeface="Calibri"/>
                  <a:cs typeface="Calibri"/>
                  <a:sym typeface="Calibri"/>
                </a:rPr>
                <a:t> </a:t>
              </a:r>
              <a:endParaRPr sz="1500" b="1">
                <a:solidFill>
                  <a:srgbClr val="659298"/>
                </a:solidFill>
                <a:highlight>
                  <a:srgbClr val="FFF2CC"/>
                </a:highlight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 1</a:t>
            </a:r>
            <a:endParaRPr/>
          </a:p>
        </p:txBody>
      </p:sp>
      <p:sp>
        <p:nvSpPr>
          <p:cNvPr id="119" name="Google Shape;119;p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2785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A beam of light from flames has a wavelength of 480nm. What color is the light?</a:t>
            </a:r>
          </a:p>
          <a:p>
            <a:pPr marL="514350" lvl="0" indent="-514350" algn="l" rtl="0">
              <a:spcBef>
                <a:spcPts val="0"/>
              </a:spcBef>
              <a:spcAft>
                <a:spcPts val="0"/>
              </a:spcAft>
              <a:buAutoNum type="alphaUcParenR"/>
            </a:pPr>
            <a:r>
              <a:rPr lang="en" dirty="0"/>
              <a:t>Red</a:t>
            </a:r>
          </a:p>
          <a:p>
            <a:pPr marL="514350" lvl="0" indent="-514350" algn="l" rtl="0">
              <a:spcBef>
                <a:spcPts val="0"/>
              </a:spcBef>
              <a:spcAft>
                <a:spcPts val="0"/>
              </a:spcAft>
              <a:buAutoNum type="alphaUcParenR"/>
            </a:pPr>
            <a:r>
              <a:rPr lang="en" dirty="0"/>
              <a:t>Blue</a:t>
            </a:r>
          </a:p>
          <a:p>
            <a:pPr marL="514350" lvl="0" indent="-514350" algn="l" rtl="0">
              <a:spcBef>
                <a:spcPts val="0"/>
              </a:spcBef>
              <a:spcAft>
                <a:spcPts val="0"/>
              </a:spcAft>
              <a:buAutoNum type="alphaUcParenR"/>
            </a:pPr>
            <a:r>
              <a:rPr lang="en" dirty="0"/>
              <a:t>Green</a:t>
            </a:r>
          </a:p>
          <a:p>
            <a:pPr marL="514350" lvl="0" indent="-514350" algn="l" rtl="0">
              <a:spcBef>
                <a:spcPts val="0"/>
              </a:spcBef>
              <a:spcAft>
                <a:spcPts val="0"/>
              </a:spcAft>
              <a:buAutoNum type="alphaUcParenR"/>
            </a:pPr>
            <a:r>
              <a:rPr lang="en" dirty="0"/>
              <a:t>Violet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 1</a:t>
            </a:r>
            <a:endParaRPr/>
          </a:p>
        </p:txBody>
      </p:sp>
      <p:sp>
        <p:nvSpPr>
          <p:cNvPr id="119" name="Google Shape;119;p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2785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A beam of light from flames has a wavelength of 480nm. What color is the light?</a:t>
            </a:r>
            <a:endParaRPr dirty="0"/>
          </a:p>
          <a:p>
            <a:pPr marL="514350" lvl="0" indent="-514350" algn="l" rtl="0">
              <a:spcBef>
                <a:spcPts val="0"/>
              </a:spcBef>
              <a:spcAft>
                <a:spcPts val="0"/>
              </a:spcAft>
              <a:buAutoNum type="alphaUcParenR"/>
            </a:pPr>
            <a:r>
              <a:rPr lang="en" dirty="0"/>
              <a:t>Red</a:t>
            </a:r>
          </a:p>
          <a:p>
            <a:pPr marL="514350" lvl="0" indent="-514350" algn="l" rtl="0">
              <a:spcBef>
                <a:spcPts val="0"/>
              </a:spcBef>
              <a:spcAft>
                <a:spcPts val="0"/>
              </a:spcAft>
              <a:buAutoNum type="alphaUcParenR"/>
            </a:pPr>
            <a:r>
              <a:rPr lang="en" dirty="0"/>
              <a:t>Blue</a:t>
            </a:r>
          </a:p>
          <a:p>
            <a:pPr marL="514350" lvl="0" indent="-514350" algn="l" rtl="0">
              <a:spcBef>
                <a:spcPts val="0"/>
              </a:spcBef>
              <a:spcAft>
                <a:spcPts val="0"/>
              </a:spcAft>
              <a:buAutoNum type="alphaUcParenR"/>
            </a:pPr>
            <a:r>
              <a:rPr lang="en" dirty="0"/>
              <a:t>Green</a:t>
            </a:r>
          </a:p>
          <a:p>
            <a:pPr marL="514350" lvl="0" indent="-514350" algn="l" rtl="0">
              <a:spcBef>
                <a:spcPts val="0"/>
              </a:spcBef>
              <a:spcAft>
                <a:spcPts val="0"/>
              </a:spcAft>
              <a:buAutoNum type="alphaUcParenR"/>
            </a:pPr>
            <a:r>
              <a:rPr lang="en" dirty="0"/>
              <a:t>Violet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pic>
        <p:nvPicPr>
          <p:cNvPr id="2" name="Google Shape;126;p22">
            <a:extLst>
              <a:ext uri="{FF2B5EF4-FFF2-40B4-BE49-F238E27FC236}">
                <a16:creationId xmlns:a16="http://schemas.microsoft.com/office/drawing/2014/main" id="{38611249-77BD-8A7F-5191-409544A2D66D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flipH="1">
            <a:off x="1575054" y="2417895"/>
            <a:ext cx="642800" cy="390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38610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CT Math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380</Words>
  <Application>Microsoft Macintosh PowerPoint</Application>
  <PresentationFormat>On-screen Show (16:9)</PresentationFormat>
  <Paragraphs>76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Calibri</vt:lpstr>
      <vt:lpstr>ACT Math</vt:lpstr>
      <vt:lpstr>PowerPoint Presentation</vt:lpstr>
      <vt:lpstr>Power UP: Science ACT Prep, Week 3</vt:lpstr>
      <vt:lpstr>Essential Question</vt:lpstr>
      <vt:lpstr>PowerPoint Presentation</vt:lpstr>
      <vt:lpstr>Graph Data</vt:lpstr>
      <vt:lpstr>Graph Data</vt:lpstr>
      <vt:lpstr>Categorical Highlighting</vt:lpstr>
      <vt:lpstr>Question 1</vt:lpstr>
      <vt:lpstr>Question 1</vt:lpstr>
      <vt:lpstr>Question 2</vt:lpstr>
      <vt:lpstr>Question 2</vt:lpstr>
      <vt:lpstr>Question 3</vt:lpstr>
      <vt:lpstr>Question 3</vt:lpstr>
      <vt:lpstr>Anchor Chart</vt:lpstr>
      <vt:lpstr>Exit Ticket: Create a Graph</vt:lpstr>
      <vt:lpstr>You Powered Up!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Science ACT Prep, Week 3</dc:title>
  <dc:subject/>
  <dc:creator>K20 Center</dc:creator>
  <cp:keywords/>
  <dc:description/>
  <cp:lastModifiedBy>Lansford, Teresa M.</cp:lastModifiedBy>
  <cp:revision>4</cp:revision>
  <dcterms:modified xsi:type="dcterms:W3CDTF">2023-10-30T14:43:39Z</dcterms:modified>
  <cp:category/>
</cp:coreProperties>
</file>