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iOKLlMVK7Ezl4a9W6Ysch7Tprl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92" y="13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adf99e9980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adf99e9980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adf99e9980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adf99e9980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adf99e9980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adf99e9980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adf99e9980_0_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9">
  <p:cSld name="CUSTOM_6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adf99e9980_0_3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g2adf99e9980_0_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0">
  <p:cSld name="CUSTOM_6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adf99e9980_0_3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g2adf99e9980_0_3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">
  <p:cSld name="CUSTOM_6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adf99e9980_0_3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g2adf99e9980_0_3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2">
  <p:cSld name="CUSTOM_6_3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adf99e9980_0_3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g2adf99e9980_0_3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3">
  <p:cSld name="CUSTOM_6_3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adf99e9980_0_4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g2adf99e9980_0_4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4">
  <p:cSld name="CUSTOM_6_3_2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adf99e9980_0_4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g2adf99e9980_0_4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5">
  <p:cSld name="CUSTOM_6_3_2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adf99e9980_0_4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g2adf99e9980_0_4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6">
  <p:cSld name="CUSTOM_6_3_2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df99e9980_0_5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g2adf99e9980_0_5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7">
  <p:cSld name="CUSTOM_6_3_2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adf99e9980_0_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g2adf99e9980_0_5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8">
  <p:cSld name="CUSTOM_6_3_2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adf99e9980_0_5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g2adf99e9980_0_5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adf99e9980_0_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2adf99e9980_0_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9">
  <p:cSld name="CUSTOM_6_3_2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adf99e9980_0_6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g2adf99e9980_0_6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0">
  <p:cSld name="CUSTOM_6_3_2_7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adf99e9980_0_6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g2adf99e9980_0_6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adf99e9980_0_6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73" name="Google Shape;73;g2adf99e9980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900" y="4311359"/>
            <a:ext cx="478875" cy="76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adf99e9980_0_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g2adf99e9980_0_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7" name="Google Shape;77;g2adf99e9980_0_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900" y="4311359"/>
            <a:ext cx="478875" cy="76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adf99e9980_0_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g2adf99e9980_0_7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g2adf99e9980_0_7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g2adf99e9980_0_7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3" name="Google Shape;83;g2adf99e9980_0_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900" y="4311359"/>
            <a:ext cx="478875" cy="76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adf99e9980_0_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g2adf99e9980_0_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7" name="Google Shape;87;g2adf99e9980_0_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900" y="4311359"/>
            <a:ext cx="478875" cy="76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adf99e9980_0_8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g2adf99e9980_0_8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g2adf99e9980_0_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g2adf99e9980_0_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900" y="4311359"/>
            <a:ext cx="478875" cy="76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adf99e9980_0_8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5" name="Google Shape;95;g2adf99e9980_0_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g2adf99e9980_0_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900" y="4311359"/>
            <a:ext cx="478875" cy="76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adf99e9980_0_9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2adf99e9980_0_9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g2adf99e9980_0_9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g2adf99e9980_0_9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g2adf99e9980_0_9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3" name="Google Shape;103;g2adf99e9980_0_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900" y="4311359"/>
            <a:ext cx="478875" cy="76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adf99e9980_0_9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g2adf99e9980_0_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900" y="4311359"/>
            <a:ext cx="478875" cy="76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adf99e9980_0_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g2adf99e9980_0_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3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adf99e9980_0_10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9" name="Google Shape;109;g2adf99e9980_0_10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g2adf99e9980_0_10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adf99e9980_0_10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●"/>
              <a:defRPr sz="5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○"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■"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●"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○"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■"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●"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○"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■"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g2adf99e9980_0_10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3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adf99e9980_0_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g2adf99e9980_0_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4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adf99e9980_0_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g2adf99e9980_0_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5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adf99e9980_0_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g2adf99e9980_0_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6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adf99e9980_0_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g2adf99e9980_0_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7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adf99e9980_0_2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g2adf99e9980_0_2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8">
  <p:cSld name="CUSTOM_6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adf99e9980_0_2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g2adf99e9980_0_2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adf99e9980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2adf99e9980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2adf99e9980_0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Question 2</a:t>
            </a:r>
            <a:endParaRPr/>
          </a:p>
        </p:txBody>
      </p:sp>
      <p:sp>
        <p:nvSpPr>
          <p:cNvPr id="188" name="Google Shape;188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278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How many members in the Fugate family tree had the recessive mm trait?</a:t>
            </a:r>
            <a:endParaRPr dirty="0"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UcParenR"/>
            </a:pPr>
            <a:r>
              <a:rPr lang="en" dirty="0"/>
              <a:t>11 </a:t>
            </a:r>
            <a:endParaRPr dirty="0"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UcParenR"/>
            </a:pPr>
            <a:r>
              <a:rPr lang="en" dirty="0"/>
              <a:t>13</a:t>
            </a:r>
            <a:endParaRPr dirty="0"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UcParenR"/>
            </a:pPr>
            <a:r>
              <a:rPr lang="en" dirty="0"/>
              <a:t>7</a:t>
            </a:r>
            <a:endParaRPr dirty="0"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UcParenR"/>
            </a:pPr>
            <a:r>
              <a:rPr lang="en" dirty="0"/>
              <a:t>24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Question 2</a:t>
            </a:r>
            <a:endParaRPr/>
          </a:p>
        </p:txBody>
      </p:sp>
      <p:sp>
        <p:nvSpPr>
          <p:cNvPr id="194" name="Google Shape;194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278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How many members in the Fugate family tree had the recessive mm trait?</a:t>
            </a:r>
            <a:endParaRPr dirty="0"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UcParenR"/>
            </a:pPr>
            <a:r>
              <a:rPr lang="en" dirty="0"/>
              <a:t>11 </a:t>
            </a:r>
            <a:endParaRPr dirty="0"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UcParenR"/>
            </a:pPr>
            <a:r>
              <a:rPr lang="en" dirty="0"/>
              <a:t>13</a:t>
            </a:r>
            <a:endParaRPr dirty="0"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UcParenR"/>
            </a:pPr>
            <a:r>
              <a:rPr lang="en" dirty="0"/>
              <a:t>7</a:t>
            </a:r>
            <a:endParaRPr dirty="0"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UcParenR"/>
            </a:pPr>
            <a:r>
              <a:rPr lang="en" dirty="0"/>
              <a:t>24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195" name="Google Shape;19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363103" y="2035181"/>
            <a:ext cx="642800" cy="3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Question 3</a:t>
            </a:r>
            <a:endParaRPr/>
          </a:p>
        </p:txBody>
      </p:sp>
      <p:sp>
        <p:nvSpPr>
          <p:cNvPr id="201" name="Google Shape;201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278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The largest average leaf area in Georgia using fertilization was larger than the average leaf area in Florida for which treatment type?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UcParenR"/>
            </a:pPr>
            <a:r>
              <a:rPr lang="en"/>
              <a:t>Control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UcParenR"/>
            </a:pPr>
            <a:r>
              <a:rPr lang="en"/>
              <a:t>Reduction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UcParenR"/>
            </a:pPr>
            <a:r>
              <a:rPr lang="en"/>
              <a:t>Fertilization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UcParenR"/>
            </a:pPr>
            <a:r>
              <a:rPr lang="en"/>
              <a:t>FR combined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Question 3</a:t>
            </a:r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278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The largest average leaf area in Georgia using fertilization was larger than the average leaf area in Florida for which treatment type?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UcParenR"/>
            </a:pPr>
            <a:r>
              <a:rPr lang="en"/>
              <a:t>Control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UcParenR"/>
            </a:pPr>
            <a:r>
              <a:rPr lang="en"/>
              <a:t>Reduction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UcParenR"/>
            </a:pPr>
            <a:r>
              <a:rPr lang="en"/>
              <a:t>Fertilization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UcParenR"/>
            </a:pPr>
            <a:r>
              <a:rPr lang="en"/>
              <a:t>FR combined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pic>
        <p:nvPicPr>
          <p:cNvPr id="208" name="Google Shape;20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2317250" y="2878025"/>
            <a:ext cx="642800" cy="3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Anchor Chart</a:t>
            </a:r>
            <a:endParaRPr/>
          </a:p>
        </p:txBody>
      </p:sp>
      <p:sp>
        <p:nvSpPr>
          <p:cNvPr id="214" name="Google Shape;21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Have you discovered any new strategies for the science test?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pic>
        <p:nvPicPr>
          <p:cNvPr id="215" name="Google Shape;21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682642">
            <a:off x="3835028" y="2498580"/>
            <a:ext cx="1594994" cy="1586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Exit Ticket: Create a Graph</a:t>
            </a:r>
            <a:endParaRPr/>
          </a:p>
        </p:txBody>
      </p:sp>
      <p:sp>
        <p:nvSpPr>
          <p:cNvPr id="221" name="Google Shape;221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Sketch a graph showing the following data: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As the average low temperature for a location increases, the average accumulated snowfall for that area decreases.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Include a title, trend line, and x- and y-axis.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adf99e9980_0_124"/>
          <p:cNvSpPr txBox="1"/>
          <p:nvPr/>
        </p:nvSpPr>
        <p:spPr>
          <a:xfrm>
            <a:off x="2863899" y="2195100"/>
            <a:ext cx="53667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" sz="5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You Powered Up!</a:t>
            </a:r>
            <a:endParaRPr sz="5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g2adf99e9980_0_124" descr="A pixelated video game character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010" y="484381"/>
            <a:ext cx="2439378" cy="3362094"/>
          </a:xfrm>
          <a:prstGeom prst="rect">
            <a:avLst/>
          </a:prstGeom>
          <a:noFill/>
          <a:ln>
            <a:noFill/>
          </a:ln>
          <a:effectLst>
            <a:outerShdw blurRad="76200" sy="23000" kx="1200090" algn="br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adf99e9980_0_10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UP: Science ACT Prep, Week 3</a:t>
            </a:r>
            <a:endParaRPr/>
          </a:p>
        </p:txBody>
      </p:sp>
      <p:sp>
        <p:nvSpPr>
          <p:cNvPr id="123" name="Google Shape;123;g2adf99e9980_0_10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Tables, Figures, and Graphs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adf99e9980_0_1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129" name="Google Shape;129;g2adf99e9980_0_1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I increase my ACT score?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Learning Objectives</a:t>
            </a:r>
            <a:endParaRPr sz="3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Calibri"/>
              <a:buChar char="●"/>
            </a:pPr>
            <a:r>
              <a:rPr lang="en" sz="2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Understand the pacing of the science test</a:t>
            </a:r>
            <a:endParaRPr sz="2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Calibri"/>
              <a:buChar char="●"/>
            </a:pPr>
            <a:r>
              <a:rPr lang="en" sz="2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Analyze components of figures, tables and graphs to understand what information they convey</a:t>
            </a:r>
            <a:endParaRPr sz="2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Graph Data</a:t>
            </a:r>
            <a:endParaRPr/>
          </a:p>
        </p:txBody>
      </p:sp>
      <p:sp>
        <p:nvSpPr>
          <p:cNvPr id="141" name="Google Shape;14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185900" cy="24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What clues do you see that could let us know what the data is showing?</a:t>
            </a:r>
            <a:endParaRPr/>
          </a:p>
        </p:txBody>
      </p:sp>
      <p:sp>
        <p:nvSpPr>
          <p:cNvPr id="142" name="Google Shape;142;p5"/>
          <p:cNvSpPr/>
          <p:nvPr/>
        </p:nvSpPr>
        <p:spPr>
          <a:xfrm>
            <a:off x="4454550" y="218800"/>
            <a:ext cx="3935100" cy="435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8300" y="499625"/>
            <a:ext cx="3259650" cy="370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5"/>
          <p:cNvSpPr txBox="1"/>
          <p:nvPr/>
        </p:nvSpPr>
        <p:spPr>
          <a:xfrm>
            <a:off x="5937439" y="4313800"/>
            <a:ext cx="10695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Minutes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 txBox="1"/>
          <p:nvPr/>
        </p:nvSpPr>
        <p:spPr>
          <a:xfrm rot="-5400000">
            <a:off x="4089039" y="2334375"/>
            <a:ext cx="10695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Graph Data</a:t>
            </a: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035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What is the maximum time?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What is the maximum number of questions?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How many questions should be answered by X minutes into the test?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How might the graph change if someone takes less time to finish?</a:t>
            </a:r>
            <a:endParaRPr sz="2400"/>
          </a:p>
        </p:txBody>
      </p:sp>
      <p:sp>
        <p:nvSpPr>
          <p:cNvPr id="152" name="Google Shape;152;p6"/>
          <p:cNvSpPr/>
          <p:nvPr/>
        </p:nvSpPr>
        <p:spPr>
          <a:xfrm>
            <a:off x="4454550" y="218800"/>
            <a:ext cx="3935100" cy="435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8300" y="499625"/>
            <a:ext cx="3259650" cy="370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 txBox="1"/>
          <p:nvPr/>
        </p:nvSpPr>
        <p:spPr>
          <a:xfrm>
            <a:off x="5937439" y="4313800"/>
            <a:ext cx="10695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Minutes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6"/>
          <p:cNvSpPr txBox="1"/>
          <p:nvPr/>
        </p:nvSpPr>
        <p:spPr>
          <a:xfrm rot="-5400000">
            <a:off x="4089039" y="2334375"/>
            <a:ext cx="10695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"/>
          <p:cNvSpPr txBox="1"/>
          <p:nvPr/>
        </p:nvSpPr>
        <p:spPr>
          <a:xfrm>
            <a:off x="4437650" y="194650"/>
            <a:ext cx="403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659298"/>
                </a:solidFill>
                <a:latin typeface="Calibri"/>
                <a:ea typeface="Calibri"/>
                <a:cs typeface="Calibri"/>
                <a:sym typeface="Calibri"/>
              </a:rPr>
              <a:t>Science ACT Questions Answered</a:t>
            </a:r>
            <a:endParaRPr sz="1500" b="1" i="0" u="none" strike="noStrike" cap="none">
              <a:solidFill>
                <a:srgbClr val="65929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Categorical Highlighting</a:t>
            </a:r>
            <a:endParaRPr/>
          </a:p>
        </p:txBody>
      </p:sp>
      <p:sp>
        <p:nvSpPr>
          <p:cNvPr id="162" name="Google Shape;162;p7"/>
          <p:cNvSpPr txBox="1">
            <a:spLocks noGrp="1"/>
          </p:cNvSpPr>
          <p:nvPr>
            <p:ph type="body" idx="1"/>
          </p:nvPr>
        </p:nvSpPr>
        <p:spPr>
          <a:xfrm>
            <a:off x="311700" y="1381450"/>
            <a:ext cx="4408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400"/>
              <a:t>For each table, graph, and figure, highlight the following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Titles in yellow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Legends in blue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Independent </a:t>
            </a:r>
            <a:endParaRPr sz="2400"/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400"/>
              <a:t>variables in green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Dependent variables in pink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Circle any other key information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pic>
        <p:nvPicPr>
          <p:cNvPr id="163" name="Google Shape;16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10875" y="1885075"/>
            <a:ext cx="1299075" cy="12187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4" name="Google Shape;164;p7"/>
          <p:cNvGrpSpPr/>
          <p:nvPr/>
        </p:nvGrpSpPr>
        <p:grpSpPr>
          <a:xfrm>
            <a:off x="4860319" y="1105758"/>
            <a:ext cx="3512729" cy="3807698"/>
            <a:chOff x="4437650" y="194650"/>
            <a:chExt cx="4035300" cy="4374150"/>
          </a:xfrm>
        </p:grpSpPr>
        <p:sp>
          <p:nvSpPr>
            <p:cNvPr id="165" name="Google Shape;165;p7"/>
            <p:cNvSpPr/>
            <p:nvPr/>
          </p:nvSpPr>
          <p:spPr>
            <a:xfrm>
              <a:off x="4454550" y="218800"/>
              <a:ext cx="3935100" cy="435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6" name="Google Shape;166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918300" y="499625"/>
              <a:ext cx="3259650" cy="3708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" name="Google Shape;167;p7"/>
            <p:cNvSpPr txBox="1"/>
            <p:nvPr/>
          </p:nvSpPr>
          <p:spPr>
            <a:xfrm>
              <a:off x="5937439" y="4313800"/>
              <a:ext cx="1069500" cy="20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highlight>
                    <a:srgbClr val="D9EAD3"/>
                  </a:highlight>
                  <a:latin typeface="Calibri"/>
                  <a:ea typeface="Calibri"/>
                  <a:cs typeface="Calibri"/>
                  <a:sym typeface="Calibri"/>
                </a:rPr>
                <a:t> Minutes</a:t>
              </a:r>
              <a:r>
                <a:rPr lang="en" sz="1400" b="0" i="0" u="none" strike="noStrike" cap="none">
                  <a:solidFill>
                    <a:srgbClr val="EAD1DC"/>
                  </a:solidFill>
                  <a:highlight>
                    <a:srgbClr val="D9EAD3"/>
                  </a:highlight>
                  <a:latin typeface="Calibri"/>
                  <a:ea typeface="Calibri"/>
                  <a:cs typeface="Calibri"/>
                  <a:sym typeface="Calibri"/>
                </a:rPr>
                <a:t>.</a:t>
              </a:r>
              <a:r>
                <a:rPr lang="en" sz="1400" b="0" i="0" u="none" strike="noStrike" cap="none">
                  <a:solidFill>
                    <a:srgbClr val="000000"/>
                  </a:solidFill>
                  <a:highlight>
                    <a:srgbClr val="D9EAD3"/>
                  </a:highlight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highlight>
                  <a:srgbClr val="D9EAD3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7"/>
            <p:cNvSpPr txBox="1"/>
            <p:nvPr/>
          </p:nvSpPr>
          <p:spPr>
            <a:xfrm rot="-5400000">
              <a:off x="3948465" y="2301702"/>
              <a:ext cx="1484400" cy="20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highlight>
                    <a:srgbClr val="F4CCCC"/>
                  </a:highlight>
                  <a:latin typeface="Calibri"/>
                  <a:ea typeface="Calibri"/>
                  <a:cs typeface="Calibri"/>
                  <a:sym typeface="Calibri"/>
                </a:rPr>
                <a:t> Questions</a:t>
              </a:r>
              <a:r>
                <a:rPr lang="en" sz="1400" b="0" i="0" u="none" strike="noStrike" cap="none">
                  <a:solidFill>
                    <a:srgbClr val="EAD1DC"/>
                  </a:solidFill>
                  <a:highlight>
                    <a:srgbClr val="F4CCCC"/>
                  </a:highlight>
                  <a:latin typeface="Calibri"/>
                  <a:ea typeface="Calibri"/>
                  <a:cs typeface="Calibri"/>
                  <a:sym typeface="Calibri"/>
                </a:rPr>
                <a:t>.</a:t>
              </a:r>
              <a:r>
                <a:rPr lang="en" sz="1400" b="0" i="0" u="none" strike="noStrike" cap="none">
                  <a:solidFill>
                    <a:srgbClr val="000000"/>
                  </a:solidFill>
                  <a:highlight>
                    <a:srgbClr val="F4CCCC"/>
                  </a:highlight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highlight>
                  <a:srgbClr val="F4CCCC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7"/>
            <p:cNvSpPr txBox="1"/>
            <p:nvPr/>
          </p:nvSpPr>
          <p:spPr>
            <a:xfrm>
              <a:off x="4437650" y="194650"/>
              <a:ext cx="4035300" cy="45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0" u="none" strike="noStrike" cap="none">
                  <a:solidFill>
                    <a:srgbClr val="659298"/>
                  </a:solidFill>
                  <a:highlight>
                    <a:srgbClr val="FFF2CC"/>
                  </a:highlight>
                  <a:latin typeface="Calibri"/>
                  <a:ea typeface="Calibri"/>
                  <a:cs typeface="Calibri"/>
                  <a:sym typeface="Calibri"/>
                </a:rPr>
                <a:t> Science ACT Questions Answered</a:t>
              </a:r>
              <a:r>
                <a:rPr lang="en" sz="1400" b="1" i="0" u="none" strike="noStrike" cap="none">
                  <a:solidFill>
                    <a:srgbClr val="FFF2CC"/>
                  </a:solidFill>
                  <a:highlight>
                    <a:srgbClr val="FFF2CC"/>
                  </a:highlight>
                  <a:latin typeface="Calibri"/>
                  <a:ea typeface="Calibri"/>
                  <a:cs typeface="Calibri"/>
                  <a:sym typeface="Calibri"/>
                </a:rPr>
                <a:t>.</a:t>
              </a:r>
              <a:r>
                <a:rPr lang="en" sz="1400" b="1" i="0" u="none" strike="noStrike" cap="none">
                  <a:solidFill>
                    <a:srgbClr val="659298"/>
                  </a:solidFill>
                  <a:highlight>
                    <a:srgbClr val="FFF2CC"/>
                  </a:highlight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500" b="1" i="0" u="none" strike="noStrike" cap="none">
                <a:solidFill>
                  <a:srgbClr val="659298"/>
                </a:solidFill>
                <a:highlight>
                  <a:srgbClr val="FFF2CC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Question 1</a:t>
            </a:r>
            <a:endParaRPr/>
          </a:p>
        </p:txBody>
      </p:sp>
      <p:sp>
        <p:nvSpPr>
          <p:cNvPr id="175" name="Google Shape;175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278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A beam of light from flames has a wavelength of 480nm. What color is the light?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UcParenR"/>
            </a:pPr>
            <a:r>
              <a:rPr lang="en"/>
              <a:t>Red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UcParenR"/>
            </a:pPr>
            <a:r>
              <a:rPr lang="en"/>
              <a:t>Blue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UcParenR"/>
            </a:pPr>
            <a:r>
              <a:rPr lang="en"/>
              <a:t>Green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UcParenR"/>
            </a:pPr>
            <a:r>
              <a:rPr lang="en"/>
              <a:t>Violet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Question 1</a:t>
            </a:r>
            <a:endParaRPr/>
          </a:p>
        </p:txBody>
      </p:sp>
      <p:sp>
        <p:nvSpPr>
          <p:cNvPr id="181" name="Google Shape;181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278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A beam of light from flames has a wavelength of 480nm. What color is the light?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UcParenR"/>
            </a:pPr>
            <a:r>
              <a:rPr lang="en"/>
              <a:t>Red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UcParenR"/>
            </a:pPr>
            <a:r>
              <a:rPr lang="en"/>
              <a:t>Blue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UcParenR"/>
            </a:pPr>
            <a:r>
              <a:rPr lang="en"/>
              <a:t>Green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UcParenR"/>
            </a:pPr>
            <a:r>
              <a:rPr lang="en"/>
              <a:t>Violet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pic>
        <p:nvPicPr>
          <p:cNvPr id="182" name="Google Shape;18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75054" y="2417895"/>
            <a:ext cx="642800" cy="3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371</Words>
  <Application>Microsoft Office PowerPoint</Application>
  <PresentationFormat>On-screen Show (16:9)</PresentationFormat>
  <Paragraphs>75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ACT Math</vt:lpstr>
      <vt:lpstr>PowerPoint Presentation</vt:lpstr>
      <vt:lpstr>Power UP: Science ACT Prep, Week 3</vt:lpstr>
      <vt:lpstr>Essential Question</vt:lpstr>
      <vt:lpstr>PowerPoint Presentation</vt:lpstr>
      <vt:lpstr>Graph Data</vt:lpstr>
      <vt:lpstr>Graph Data</vt:lpstr>
      <vt:lpstr>Categorical Highlighting</vt:lpstr>
      <vt:lpstr>Question 1</vt:lpstr>
      <vt:lpstr>Question 1</vt:lpstr>
      <vt:lpstr>Question 2</vt:lpstr>
      <vt:lpstr>Question 2</vt:lpstr>
      <vt:lpstr>Question 3</vt:lpstr>
      <vt:lpstr>Question 3</vt:lpstr>
      <vt:lpstr>Anchor Chart</vt:lpstr>
      <vt:lpstr>Exit Ticket: Create a Graph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McDonald, Matt R.</cp:lastModifiedBy>
  <cp:revision>1</cp:revision>
  <dcterms:modified xsi:type="dcterms:W3CDTF">2024-03-14T13:59:48Z</dcterms:modified>
</cp:coreProperties>
</file>