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VnpGQFh2WiVUAAXlDgFurw846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9A2D0-F139-2896-A162-2F845388F59D}" v="12" dt="2025-04-24T14:33:07.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ss, Keiana C." userId="S::keianacross@ou.edu::adf42731-8601-46de-9d3f-ee577a4fdeae" providerId="AD" clId="Web-{CD09A2D0-F139-2896-A162-2F845388F59D}"/>
    <pc:docChg chg="modSld">
      <pc:chgData name="Cross, Keiana C." userId="S::keianacross@ou.edu::adf42731-8601-46de-9d3f-ee577a4fdeae" providerId="AD" clId="Web-{CD09A2D0-F139-2896-A162-2F845388F59D}" dt="2025-04-24T14:33:07.434" v="10" actId="1076"/>
      <pc:docMkLst>
        <pc:docMk/>
      </pc:docMkLst>
      <pc:sldChg chg="addSp delSp modSp">
        <pc:chgData name="Cross, Keiana C." userId="S::keianacross@ou.edu::adf42731-8601-46de-9d3f-ee577a4fdeae" providerId="AD" clId="Web-{CD09A2D0-F139-2896-A162-2F845388F59D}" dt="2025-04-24T14:33:07.434" v="10" actId="1076"/>
        <pc:sldMkLst>
          <pc:docMk/>
          <pc:sldMk cId="0" sldId="260"/>
        </pc:sldMkLst>
        <pc:picChg chg="add mod">
          <ac:chgData name="Cross, Keiana C." userId="S::keianacross@ou.edu::adf42731-8601-46de-9d3f-ee577a4fdeae" providerId="AD" clId="Web-{CD09A2D0-F139-2896-A162-2F845388F59D}" dt="2025-04-24T14:33:07.434" v="10" actId="1076"/>
          <ac:picMkLst>
            <pc:docMk/>
            <pc:sldMk cId="0" sldId="260"/>
            <ac:picMk id="2" creationId="{05ABE42D-4B26-E174-2CCA-74E0C6E931A8}"/>
          </ac:picMkLst>
        </pc:picChg>
        <pc:picChg chg="del">
          <ac:chgData name="Cross, Keiana C." userId="S::keianacross@ou.edu::adf42731-8601-46de-9d3f-ee577a4fdeae" providerId="AD" clId="Web-{CD09A2D0-F139-2896-A162-2F845388F59D}" dt="2025-04-24T14:32:47.058" v="5"/>
          <ac:picMkLst>
            <pc:docMk/>
            <pc:sldMk cId="0" sldId="260"/>
            <ac:picMk id="14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ae3b677449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ae3b677449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e3b677449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e3b67744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ae3b677449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ae3b67744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https://</a:t>
            </a:r>
            <a:r>
              <a:rPr lang="en" dirty="0" err="1"/>
              <a:t>youtu.be</a:t>
            </a:r>
            <a:r>
              <a:rPr lang="en" dirty="0"/>
              <a:t>/</a:t>
            </a:r>
            <a:r>
              <a:rPr lang="en" dirty="0" err="1"/>
              <a:t>EVS_yYQoLJg?si</a:t>
            </a:r>
            <a:r>
              <a:rPr lang="en" dirty="0"/>
              <a:t>=-4kXYdSSYNYqLA1B</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g2ae3b677449_0_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bjective - Week 9">
  <p:cSld name="CUSTOM_6_2">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g2ae3b677449_0_3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7" name="Google Shape;37;g2ae3b677449_0_3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Objective - Week 10">
  <p:cSld name="CUSTOM_6_3">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g2ae3b677449_0_3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0" name="Google Shape;40;g2ae3b677449_0_3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bjective - Week G1">
  <p:cSld name="CUSTOM_6_3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g2ae3b677449_0_3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3" name="Google Shape;43;g2ae3b677449_0_3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Objective - Week G2">
  <p:cSld name="CUSTOM_6_3_2">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g2ae3b677449_0_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6" name="Google Shape;46;g2ae3b677449_0_3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bjective - Week G3">
  <p:cSld name="CUSTOM_6_3_2_1">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g2ae3b677449_0_4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9" name="Google Shape;49;g2ae3b677449_0_4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Objective - Week G4">
  <p:cSld name="CUSTOM_6_3_2_2">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g2ae3b677449_0_4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2" name="Google Shape;52;g2ae3b677449_0_4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bjective - Week G5">
  <p:cSld name="CUSTOM_6_3_2_3">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g2ae3b677449_0_4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5" name="Google Shape;55;g2ae3b677449_0_4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Objective - Week G6">
  <p:cSld name="CUSTOM_6_3_2_4">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g2ae3b677449_0_5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8" name="Google Shape;58;g2ae3b677449_0_5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Objective - Week G7">
  <p:cSld name="CUSTOM_6_3_2_5">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g2ae3b677449_0_5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1" name="Google Shape;61;g2ae3b677449_0_5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Objective - Week G8">
  <p:cSld name="CUSTOM_6_3_2_6">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g2ae3b677449_0_5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4" name="Google Shape;64;g2ae3b677449_0_5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Objective - Week 1">
  <p:cSld name="CUSTOM">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g2ae3b677449_0_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3" name="Google Shape;13;g2ae3b677449_0_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Objective - Week G9">
  <p:cSld name="CUSTOM_6_3_2_7">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g2ae3b677449_0_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7" name="Google Shape;67;g2ae3b677449_0_6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bjective - Week G10">
  <p:cSld name="CUSTOM_6_3_2_7_1">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g2ae3b677449_0_6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0" name="Google Shape;70;g2ae3b677449_0_6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g2ae3b677449_0_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73" name="Google Shape;73;g2ae3b677449_0_66"/>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g2ae3b677449_0_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76" name="Google Shape;76;g2ae3b677449_0_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pic>
        <p:nvPicPr>
          <p:cNvPr id="77" name="Google Shape;77;g2ae3b677449_0_69"/>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g2ae3b677449_0_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80" name="Google Shape;80;g2ae3b677449_0_7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1" name="Google Shape;81;g2ae3b677449_0_7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2" name="Google Shape;82;g2ae3b677449_0_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g2ae3b677449_0_73"/>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g2ae3b677449_0_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 name="Google Shape;86;g2ae3b677449_0_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g2ae3b677449_0_79"/>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g2ae3b677449_0_83"/>
          <p:cNvSpPr txBox="1">
            <a:spLocks noGrp="1"/>
          </p:cNvSpPr>
          <p:nvPr>
            <p:ph type="title"/>
          </p:nvPr>
        </p:nvSpPr>
        <p:spPr>
          <a:xfrm>
            <a:off x="311700" y="555600"/>
            <a:ext cx="8001900" cy="755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2pPr>
            <a:lvl3pPr lvl="2">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3pPr>
            <a:lvl4pPr lvl="3">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4pPr>
            <a:lvl5pPr lvl="4">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5pPr>
            <a:lvl6pPr lvl="5">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6pPr>
            <a:lvl7pPr lvl="6">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7pPr>
            <a:lvl8pPr lvl="7">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8pPr>
            <a:lvl9pPr lvl="8">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9pPr>
          </a:lstStyle>
          <a:p>
            <a:endParaRPr/>
          </a:p>
        </p:txBody>
      </p:sp>
      <p:sp>
        <p:nvSpPr>
          <p:cNvPr id="90" name="Google Shape;90;g2ae3b677449_0_83"/>
          <p:cNvSpPr txBox="1">
            <a:spLocks noGrp="1"/>
          </p:cNvSpPr>
          <p:nvPr>
            <p:ph type="body" idx="1"/>
          </p:nvPr>
        </p:nvSpPr>
        <p:spPr>
          <a:xfrm>
            <a:off x="311700" y="1389600"/>
            <a:ext cx="8347200" cy="3179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91" name="Google Shape;91;g2ae3b677449_0_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g2ae3b677449_0_83"/>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g2ae3b677449_0_8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5" name="Google Shape;95;g2ae3b677449_0_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g2ae3b677449_0_88"/>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g2ae3b677449_0_9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2ae3b677449_0_9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2pPr>
            <a:lvl3pPr lvl="2"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3pPr>
            <a:lvl4pPr lvl="3"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4pPr>
            <a:lvl5pPr lvl="4"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5pPr>
            <a:lvl6pPr lvl="5"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6pPr>
            <a:lvl7pPr lvl="6"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7pPr>
            <a:lvl8pPr lvl="7"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8pPr>
            <a:lvl9pPr lvl="8"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9pPr>
          </a:lstStyle>
          <a:p>
            <a:endParaRPr/>
          </a:p>
        </p:txBody>
      </p:sp>
      <p:sp>
        <p:nvSpPr>
          <p:cNvPr id="100" name="Google Shape;100;g2ae3b677449_0_9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9pPr>
          </a:lstStyle>
          <a:p>
            <a:endParaRPr/>
          </a:p>
        </p:txBody>
      </p:sp>
      <p:sp>
        <p:nvSpPr>
          <p:cNvPr id="101" name="Google Shape;101;g2ae3b677449_0_9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Font typeface="Calibri"/>
              <a:buChar char="●"/>
              <a:defRPr>
                <a:solidFill>
                  <a:schemeClr val="dk1"/>
                </a:solidFill>
                <a:latin typeface="Calibri"/>
                <a:ea typeface="Calibri"/>
                <a:cs typeface="Calibri"/>
                <a:sym typeface="Calibri"/>
              </a:defRPr>
            </a:lvl1pPr>
            <a:lvl2pPr marL="914400" lvl="1"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2pPr>
            <a:lvl3pPr marL="1371600" lvl="2"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3pPr>
            <a:lvl4pPr marL="1828800" lvl="3"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4pPr>
            <a:lvl5pPr marL="2286000" lvl="4"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5pPr>
            <a:lvl6pPr marL="2743200" lvl="5"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6pPr>
            <a:lvl7pPr marL="3200400" lvl="6"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marL="3657600" lvl="7"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8pPr>
            <a:lvl9pPr marL="4114800" lvl="8"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9pPr>
          </a:lstStyle>
          <a:p>
            <a:endParaRPr/>
          </a:p>
        </p:txBody>
      </p:sp>
      <p:sp>
        <p:nvSpPr>
          <p:cNvPr id="102" name="Google Shape;102;g2ae3b677449_0_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g2ae3b677449_0_92"/>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g2ae3b677449_0_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g2ae3b677449_0_99"/>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Objective - Week 2">
  <p:cSld name="CUSTOM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2ae3b677449_0_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6" name="Google Shape;16;g2ae3b677449_0_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107"/>
        <p:cNvGrpSpPr/>
        <p:nvPr/>
      </p:nvGrpSpPr>
      <p:grpSpPr>
        <a:xfrm>
          <a:off x="0" y="0"/>
          <a:ext cx="0" cy="0"/>
          <a:chOff x="0" y="0"/>
          <a:chExt cx="0" cy="0"/>
        </a:xfrm>
      </p:grpSpPr>
      <p:sp>
        <p:nvSpPr>
          <p:cNvPr id="108" name="Google Shape;108;g2ae3b677449_0_10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g2ae3b677449_0_10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g2ae3b677449_0_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Objective">
  <p:cSld name="CUSTOM_7">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g2ae3b677449_0_10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lt1"/>
              </a:buClr>
              <a:buSzPts val="5000"/>
              <a:buFont typeface="Calibri"/>
              <a:buChar char="●"/>
              <a:defRPr sz="5000" b="1"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9pPr>
          </a:lstStyle>
          <a:p>
            <a:endParaRPr/>
          </a:p>
        </p:txBody>
      </p:sp>
      <p:sp>
        <p:nvSpPr>
          <p:cNvPr id="113" name="Google Shape;113;g2ae3b677449_0_10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bjective - Week 3">
  <p:cSld name="CUSTOM_2">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g2ae3b677449_0_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9" name="Google Shape;19;g2ae3b677449_0_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Objective - Week 4">
  <p:cSld name="CUSTOM_3">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g2ae3b677449_0_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2" name="Google Shape;22;g2ae3b677449_0_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bjective - Week 5">
  <p:cSld name="CUSTOM_4">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g2ae3b677449_0_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5" name="Google Shape;25;g2ae3b677449_0_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Objective - Week 6">
  <p:cSld name="CUSTOM_5">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g2ae3b677449_0_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8" name="Google Shape;28;g2ae3b677449_0_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Objective - Week 7">
  <p:cSld name="CUSTOM_6">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g2ae3b677449_0_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1" name="Google Shape;31;g2ae3b677449_0_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Objective - Week 8">
  <p:cSld name="CUSTOM_6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g2ae3b677449_0_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4" name="Google Shape;34;g2ae3b677449_0_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3">
            <a:alphaModFix/>
          </a:blip>
          <a:stretch>
            <a:fillRect/>
          </a:stretch>
        </a:blipFill>
        <a:effectLst/>
      </p:bgPr>
    </p:bg>
    <p:spTree>
      <p:nvGrpSpPr>
        <p:cNvPr id="1" name="Shape 5"/>
        <p:cNvGrpSpPr/>
        <p:nvPr/>
      </p:nvGrpSpPr>
      <p:grpSpPr>
        <a:xfrm>
          <a:off x="0" y="0"/>
          <a:ext cx="0" cy="0"/>
          <a:chOff x="0" y="0"/>
          <a:chExt cx="0" cy="0"/>
        </a:xfrm>
      </p:grpSpPr>
      <p:sp>
        <p:nvSpPr>
          <p:cNvPr id="6" name="Google Shape;6;g2ae3b677449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g2ae3b677449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g2ae3b677449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EVS_yYQoLJg"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hyperlink" Target="https://www.youtube.com/watch?v=EVS_yYQoLJg" TargetMode="External"/><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Question 2</a:t>
            </a:r>
            <a:endParaRPr/>
          </a:p>
        </p:txBody>
      </p:sp>
      <p:sp>
        <p:nvSpPr>
          <p:cNvPr id="182" name="Google Shape;182;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According to Table 1 and Figure 1, what is the maximum melting point for a H2O-NaCl solution?</a:t>
            </a:r>
            <a:endParaRPr dirty="0"/>
          </a:p>
          <a:p>
            <a:pPr marL="0" lvl="0" indent="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AutoNum type="alphaUcPeriod"/>
            </a:pPr>
            <a:r>
              <a:rPr lang="en" dirty="0"/>
              <a:t>9.08℃</a:t>
            </a:r>
            <a:endParaRPr dirty="0"/>
          </a:p>
          <a:p>
            <a:pPr marL="457200" lvl="0" indent="-393700" algn="l" rtl="0">
              <a:lnSpc>
                <a:spcPct val="100000"/>
              </a:lnSpc>
              <a:spcBef>
                <a:spcPts val="0"/>
              </a:spcBef>
              <a:spcAft>
                <a:spcPts val="0"/>
              </a:spcAft>
              <a:buSzPts val="2600"/>
              <a:buAutoNum type="alphaUcPeriod"/>
            </a:pPr>
            <a:r>
              <a:rPr lang="en" dirty="0"/>
              <a:t>14.87℃</a:t>
            </a:r>
            <a:endParaRPr dirty="0"/>
          </a:p>
          <a:p>
            <a:pPr marL="457200" lvl="0" indent="-393700" algn="l" rtl="0">
              <a:lnSpc>
                <a:spcPct val="100000"/>
              </a:lnSpc>
              <a:spcBef>
                <a:spcPts val="0"/>
              </a:spcBef>
              <a:spcAft>
                <a:spcPts val="0"/>
              </a:spcAft>
              <a:buSzPts val="2600"/>
              <a:buAutoNum type="alphaUcPeriod"/>
            </a:pPr>
            <a:r>
              <a:rPr lang="en" dirty="0"/>
              <a:t>19.38℃</a:t>
            </a:r>
            <a:endParaRPr dirty="0"/>
          </a:p>
          <a:p>
            <a:pPr marL="457200" lvl="0" indent="-393700" algn="l" rtl="0">
              <a:lnSpc>
                <a:spcPct val="100000"/>
              </a:lnSpc>
              <a:spcBef>
                <a:spcPts val="0"/>
              </a:spcBef>
              <a:spcAft>
                <a:spcPts val="0"/>
              </a:spcAft>
              <a:buSzPts val="2600"/>
              <a:buAutoNum type="alphaUcPeriod"/>
            </a:pPr>
            <a:r>
              <a:rPr lang="en" dirty="0"/>
              <a:t>21.9℃</a:t>
            </a:r>
            <a:endParaRPr dirty="0"/>
          </a:p>
        </p:txBody>
      </p:sp>
      <p:pic>
        <p:nvPicPr>
          <p:cNvPr id="183" name="Google Shape;183;p10"/>
          <p:cNvPicPr preferRelativeResize="0"/>
          <p:nvPr/>
        </p:nvPicPr>
        <p:blipFill rotWithShape="1">
          <a:blip r:embed="rId3">
            <a:alphaModFix/>
          </a:blip>
          <a:srcRect/>
          <a:stretch/>
        </p:blipFill>
        <p:spPr>
          <a:xfrm flipH="1">
            <a:off x="2009525" y="3642350"/>
            <a:ext cx="642800" cy="3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1000"/>
                                        <p:tgtEl>
                                          <p:spTgt spid="1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Question 3</a:t>
            </a:r>
            <a:endParaRPr/>
          </a:p>
        </p:txBody>
      </p:sp>
      <p:sp>
        <p:nvSpPr>
          <p:cNvPr id="189" name="Google Shape;189;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Which substance is considered the solvent in the solution for this experiment?</a:t>
            </a:r>
            <a:endParaRPr/>
          </a:p>
          <a:p>
            <a:pPr marL="0" lvl="0" indent="0" algn="l" rtl="0">
              <a:lnSpc>
                <a:spcPct val="100000"/>
              </a:lnSpc>
              <a:spcBef>
                <a:spcPts val="0"/>
              </a:spcBef>
              <a:spcAft>
                <a:spcPts val="0"/>
              </a:spcAft>
              <a:buSzPts val="2600"/>
              <a:buNone/>
            </a:pPr>
            <a:endParaRPr/>
          </a:p>
          <a:p>
            <a:pPr marL="457200" lvl="0" indent="-393700" algn="l" rtl="0">
              <a:lnSpc>
                <a:spcPct val="100000"/>
              </a:lnSpc>
              <a:spcBef>
                <a:spcPts val="0"/>
              </a:spcBef>
              <a:spcAft>
                <a:spcPts val="0"/>
              </a:spcAft>
              <a:buSzPts val="2600"/>
              <a:buAutoNum type="alphaUcPeriod"/>
            </a:pPr>
            <a:r>
              <a:rPr lang="en"/>
              <a:t>salt</a:t>
            </a:r>
            <a:endParaRPr/>
          </a:p>
          <a:p>
            <a:pPr marL="457200" lvl="0" indent="-393700" algn="l" rtl="0">
              <a:lnSpc>
                <a:spcPct val="100000"/>
              </a:lnSpc>
              <a:spcBef>
                <a:spcPts val="0"/>
              </a:spcBef>
              <a:spcAft>
                <a:spcPts val="0"/>
              </a:spcAft>
              <a:buSzPts val="2600"/>
              <a:buAutoNum type="alphaUcPeriod"/>
            </a:pPr>
            <a:r>
              <a:rPr lang="en"/>
              <a:t>water</a:t>
            </a:r>
            <a:endParaRPr/>
          </a:p>
          <a:p>
            <a:pPr marL="457200" lvl="0" indent="-393700" algn="l" rtl="0">
              <a:lnSpc>
                <a:spcPct val="100000"/>
              </a:lnSpc>
              <a:spcBef>
                <a:spcPts val="0"/>
              </a:spcBef>
              <a:spcAft>
                <a:spcPts val="0"/>
              </a:spcAft>
              <a:buSzPts val="2600"/>
              <a:buAutoNum type="alphaUcPeriod"/>
            </a:pPr>
            <a:r>
              <a:rPr lang="en"/>
              <a:t>melting point</a:t>
            </a:r>
            <a:endParaRPr/>
          </a:p>
          <a:p>
            <a:pPr marL="457200" lvl="0" indent="-393700" algn="l" rtl="0">
              <a:lnSpc>
                <a:spcPct val="100000"/>
              </a:lnSpc>
              <a:spcBef>
                <a:spcPts val="0"/>
              </a:spcBef>
              <a:spcAft>
                <a:spcPts val="0"/>
              </a:spcAft>
              <a:buSzPts val="2600"/>
              <a:buAutoNum type="alphaUcPeriod"/>
            </a:pPr>
            <a:r>
              <a:rPr lang="en"/>
              <a:t>water purity</a:t>
            </a:r>
            <a:endParaRPr/>
          </a:p>
        </p:txBody>
      </p:sp>
      <p:pic>
        <p:nvPicPr>
          <p:cNvPr id="190" name="Google Shape;190;p11"/>
          <p:cNvPicPr preferRelativeResize="0"/>
          <p:nvPr/>
        </p:nvPicPr>
        <p:blipFill rotWithShape="1">
          <a:blip r:embed="rId3">
            <a:alphaModFix/>
          </a:blip>
          <a:srcRect/>
          <a:stretch/>
        </p:blipFill>
        <p:spPr>
          <a:xfrm flipH="1">
            <a:off x="1765125" y="2878650"/>
            <a:ext cx="642800" cy="3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1000"/>
                                        <p:tgtEl>
                                          <p:spTgt spid="1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Question 4</a:t>
            </a:r>
            <a:endParaRPr/>
          </a:p>
        </p:txBody>
      </p:sp>
      <p:sp>
        <p:nvSpPr>
          <p:cNvPr id="196" name="Google Shape;196;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If another study accounted for additional factors that could affect water quality or the quality of the NaCl, the greatest differences in findings would more likely occur at which melting point?</a:t>
            </a:r>
            <a:endParaRPr dirty="0"/>
          </a:p>
          <a:p>
            <a:pPr marL="0" lvl="0" indent="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AutoNum type="alphaUcPeriod"/>
            </a:pPr>
            <a:r>
              <a:rPr lang="en" dirty="0"/>
              <a:t>5 ℃</a:t>
            </a:r>
            <a:endParaRPr dirty="0"/>
          </a:p>
          <a:p>
            <a:pPr marL="457200" lvl="0" indent="-393700" algn="l" rtl="0">
              <a:lnSpc>
                <a:spcPct val="100000"/>
              </a:lnSpc>
              <a:spcBef>
                <a:spcPts val="0"/>
              </a:spcBef>
              <a:spcAft>
                <a:spcPts val="0"/>
              </a:spcAft>
              <a:buSzPts val="2600"/>
              <a:buAutoNum type="alphaUcPeriod"/>
            </a:pPr>
            <a:r>
              <a:rPr lang="en" dirty="0"/>
              <a:t>8 ℃</a:t>
            </a:r>
            <a:endParaRPr dirty="0"/>
          </a:p>
          <a:p>
            <a:pPr marL="457200" lvl="0" indent="-393700" algn="l" rtl="0">
              <a:lnSpc>
                <a:spcPct val="100000"/>
              </a:lnSpc>
              <a:spcBef>
                <a:spcPts val="0"/>
              </a:spcBef>
              <a:spcAft>
                <a:spcPts val="0"/>
              </a:spcAft>
              <a:buSzPts val="2600"/>
              <a:buAutoNum type="alphaUcPeriod"/>
            </a:pPr>
            <a:r>
              <a:rPr lang="en" dirty="0"/>
              <a:t>15 ℃</a:t>
            </a:r>
            <a:endParaRPr dirty="0"/>
          </a:p>
          <a:p>
            <a:pPr marL="457200" lvl="0" indent="-393700" algn="l" rtl="0">
              <a:lnSpc>
                <a:spcPct val="100000"/>
              </a:lnSpc>
              <a:spcBef>
                <a:spcPts val="0"/>
              </a:spcBef>
              <a:spcAft>
                <a:spcPts val="0"/>
              </a:spcAft>
              <a:buSzPts val="2600"/>
              <a:buAutoNum type="alphaUcPeriod"/>
            </a:pPr>
            <a:r>
              <a:rPr lang="en" dirty="0"/>
              <a:t>22 ℃</a:t>
            </a:r>
            <a:endParaRPr dirty="0"/>
          </a:p>
        </p:txBody>
      </p:sp>
      <p:pic>
        <p:nvPicPr>
          <p:cNvPr id="197" name="Google Shape;197;p12"/>
          <p:cNvPicPr preferRelativeResize="0"/>
          <p:nvPr/>
        </p:nvPicPr>
        <p:blipFill rotWithShape="1">
          <a:blip r:embed="rId3">
            <a:alphaModFix/>
          </a:blip>
          <a:srcRect/>
          <a:stretch/>
        </p:blipFill>
        <p:spPr>
          <a:xfrm flipH="1">
            <a:off x="1477199" y="3203805"/>
            <a:ext cx="642800" cy="3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1000"/>
                                        <p:tgtEl>
                                          <p:spTgt spid="1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Question 5</a:t>
            </a:r>
            <a:endParaRPr/>
          </a:p>
        </p:txBody>
      </p:sp>
      <p:sp>
        <p:nvSpPr>
          <p:cNvPr id="203" name="Google Shape;203;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The melting point for a solution was 10.2 degrees Celsius. What is a possible salinity for this solution?</a:t>
            </a:r>
            <a:endParaRPr dirty="0"/>
          </a:p>
          <a:p>
            <a:pPr marL="0" lvl="0" indent="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AutoNum type="alphaUcPeriod"/>
            </a:pPr>
            <a:r>
              <a:rPr lang="en" dirty="0"/>
              <a:t>4.32</a:t>
            </a:r>
            <a:endParaRPr dirty="0"/>
          </a:p>
          <a:p>
            <a:pPr marL="457200" lvl="0" indent="-393700" algn="l" rtl="0">
              <a:lnSpc>
                <a:spcPct val="100000"/>
              </a:lnSpc>
              <a:spcBef>
                <a:spcPts val="0"/>
              </a:spcBef>
              <a:spcAft>
                <a:spcPts val="0"/>
              </a:spcAft>
              <a:buSzPts val="2600"/>
              <a:buAutoNum type="alphaUcPeriod"/>
            </a:pPr>
            <a:r>
              <a:rPr lang="en" dirty="0"/>
              <a:t>9.07</a:t>
            </a:r>
            <a:endParaRPr dirty="0"/>
          </a:p>
          <a:p>
            <a:pPr marL="457200" lvl="0" indent="-393700" algn="l" rtl="0">
              <a:lnSpc>
                <a:spcPct val="100000"/>
              </a:lnSpc>
              <a:spcBef>
                <a:spcPts val="0"/>
              </a:spcBef>
              <a:spcAft>
                <a:spcPts val="0"/>
              </a:spcAft>
              <a:buSzPts val="2600"/>
              <a:buAutoNum type="alphaUcPeriod"/>
            </a:pPr>
            <a:r>
              <a:rPr lang="en" dirty="0"/>
              <a:t>13.65</a:t>
            </a:r>
            <a:endParaRPr dirty="0"/>
          </a:p>
          <a:p>
            <a:pPr marL="457200" lvl="0" indent="-393700" algn="l" rtl="0">
              <a:lnSpc>
                <a:spcPct val="100000"/>
              </a:lnSpc>
              <a:spcBef>
                <a:spcPts val="0"/>
              </a:spcBef>
              <a:spcAft>
                <a:spcPts val="0"/>
              </a:spcAft>
              <a:buSzPts val="2600"/>
              <a:buAutoNum type="alphaUcPeriod"/>
            </a:pPr>
            <a:r>
              <a:rPr lang="en" dirty="0"/>
              <a:t>15.76</a:t>
            </a:r>
            <a:endParaRPr dirty="0"/>
          </a:p>
        </p:txBody>
      </p:sp>
      <p:pic>
        <p:nvPicPr>
          <p:cNvPr id="204" name="Google Shape;204;p13"/>
          <p:cNvPicPr preferRelativeResize="0"/>
          <p:nvPr/>
        </p:nvPicPr>
        <p:blipFill rotWithShape="1">
          <a:blip r:embed="rId3">
            <a:alphaModFix/>
          </a:blip>
          <a:srcRect/>
          <a:stretch/>
        </p:blipFill>
        <p:spPr>
          <a:xfrm flipH="1">
            <a:off x="1622575" y="3224875"/>
            <a:ext cx="642800" cy="3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p:tgtEl>
                                          <p:spTgt spid="20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ae3b677449_0_131"/>
          <p:cNvSpPr txBox="1"/>
          <p:nvPr/>
        </p:nvSpPr>
        <p:spPr>
          <a:xfrm>
            <a:off x="2863899" y="2195100"/>
            <a:ext cx="5366700" cy="75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3600"/>
              <a:buFont typeface="Calibri"/>
              <a:buNone/>
            </a:pPr>
            <a:r>
              <a:rPr lang="en" sz="5000" b="1" i="0" u="none" strike="noStrike" cap="none">
                <a:solidFill>
                  <a:srgbClr val="FFFFFF"/>
                </a:solidFill>
                <a:latin typeface="Calibri"/>
                <a:ea typeface="Calibri"/>
                <a:cs typeface="Calibri"/>
                <a:sym typeface="Calibri"/>
              </a:rPr>
              <a:t>You Powered Up!</a:t>
            </a:r>
            <a:endParaRPr sz="5000" b="1" i="0" u="none" strike="noStrike" cap="none">
              <a:solidFill>
                <a:srgbClr val="FFFFFF"/>
              </a:solidFill>
              <a:latin typeface="Calibri"/>
              <a:ea typeface="Calibri"/>
              <a:cs typeface="Calibri"/>
              <a:sym typeface="Calibri"/>
            </a:endParaRPr>
          </a:p>
        </p:txBody>
      </p:sp>
      <p:pic>
        <p:nvPicPr>
          <p:cNvPr id="210" name="Google Shape;210;g2ae3b677449_0_131" descr="A pixelated video game characters&#10;&#10;Description automatically generated"/>
          <p:cNvPicPr preferRelativeResize="0"/>
          <p:nvPr/>
        </p:nvPicPr>
        <p:blipFill rotWithShape="1">
          <a:blip r:embed="rId3">
            <a:alphaModFix/>
          </a:blip>
          <a:srcRect/>
          <a:stretch/>
        </p:blipFill>
        <p:spPr>
          <a:xfrm>
            <a:off x="738010" y="484381"/>
            <a:ext cx="2439378" cy="3362094"/>
          </a:xfrm>
          <a:prstGeom prst="rect">
            <a:avLst/>
          </a:prstGeom>
          <a:noFill/>
          <a:ln>
            <a:noFill/>
          </a:ln>
          <a:effectLst>
            <a:outerShdw blurRad="76200" sy="23000" kx="1200090" algn="br" rotWithShape="0">
              <a:srgbClr val="000000">
                <a:alpha val="2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ae3b677449_0_1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Power Up: Science ACT Prep, Week 5</a:t>
            </a:r>
            <a:endParaRPr/>
          </a:p>
        </p:txBody>
      </p:sp>
      <p:sp>
        <p:nvSpPr>
          <p:cNvPr id="123" name="Google Shape;123;g2ae3b677449_0_11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Trends in Graphs and Tables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ae3b677449_0_1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Essential Questions</a:t>
            </a:r>
            <a:endParaRPr/>
          </a:p>
        </p:txBody>
      </p:sp>
      <p:sp>
        <p:nvSpPr>
          <p:cNvPr id="129" name="Google Shape;129;g2ae3b677449_0_1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How can I increase my ACT score?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Learning Objectives</a:t>
            </a:r>
            <a:endParaRPr/>
          </a:p>
        </p:txBody>
      </p:sp>
      <p:sp>
        <p:nvSpPr>
          <p:cNvPr id="135" name="Google Shape;135;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Analyze tables and graphs to understand trends</a:t>
            </a:r>
            <a:endParaRPr/>
          </a:p>
          <a:p>
            <a:pPr marL="457200" lvl="0" indent="-393700" algn="l" rtl="0">
              <a:lnSpc>
                <a:spcPct val="100000"/>
              </a:lnSpc>
              <a:spcBef>
                <a:spcPts val="0"/>
              </a:spcBef>
              <a:spcAft>
                <a:spcPts val="0"/>
              </a:spcAft>
              <a:buSzPts val="2600"/>
              <a:buChar char="●"/>
            </a:pPr>
            <a:r>
              <a:rPr lang="en"/>
              <a:t>Evaluate data to answer a question</a:t>
            </a:r>
            <a:endParaRPr/>
          </a:p>
          <a:p>
            <a:pPr marL="457200" lvl="0" indent="-393700" algn="l" rtl="0">
              <a:lnSpc>
                <a:spcPct val="100000"/>
              </a:lnSpc>
              <a:spcBef>
                <a:spcPts val="0"/>
              </a:spcBef>
              <a:spcAft>
                <a:spcPts val="0"/>
              </a:spcAft>
              <a:buSzPts val="2600"/>
              <a:buChar char="●"/>
            </a:pPr>
            <a:r>
              <a:rPr lang="en"/>
              <a:t>Build testing stamina to power through the test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WIS-WIM</a:t>
            </a:r>
            <a:endParaRPr/>
          </a:p>
        </p:txBody>
      </p:sp>
      <p:sp>
        <p:nvSpPr>
          <p:cNvPr id="141" name="Google Shape;141;p5"/>
          <p:cNvSpPr txBox="1">
            <a:spLocks noGrp="1"/>
          </p:cNvSpPr>
          <p:nvPr>
            <p:ph type="body" idx="1"/>
          </p:nvPr>
        </p:nvSpPr>
        <p:spPr>
          <a:xfrm>
            <a:off x="311700" y="1152475"/>
            <a:ext cx="3759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i="1"/>
              <a:t>What I See</a:t>
            </a:r>
            <a:endParaRPr i="1"/>
          </a:p>
          <a:p>
            <a:pPr marL="0" lvl="0" indent="0" algn="l" rtl="0">
              <a:lnSpc>
                <a:spcPct val="100000"/>
              </a:lnSpc>
              <a:spcBef>
                <a:spcPts val="0"/>
              </a:spcBef>
              <a:spcAft>
                <a:spcPts val="0"/>
              </a:spcAft>
              <a:buSzPts val="2600"/>
              <a:buNone/>
            </a:pPr>
            <a:endParaRPr i="1"/>
          </a:p>
          <a:p>
            <a:pPr marL="0" lvl="0" indent="0" algn="l" rtl="0">
              <a:lnSpc>
                <a:spcPct val="100000"/>
              </a:lnSpc>
              <a:spcBef>
                <a:spcPts val="0"/>
              </a:spcBef>
              <a:spcAft>
                <a:spcPts val="0"/>
              </a:spcAft>
              <a:buSzPts val="2600"/>
              <a:buNone/>
            </a:pPr>
            <a:r>
              <a:rPr lang="en" i="1"/>
              <a:t>What It Means</a:t>
            </a:r>
            <a:endParaRPr i="1"/>
          </a:p>
        </p:txBody>
      </p:sp>
      <p:sp>
        <p:nvSpPr>
          <p:cNvPr id="142" name="Google Shape;142;p5"/>
          <p:cNvSpPr/>
          <p:nvPr/>
        </p:nvSpPr>
        <p:spPr>
          <a:xfrm>
            <a:off x="4454550" y="218800"/>
            <a:ext cx="3935100" cy="435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
          <p:cNvSpPr txBox="1"/>
          <p:nvPr/>
        </p:nvSpPr>
        <p:spPr>
          <a:xfrm>
            <a:off x="5275259" y="4166600"/>
            <a:ext cx="2559600" cy="20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Time Spent Reading Passages</a:t>
            </a:r>
            <a:endParaRPr sz="1400" b="0" i="0" u="none" strike="noStrike" cap="none">
              <a:solidFill>
                <a:srgbClr val="000000"/>
              </a:solidFill>
              <a:latin typeface="Calibri"/>
              <a:ea typeface="Calibri"/>
              <a:cs typeface="Calibri"/>
              <a:sym typeface="Calibri"/>
            </a:endParaRPr>
          </a:p>
        </p:txBody>
      </p:sp>
      <p:sp>
        <p:nvSpPr>
          <p:cNvPr id="144" name="Google Shape;144;p5"/>
          <p:cNvSpPr txBox="1"/>
          <p:nvPr/>
        </p:nvSpPr>
        <p:spPr>
          <a:xfrm rot="-5400000">
            <a:off x="3677525" y="2209913"/>
            <a:ext cx="1876200" cy="205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Time for Questions</a:t>
            </a:r>
            <a:endParaRPr sz="1400" b="0" i="0" u="none" strike="noStrike" cap="none">
              <a:solidFill>
                <a:srgbClr val="000000"/>
              </a:solidFill>
              <a:latin typeface="Calibri"/>
              <a:ea typeface="Calibri"/>
              <a:cs typeface="Calibri"/>
              <a:sym typeface="Calibri"/>
            </a:endParaRPr>
          </a:p>
        </p:txBody>
      </p:sp>
      <p:pic>
        <p:nvPicPr>
          <p:cNvPr id="146" name="Google Shape;146;p5"/>
          <p:cNvPicPr preferRelativeResize="0"/>
          <p:nvPr/>
        </p:nvPicPr>
        <p:blipFill rotWithShape="1">
          <a:blip r:embed="rId3">
            <a:alphaModFix/>
          </a:blip>
          <a:srcRect/>
          <a:stretch/>
        </p:blipFill>
        <p:spPr>
          <a:xfrm>
            <a:off x="2442092" y="434263"/>
            <a:ext cx="1847833" cy="1301675"/>
          </a:xfrm>
          <a:prstGeom prst="rect">
            <a:avLst/>
          </a:prstGeom>
          <a:noFill/>
          <a:ln>
            <a:noFill/>
          </a:ln>
        </p:spPr>
      </p:pic>
      <p:pic>
        <p:nvPicPr>
          <p:cNvPr id="2" name="Picture 1" descr="A graph with a line&#10;&#10;AI-generated content may be incorrect.">
            <a:extLst>
              <a:ext uri="{FF2B5EF4-FFF2-40B4-BE49-F238E27FC236}">
                <a16:creationId xmlns:a16="http://schemas.microsoft.com/office/drawing/2014/main" id="{05ABE42D-4B26-E174-2CCA-74E0C6E931A8}"/>
              </a:ext>
            </a:extLst>
          </p:cNvPr>
          <p:cNvPicPr>
            <a:picLocks noChangeAspect="1"/>
          </p:cNvPicPr>
          <p:nvPr/>
        </p:nvPicPr>
        <p:blipFill>
          <a:blip r:embed="rId4"/>
          <a:stretch>
            <a:fillRect/>
          </a:stretch>
        </p:blipFill>
        <p:spPr>
          <a:xfrm>
            <a:off x="4766881" y="532533"/>
            <a:ext cx="3565276" cy="35653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Science Section Instructions</a:t>
            </a:r>
            <a:endParaRPr/>
          </a:p>
        </p:txBody>
      </p:sp>
      <p:sp>
        <p:nvSpPr>
          <p:cNvPr id="152" name="Google Shape;152;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40 </a:t>
            </a:r>
            <a:r>
              <a:rPr lang="en" dirty="0"/>
              <a:t>minutes—40 questions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r>
              <a:rPr lang="en" dirty="0"/>
              <a:t>There are several passages in this test. Each passage is followed by several questions. After reading a passage, using the scroll bar to see the entire passage, choose the best answer to each question, and select the circle next to your answer. You may refer to the passages as often as necessary.</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r>
              <a:rPr lang="en" dirty="0"/>
              <a:t>You are NOT permitted to use a calculator on this test.</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What’s Trending? Key</a:t>
            </a:r>
            <a:endParaRPr/>
          </a:p>
        </p:txBody>
      </p:sp>
      <p:sp>
        <p:nvSpPr>
          <p:cNvPr id="158" name="Google Shape;158;p7"/>
          <p:cNvSpPr txBox="1">
            <a:spLocks noGrp="1"/>
          </p:cNvSpPr>
          <p:nvPr>
            <p:ph type="body" idx="1"/>
          </p:nvPr>
        </p:nvSpPr>
        <p:spPr>
          <a:xfrm>
            <a:off x="4267200" y="1152475"/>
            <a:ext cx="45651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Figure 1. Cases of MRSA = Negative, same trends.</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r>
              <a:rPr lang="en"/>
              <a:t>Table 1. Catfish Sizes = Positive</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r>
              <a:rPr lang="en"/>
              <a:t>Figure 2. Properties of light = Negative</a:t>
            </a:r>
            <a:endParaRPr/>
          </a:p>
        </p:txBody>
      </p:sp>
      <p:pic>
        <p:nvPicPr>
          <p:cNvPr id="159" name="Google Shape;159;p7"/>
          <p:cNvPicPr preferRelativeResize="0"/>
          <p:nvPr/>
        </p:nvPicPr>
        <p:blipFill rotWithShape="1">
          <a:blip r:embed="rId3">
            <a:alphaModFix/>
          </a:blip>
          <a:srcRect/>
          <a:stretch/>
        </p:blipFill>
        <p:spPr>
          <a:xfrm>
            <a:off x="419775" y="1152475"/>
            <a:ext cx="3639601" cy="3909775"/>
          </a:xfrm>
          <a:prstGeom prst="rect">
            <a:avLst/>
          </a:prstGeom>
          <a:noFill/>
          <a:ln>
            <a:noFill/>
          </a:ln>
        </p:spPr>
      </p:pic>
      <p:cxnSp>
        <p:nvCxnSpPr>
          <p:cNvPr id="160" name="Google Shape;160;p7"/>
          <p:cNvCxnSpPr/>
          <p:nvPr/>
        </p:nvCxnSpPr>
        <p:spPr>
          <a:xfrm>
            <a:off x="2124075" y="1985975"/>
            <a:ext cx="500400" cy="1205100"/>
          </a:xfrm>
          <a:prstGeom prst="straightConnector1">
            <a:avLst/>
          </a:prstGeom>
          <a:noFill/>
          <a:ln w="9525" cap="flat" cmpd="sng">
            <a:solidFill>
              <a:schemeClr val="dk2"/>
            </a:solidFill>
            <a:prstDash val="solid"/>
            <a:round/>
            <a:headEnd type="none" w="sm" len="sm"/>
            <a:tailEnd type="none" w="sm" len="sm"/>
          </a:ln>
        </p:spPr>
      </p:cxnSp>
      <p:cxnSp>
        <p:nvCxnSpPr>
          <p:cNvPr id="161" name="Google Shape;161;p7"/>
          <p:cNvCxnSpPr/>
          <p:nvPr/>
        </p:nvCxnSpPr>
        <p:spPr>
          <a:xfrm>
            <a:off x="2124075" y="3152775"/>
            <a:ext cx="509700" cy="1147800"/>
          </a:xfrm>
          <a:prstGeom prst="straightConnector1">
            <a:avLst/>
          </a:prstGeom>
          <a:noFill/>
          <a:ln w="9525" cap="flat" cmpd="sng">
            <a:solidFill>
              <a:schemeClr val="dk2"/>
            </a:solidFill>
            <a:prstDash val="solid"/>
            <a:round/>
            <a:headEnd type="none" w="sm" len="sm"/>
            <a:tailEnd type="none" w="sm" len="sm"/>
          </a:ln>
        </p:spPr>
      </p:cxnSp>
      <p:cxnSp>
        <p:nvCxnSpPr>
          <p:cNvPr id="162" name="Google Shape;162;p7"/>
          <p:cNvCxnSpPr/>
          <p:nvPr/>
        </p:nvCxnSpPr>
        <p:spPr>
          <a:xfrm rot="10800000" flipH="1">
            <a:off x="2119325" y="2057375"/>
            <a:ext cx="514500" cy="23289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Time to Practice</a:t>
            </a:r>
            <a:endParaRPr/>
          </a:p>
        </p:txBody>
      </p:sp>
      <p:sp>
        <p:nvSpPr>
          <p:cNvPr id="168" name="Google Shape;168;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Today you’ll have 5 minutes to answer 5 questions.</a:t>
            </a:r>
            <a:endParaRPr/>
          </a:p>
          <a:p>
            <a:pPr marL="457200" lvl="0" indent="-393700" algn="l" rtl="0">
              <a:lnSpc>
                <a:spcPct val="100000"/>
              </a:lnSpc>
              <a:spcBef>
                <a:spcPts val="0"/>
              </a:spcBef>
              <a:spcAft>
                <a:spcPts val="0"/>
              </a:spcAft>
              <a:buSzPts val="2600"/>
              <a:buChar char="●"/>
            </a:pPr>
            <a:r>
              <a:rPr lang="en"/>
              <a:t>You may begin when the timer starts.</a:t>
            </a:r>
            <a:endParaRPr/>
          </a:p>
        </p:txBody>
      </p:sp>
      <p:pic>
        <p:nvPicPr>
          <p:cNvPr id="169" name="Google Shape;169;p8" title="K20 Center 5 minute timer">
            <a:hlinkClick r:id="rId3"/>
          </p:cNvPr>
          <p:cNvPicPr preferRelativeResize="0"/>
          <p:nvPr/>
        </p:nvPicPr>
        <p:blipFill rotWithShape="1">
          <a:blip r:embed="rId4">
            <a:alphaModFix/>
          </a:blip>
          <a:srcRect/>
          <a:stretch/>
        </p:blipFill>
        <p:spPr>
          <a:xfrm>
            <a:off x="447675" y="2466975"/>
            <a:ext cx="3048000" cy="1714500"/>
          </a:xfrm>
          <a:prstGeom prst="rect">
            <a:avLst/>
          </a:prstGeom>
          <a:noFill/>
          <a:ln>
            <a:noFill/>
          </a:ln>
        </p:spPr>
      </p:pic>
      <p:sp>
        <p:nvSpPr>
          <p:cNvPr id="2" name="Google Shape;176;g27e8574d40e_0_22">
            <a:extLst>
              <a:ext uri="{FF2B5EF4-FFF2-40B4-BE49-F238E27FC236}">
                <a16:creationId xmlns:a16="http://schemas.microsoft.com/office/drawing/2014/main" id="{FCD2F215-B8F3-B561-6647-17D9419F5F3E}"/>
              </a:ext>
            </a:extLst>
          </p:cNvPr>
          <p:cNvSpPr txBox="1"/>
          <p:nvPr/>
        </p:nvSpPr>
        <p:spPr>
          <a:xfrm>
            <a:off x="482417" y="4115925"/>
            <a:ext cx="2965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sng" strike="noStrike" cap="none" dirty="0">
                <a:solidFill>
                  <a:schemeClr val="accent4"/>
                </a:solidFill>
                <a:latin typeface="Arial"/>
                <a:ea typeface="Arial"/>
                <a:cs typeface="Arial"/>
                <a:sym typeface="Arial"/>
                <a:hlinkClick r:id="rId5">
                  <a:extLst>
                    <a:ext uri="{A12FA001-AC4F-418D-AE19-62706E023703}">
                      <ahyp:hlinkClr xmlns:ahyp="http://schemas.microsoft.com/office/drawing/2018/hyperlinkcolor" val="tx"/>
                    </a:ext>
                  </a:extLst>
                </a:hlinkClick>
              </a:rPr>
              <a:t>5-Minute Timer</a:t>
            </a:r>
            <a:endParaRPr sz="1600" b="1" i="0" u="none" strike="noStrike" cap="none" dirty="0">
              <a:solidFill>
                <a:schemeClr val="accent4"/>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Question 1</a:t>
            </a:r>
            <a:endParaRPr/>
          </a:p>
        </p:txBody>
      </p:sp>
      <p:sp>
        <p:nvSpPr>
          <p:cNvPr id="175" name="Google Shape;175;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Based on Figure 1, what is the difference between the study that accounted for water purity and the study that did not at 15 degrees Celsius?</a:t>
            </a:r>
            <a:endParaRPr dirty="0"/>
          </a:p>
          <a:p>
            <a:pPr marL="0" lvl="0" indent="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AutoNum type="alphaUcPeriod"/>
            </a:pPr>
            <a:r>
              <a:rPr lang="en" dirty="0"/>
              <a:t>0.05</a:t>
            </a:r>
            <a:endParaRPr dirty="0"/>
          </a:p>
          <a:p>
            <a:pPr marL="457200" lvl="0" indent="-393700" algn="l" rtl="0">
              <a:lnSpc>
                <a:spcPct val="100000"/>
              </a:lnSpc>
              <a:spcBef>
                <a:spcPts val="0"/>
              </a:spcBef>
              <a:spcAft>
                <a:spcPts val="0"/>
              </a:spcAft>
              <a:buSzPts val="2600"/>
              <a:buAutoNum type="alphaUcPeriod"/>
            </a:pPr>
            <a:r>
              <a:rPr lang="en" dirty="0"/>
              <a:t>-0.09</a:t>
            </a:r>
            <a:endParaRPr dirty="0"/>
          </a:p>
          <a:p>
            <a:pPr marL="457200" lvl="0" indent="-393700" algn="l" rtl="0">
              <a:lnSpc>
                <a:spcPct val="100000"/>
              </a:lnSpc>
              <a:spcBef>
                <a:spcPts val="0"/>
              </a:spcBef>
              <a:spcAft>
                <a:spcPts val="0"/>
              </a:spcAft>
              <a:buSzPts val="2600"/>
              <a:buAutoNum type="alphaUcPeriod"/>
            </a:pPr>
            <a:r>
              <a:rPr lang="en" dirty="0"/>
              <a:t>-0.20</a:t>
            </a:r>
            <a:endParaRPr dirty="0"/>
          </a:p>
          <a:p>
            <a:pPr marL="457200" lvl="0" indent="-393700" algn="l" rtl="0">
              <a:lnSpc>
                <a:spcPct val="100000"/>
              </a:lnSpc>
              <a:spcBef>
                <a:spcPts val="0"/>
              </a:spcBef>
              <a:spcAft>
                <a:spcPts val="0"/>
              </a:spcAft>
              <a:buSzPts val="2600"/>
              <a:buAutoNum type="alphaUcPeriod"/>
            </a:pPr>
            <a:r>
              <a:rPr lang="en" dirty="0"/>
              <a:t>-0.35</a:t>
            </a:r>
            <a:endParaRPr dirty="0"/>
          </a:p>
        </p:txBody>
      </p:sp>
      <p:pic>
        <p:nvPicPr>
          <p:cNvPr id="176" name="Google Shape;176;p9"/>
          <p:cNvPicPr preferRelativeResize="0"/>
          <p:nvPr/>
        </p:nvPicPr>
        <p:blipFill rotWithShape="1">
          <a:blip r:embed="rId3">
            <a:alphaModFix/>
          </a:blip>
          <a:srcRect/>
          <a:stretch/>
        </p:blipFill>
        <p:spPr>
          <a:xfrm flipH="1">
            <a:off x="1576150" y="3258000"/>
            <a:ext cx="642800" cy="39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additive="base">
                                        <p:cTn id="7" dur="1000"/>
                                        <p:tgtEl>
                                          <p:spTgt spid="1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T Ma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367</Words>
  <Application>Microsoft Macintosh PowerPoint</Application>
  <PresentationFormat>On-screen Show (16:9)</PresentationFormat>
  <Paragraphs>67</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ACT Math</vt:lpstr>
      <vt:lpstr>PowerPoint Presentation</vt:lpstr>
      <vt:lpstr>Power Up: Science ACT Prep, Week 5</vt:lpstr>
      <vt:lpstr>Essential Questions</vt:lpstr>
      <vt:lpstr>Learning Objectives</vt:lpstr>
      <vt:lpstr>WIS-WIM</vt:lpstr>
      <vt:lpstr>Science Section Instructions</vt:lpstr>
      <vt:lpstr>What’s Trending? Key</vt:lpstr>
      <vt:lpstr>Time to Practice</vt:lpstr>
      <vt:lpstr>Question 1</vt:lpstr>
      <vt:lpstr>Question 2</vt:lpstr>
      <vt:lpstr>Question 3</vt:lpstr>
      <vt:lpstr>Question 4</vt:lpstr>
      <vt:lpstr>Question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Cross, Keiana C.</cp:lastModifiedBy>
  <cp:revision>11</cp:revision>
  <dcterms:modified xsi:type="dcterms:W3CDTF">2025-04-25T14:59:01Z</dcterms:modified>
</cp:coreProperties>
</file>