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qYM1OhrVlrsQwnSx2zREpz9cg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4D55A0-A0C4-4589-A12D-BB57EEC1722D}">
  <a:tblStyle styleId="{F84D55A0-A0C4-4589-A12D-BB57EEC1722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ata.census.gov/profile/Prague_city,_Oklahoma?g=160XX00US406050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usgs.gov/faqs/what-magnitude-does-damage-begin-occur-earthquake" TargetMode="External"/><Relationship Id="rId5" Type="http://schemas.openxmlformats.org/officeDocument/2006/relationships/hyperlink" Targe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 TargetMode="External"/><Relationship Id="rId4" Type="http://schemas.openxmlformats.org/officeDocument/2006/relationships/hyperlink" Target="https://www.mtu.edu/geo/community/seismology/learn/earthquake-measure/magnitud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census.gov/profile/Prague_city,_Oklahoma?g=160XX00US4060500"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usgs.gov/faqs/what-magnitude-does-damage-begin-occur-earthquake" TargetMode="External"/><Relationship Id="rId5" Type="http://schemas.openxmlformats.org/officeDocument/2006/relationships/hyperlink" Targe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 TargetMode="External"/><Relationship Id="rId4" Type="http://schemas.openxmlformats.org/officeDocument/2006/relationships/hyperlink" Target="https://www.mtu.edu/geo/community/seismology/learn/earthquake-measure/magnitud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ata.census.gov/profile/Prague_city,_Oklahoma?g=160XX00US4060500"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usgs.gov/faqs/what-magnitude-does-damage-begin-occur-earthquake" TargetMode="External"/><Relationship Id="rId5" Type="http://schemas.openxmlformats.org/officeDocument/2006/relationships/hyperlink" Targe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 TargetMode="External"/><Relationship Id="rId4" Type="http://schemas.openxmlformats.org/officeDocument/2006/relationships/hyperlink" Target="https://www.mtu.edu/geo/community/seismology/learn/earthquake-measure/magnitud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ta.census.gov/profile/Prague_city,_Oklahoma?g=160XX00US406050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usgs.gov/faqs/what-magnitude-does-damage-begin-occur-earthquake" TargetMode="External"/><Relationship Id="rId5" Type="http://schemas.openxmlformats.org/officeDocument/2006/relationships/hyperlink" Targe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 TargetMode="External"/><Relationship Id="rId4" Type="http://schemas.openxmlformats.org/officeDocument/2006/relationships/hyperlink" Target="https://www.mtu.edu/geo/community/seismology/learn/earthquake-measure/magnitud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dirty="0"/>
              <a:t>=9gy-1Z2Sa-c&amp;list=PL-aUhEQeaZXLMF3fItNDxiuSkEr0pq0c2&amp;index=12</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ae3cb14882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ae3cb1488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e3cb14882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e3cb14882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e3cb14882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ae3cb1488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https://</a:t>
            </a:r>
            <a:r>
              <a:rPr lang="en-US" dirty="0" err="1"/>
              <a:t>www.youtube.com</a:t>
            </a:r>
            <a:r>
              <a:rPr lang="en-US" dirty="0"/>
              <a:t>/</a:t>
            </a:r>
            <a:r>
              <a:rPr lang="en-US" dirty="0" err="1"/>
              <a:t>watch?v</a:t>
            </a:r>
            <a:r>
              <a:rPr lang="en-US"/>
              <a:t>=iISP02KPau0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Population taken from this site </a:t>
            </a:r>
            <a:r>
              <a:rPr lang="en" u="sng">
                <a:solidFill>
                  <a:schemeClr val="hlink"/>
                </a:solidFill>
                <a:hlinkClick r:id="rId3"/>
              </a:rPr>
              <a:t>https://data.census.gov/profile/Prague_city,_Oklahoma?g=160XX00US4060500</a:t>
            </a:r>
            <a:endParaRPr/>
          </a:p>
          <a:p>
            <a:pPr marL="0" lvl="0" indent="0" algn="l" rtl="0">
              <a:lnSpc>
                <a:spcPct val="100000"/>
              </a:lnSpc>
              <a:spcBef>
                <a:spcPts val="0"/>
              </a:spcBef>
              <a:spcAft>
                <a:spcPts val="0"/>
              </a:spcAft>
              <a:buSzPts val="1100"/>
              <a:buNone/>
            </a:pPr>
            <a:r>
              <a:rPr lang="en"/>
              <a:t>Damage correlation table adapted from </a:t>
            </a:r>
            <a:r>
              <a:rPr lang="en" u="sng">
                <a:solidFill>
                  <a:schemeClr val="hlink"/>
                </a:solidFill>
                <a:hlinkClick r:id="rId4"/>
              </a:rPr>
              <a:t>https://www.mtu.edu/geo/community/seismology/learn/earthquake-measure/magnitude/</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Location and magnitude taken from </a:t>
            </a:r>
            <a:r>
              <a:rPr lang="en" u="sng">
                <a:solidFill>
                  <a:schemeClr val="hlink"/>
                </a:solidFill>
                <a:hlinkClick r:id="rId5"/>
              </a:rPr>
              <a: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According to the USGS "There is not one magnitude above which damage will occur. It depends on other variables, such as the distance from the earthquake, what type of soil you are on, building construction, etc. That being said, damage does not usually occur until the earthquake magnitude reaches somewhere above 4 or 5." -- IDK if it's worth mentioning that on the slide or in a teacher's note. </a:t>
            </a:r>
            <a:r>
              <a:rPr lang="en" u="sng">
                <a:solidFill>
                  <a:schemeClr val="hlink"/>
                </a:solidFill>
                <a:hlinkClick r:id="rId6"/>
              </a:rPr>
              <a:t>https://www.usgs.gov/faqs/what-magnitude-does-damage-begin-occur-earthquake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Population taken from this site </a:t>
            </a:r>
            <a:r>
              <a:rPr lang="en" u="sng">
                <a:solidFill>
                  <a:schemeClr val="hlink"/>
                </a:solidFill>
                <a:hlinkClick r:id="rId3"/>
              </a:rPr>
              <a:t>https://data.census.gov/profile/Prague_city,_Oklahoma?g=160XX00US4060500</a:t>
            </a:r>
            <a:endParaRPr/>
          </a:p>
          <a:p>
            <a:pPr marL="0" lvl="0" indent="0" algn="l" rtl="0">
              <a:lnSpc>
                <a:spcPct val="100000"/>
              </a:lnSpc>
              <a:spcBef>
                <a:spcPts val="0"/>
              </a:spcBef>
              <a:spcAft>
                <a:spcPts val="0"/>
              </a:spcAft>
              <a:buSzPts val="1100"/>
              <a:buNone/>
            </a:pPr>
            <a:r>
              <a:rPr lang="en"/>
              <a:t>Damage correlation table adapted from </a:t>
            </a:r>
            <a:r>
              <a:rPr lang="en" u="sng">
                <a:solidFill>
                  <a:schemeClr val="hlink"/>
                </a:solidFill>
                <a:hlinkClick r:id="rId4"/>
              </a:rPr>
              <a:t>https://www.mtu.edu/geo/community/seismology/learn/earthquake-measure/magnitude/</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Location and magnitude taken from </a:t>
            </a:r>
            <a:r>
              <a:rPr lang="en" u="sng">
                <a:solidFill>
                  <a:schemeClr val="hlink"/>
                </a:solidFill>
                <a:hlinkClick r:id="rId5"/>
              </a:rPr>
              <a: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According to the USGS "There is not one magnitude above which damage will occur. It depends on other variables, such as the distance from the earthquake, what type of soil you are on, building construction, etc. That being said, damage does not usually occur until the earthquake magnitude reaches somewhere above 4 or 5." -- IDK if it's worth mentioning that on the slide or in a teacher's note. </a:t>
            </a:r>
            <a:r>
              <a:rPr lang="en" u="sng">
                <a:solidFill>
                  <a:schemeClr val="hlink"/>
                </a:solidFill>
                <a:hlinkClick r:id="rId6"/>
              </a:rPr>
              <a:t>https://www.usgs.gov/faqs/what-magnitude-does-damage-begin-occur-earthquake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Population taken from this site </a:t>
            </a:r>
            <a:r>
              <a:rPr lang="en" u="sng">
                <a:solidFill>
                  <a:schemeClr val="hlink"/>
                </a:solidFill>
                <a:hlinkClick r:id="rId3"/>
              </a:rPr>
              <a:t>https://data.census.gov/profile/Prague_city,_Oklahoma?g=160XX00US4060500</a:t>
            </a:r>
            <a:endParaRPr/>
          </a:p>
          <a:p>
            <a:pPr marL="0" lvl="0" indent="0" algn="l" rtl="0">
              <a:lnSpc>
                <a:spcPct val="100000"/>
              </a:lnSpc>
              <a:spcBef>
                <a:spcPts val="0"/>
              </a:spcBef>
              <a:spcAft>
                <a:spcPts val="0"/>
              </a:spcAft>
              <a:buSzPts val="1100"/>
              <a:buNone/>
            </a:pPr>
            <a:r>
              <a:rPr lang="en"/>
              <a:t>Damage correlation table adapted from </a:t>
            </a:r>
            <a:r>
              <a:rPr lang="en" u="sng">
                <a:solidFill>
                  <a:schemeClr val="hlink"/>
                </a:solidFill>
                <a:hlinkClick r:id="rId4"/>
              </a:rPr>
              <a:t>https://www.mtu.edu/geo/community/seismology/learn/earthquake-measure/magnitude/</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Location and magnitude taken from </a:t>
            </a:r>
            <a:r>
              <a:rPr lang="en" u="sng">
                <a:solidFill>
                  <a:schemeClr val="hlink"/>
                </a:solidFill>
                <a:hlinkClick r:id="rId5"/>
              </a:rPr>
              <a: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According to the USGS "There is not one magnitude above which damage will occur. It depends on other variables, such as the distance from the earthquake, what type of soil you are on, building construction, etc. That being said, damage does not usually occur until the earthquake magnitude reaches somewhere above 4 or 5." -- IDK if it's worth mentioning that on the slide or in a teacher's note. </a:t>
            </a:r>
            <a:r>
              <a:rPr lang="en" u="sng">
                <a:solidFill>
                  <a:schemeClr val="hlink"/>
                </a:solidFill>
                <a:hlinkClick r:id="rId6"/>
              </a:rPr>
              <a:t>https://www.usgs.gov/faqs/what-magnitude-does-damage-begin-occur-earthquake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Population taken from this site </a:t>
            </a:r>
            <a:r>
              <a:rPr lang="en" u="sng">
                <a:solidFill>
                  <a:schemeClr val="hlink"/>
                </a:solidFill>
                <a:hlinkClick r:id="rId3"/>
              </a:rPr>
              <a:t>https://data.census.gov/profile/Prague_city,_Oklahoma?g=160XX00US4060500</a:t>
            </a:r>
            <a:endParaRPr/>
          </a:p>
          <a:p>
            <a:pPr marL="0" lvl="0" indent="0" algn="l" rtl="0">
              <a:lnSpc>
                <a:spcPct val="100000"/>
              </a:lnSpc>
              <a:spcBef>
                <a:spcPts val="0"/>
              </a:spcBef>
              <a:spcAft>
                <a:spcPts val="0"/>
              </a:spcAft>
              <a:buSzPts val="1100"/>
              <a:buNone/>
            </a:pPr>
            <a:r>
              <a:rPr lang="en"/>
              <a:t>Damage correlation table adapted from </a:t>
            </a:r>
            <a:r>
              <a:rPr lang="en" u="sng">
                <a:solidFill>
                  <a:schemeClr val="hlink"/>
                </a:solidFill>
                <a:hlinkClick r:id="rId4"/>
              </a:rPr>
              <a:t>https://www.mtu.edu/geo/community/seismology/learn/earthquake-measure/magnitude/</a:t>
            </a:r>
            <a:r>
              <a:rPr lang="en"/>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Location and magnitude taken from </a:t>
            </a:r>
            <a:r>
              <a:rPr lang="en" u="sng">
                <a:solidFill>
                  <a:schemeClr val="hlink"/>
                </a:solidFill>
                <a:hlinkClick r:id="rId5"/>
              </a:rPr>
              <a:t>https://earthquake.usgs.gov/earthquakes/map/?extent=31.47552,-106.45752&amp;extent=38.94232,-90.98877&amp;range=search&amp;format=dyfi&amp;listOnlyShown=true&amp;timeZone=utc&amp;search=%7B%22name%22:%22Search%20Results%22,%22params%22:%7B%22starttime%22:%222000-09-19%2000:00:00%22,%22endtime%22:%222023-10-19%2023:59:59%22,%22maxlatitude%22:37.058,%22minlatitude%22:33.49,%22maxlongitude%22:-94.395,%22minlongitude%22:-103.052,%22minmagnitude%22:2,%22maxmagnitude%22:7,%22eventtype%22:%22earthquake%22,%22orderby%22:%22time%22,%22producttype%22:%22dyfi%22%7D%7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According to the USGS "There is not one magnitude above which damage will occur. It depends on other variables, such as the distance from the earthquake, what type of soil you are on, building construction, etc. That being said, damage does not usually occur until the earthquake magnitude reaches somewhere above 4 or 5." -- IDK if it's worth mentioning that on the slide or in a teacher's note. </a:t>
            </a:r>
            <a:r>
              <a:rPr lang="en" u="sng">
                <a:solidFill>
                  <a:schemeClr val="hlink"/>
                </a:solidFill>
                <a:hlinkClick r:id="rId6"/>
              </a:rPr>
              <a:t>https://www.usgs.gov/faqs/what-magnitude-does-damage-begin-occur-earthquake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g2ae3cb14882_0_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bjective - Week 9">
  <p:cSld name="CUSTOM_6_2">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g2ae3cb14882_0_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7" name="Google Shape;37;g2ae3cb14882_0_3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bjective - Week 10">
  <p:cSld name="CUSTOM_6_3">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g2ae3cb14882_0_3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0" name="Google Shape;40;g2ae3cb14882_0_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bjective - Week G1">
  <p:cSld name="CUSTOM_6_3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2ae3cb14882_0_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3" name="Google Shape;43;g2ae3cb14882_0_3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bjective - Week G2">
  <p:cSld name="CUSTOM_6_3_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g2ae3cb14882_0_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6" name="Google Shape;46;g2ae3cb14882_0_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bjective - Week G3">
  <p:cSld name="CUSTOM_6_3_2_1">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ae3cb14882_0_4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49" name="Google Shape;49;g2ae3cb14882_0_4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Objective - Week G4">
  <p:cSld name="CUSTOM_6_3_2_2">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g2ae3cb14882_0_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2" name="Google Shape;52;g2ae3cb14882_0_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bjective - Week G5">
  <p:cSld name="CUSTOM_6_3_2_3">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2ae3cb14882_0_4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5" name="Google Shape;55;g2ae3cb14882_0_4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Objective - Week G6">
  <p:cSld name="CUSTOM_6_3_2_4">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g2ae3cb14882_0_5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58" name="Google Shape;58;g2ae3cb14882_0_5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Objective - Week G7">
  <p:cSld name="CUSTOM_6_3_2_5">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g2ae3cb14882_0_5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1" name="Google Shape;61;g2ae3cb14882_0_5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Objective - Week G8">
  <p:cSld name="CUSTOM_6_3_2_6">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g2ae3cb14882_0_5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4" name="Google Shape;64;g2ae3cb14882_0_5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bjective - Week 1">
  <p:cSld name="CUSTOM">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g2ae3cb14882_0_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3" name="Google Shape;13;g2ae3cb14882_0_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bjective - Week G9">
  <p:cSld name="CUSTOM_6_3_2_7">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2ae3cb14882_0_6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67" name="Google Shape;67;g2ae3cb14882_0_6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Objective - Week G10">
  <p:cSld name="CUSTOM_6_3_2_7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2ae3cb14882_0_6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70" name="Google Shape;70;g2ae3cb14882_0_6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g2ae3cb14882_0_6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73" name="Google Shape;73;g2ae3cb14882_0_66"/>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g2ae3cb14882_0_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76" name="Google Shape;76;g2ae3cb14882_0_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77" name="Google Shape;77;g2ae3cb14882_0_6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g2ae3cb14882_0_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80" name="Google Shape;80;g2ae3cb14882_0_7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1" name="Google Shape;81;g2ae3cb14882_0_7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82" name="Google Shape;82;g2ae3cb14882_0_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g2ae3cb14882_0_7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g2ae3cb14882_0_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 name="Google Shape;86;g2ae3cb14882_0_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g2ae3cb14882_0_7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g2ae3cb14882_0_83"/>
          <p:cNvSpPr txBox="1">
            <a:spLocks noGrp="1"/>
          </p:cNvSpPr>
          <p:nvPr>
            <p:ph type="title"/>
          </p:nvPr>
        </p:nvSpPr>
        <p:spPr>
          <a:xfrm>
            <a:off x="311700" y="555600"/>
            <a:ext cx="80019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2pPr>
            <a:lvl3pPr lvl="2">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3pPr>
            <a:lvl4pPr lvl="3">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4pPr>
            <a:lvl5pPr lvl="4">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5pPr>
            <a:lvl6pPr lvl="5">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6pPr>
            <a:lvl7pPr lvl="6">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7pPr>
            <a:lvl8pPr lvl="7">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8pPr>
            <a:lvl9pPr lvl="8">
              <a:spcBef>
                <a:spcPts val="0"/>
              </a:spcBef>
              <a:spcAft>
                <a:spcPts val="0"/>
              </a:spcAft>
              <a:buClr>
                <a:schemeClr val="lt1"/>
              </a:buClr>
              <a:buSzPts val="2400"/>
              <a:buFont typeface="Calibri"/>
              <a:buNone/>
              <a:defRPr sz="2400">
                <a:solidFill>
                  <a:schemeClr val="lt1"/>
                </a:solidFill>
                <a:latin typeface="Calibri"/>
                <a:ea typeface="Calibri"/>
                <a:cs typeface="Calibri"/>
                <a:sym typeface="Calibri"/>
              </a:defRPr>
            </a:lvl9pPr>
          </a:lstStyle>
          <a:p>
            <a:endParaRPr/>
          </a:p>
        </p:txBody>
      </p:sp>
      <p:sp>
        <p:nvSpPr>
          <p:cNvPr id="90" name="Google Shape;90;g2ae3cb14882_0_83"/>
          <p:cNvSpPr txBox="1">
            <a:spLocks noGrp="1"/>
          </p:cNvSpPr>
          <p:nvPr>
            <p:ph type="body" idx="1"/>
          </p:nvPr>
        </p:nvSpPr>
        <p:spPr>
          <a:xfrm>
            <a:off x="311700" y="1389600"/>
            <a:ext cx="8347200" cy="3179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91" name="Google Shape;91;g2ae3cb14882_0_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g2ae3cb14882_0_83"/>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g2ae3cb14882_0_8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5" name="Google Shape;95;g2ae3cb14882_0_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g2ae3cb14882_0_88"/>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g2ae3cb14882_0_9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2ae3cb14882_0_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2pPr>
            <a:lvl3pPr lvl="2"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3pPr>
            <a:lvl4pPr lvl="3"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4pPr>
            <a:lvl5pPr lvl="4"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5pPr>
            <a:lvl6pPr lvl="5"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6pPr>
            <a:lvl7pPr lvl="6"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7pPr>
            <a:lvl8pPr lvl="7"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8pPr>
            <a:lvl9pPr lvl="8" algn="ctr">
              <a:spcBef>
                <a:spcPts val="0"/>
              </a:spcBef>
              <a:spcAft>
                <a:spcPts val="0"/>
              </a:spcAft>
              <a:buClr>
                <a:schemeClr val="lt1"/>
              </a:buClr>
              <a:buSzPts val="4200"/>
              <a:buFont typeface="Calibri"/>
              <a:buNone/>
              <a:defRPr sz="4200">
                <a:solidFill>
                  <a:schemeClr val="lt1"/>
                </a:solidFill>
                <a:latin typeface="Calibri"/>
                <a:ea typeface="Calibri"/>
                <a:cs typeface="Calibri"/>
                <a:sym typeface="Calibri"/>
              </a:defRPr>
            </a:lvl9pPr>
          </a:lstStyle>
          <a:p>
            <a:endParaRPr/>
          </a:p>
        </p:txBody>
      </p:sp>
      <p:sp>
        <p:nvSpPr>
          <p:cNvPr id="100" name="Google Shape;100;g2ae3cb14882_0_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2pPr>
            <a:lvl3pPr lvl="2"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3pPr>
            <a:lvl4pPr lvl="3"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4pPr>
            <a:lvl5pPr lvl="4"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5pPr>
            <a:lvl6pPr lvl="5"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6pPr>
            <a:lvl7pPr lvl="6"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7pPr>
            <a:lvl8pPr lvl="7"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8pPr>
            <a:lvl9pPr lvl="8" algn="ctr">
              <a:lnSpc>
                <a:spcPct val="100000"/>
              </a:lnSpc>
              <a:spcBef>
                <a:spcPts val="0"/>
              </a:spcBef>
              <a:spcAft>
                <a:spcPts val="0"/>
              </a:spcAft>
              <a:buClr>
                <a:schemeClr val="lt1"/>
              </a:buClr>
              <a:buSzPts val="2100"/>
              <a:buFont typeface="Calibri"/>
              <a:buNone/>
              <a:defRPr sz="2100">
                <a:solidFill>
                  <a:schemeClr val="lt1"/>
                </a:solidFill>
                <a:latin typeface="Calibri"/>
                <a:ea typeface="Calibri"/>
                <a:cs typeface="Calibri"/>
                <a:sym typeface="Calibri"/>
              </a:defRPr>
            </a:lvl9pPr>
          </a:lstStyle>
          <a:p>
            <a:endParaRPr/>
          </a:p>
        </p:txBody>
      </p:sp>
      <p:sp>
        <p:nvSpPr>
          <p:cNvPr id="101" name="Google Shape;101;g2ae3cb14882_0_9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Font typeface="Calibri"/>
              <a:buChar char="●"/>
              <a:defRPr>
                <a:solidFill>
                  <a:schemeClr val="dk1"/>
                </a:solidFill>
                <a:latin typeface="Calibri"/>
                <a:ea typeface="Calibri"/>
                <a:cs typeface="Calibri"/>
                <a:sym typeface="Calibri"/>
              </a:defRPr>
            </a:lvl1pPr>
            <a:lvl2pPr marL="914400" lvl="1"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2pPr>
            <a:lvl3pPr marL="1371600" lvl="2"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3pPr>
            <a:lvl4pPr marL="1828800" lvl="3"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4pPr>
            <a:lvl5pPr marL="2286000" lvl="4"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5pPr>
            <a:lvl6pPr marL="2743200" lvl="5"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6pPr>
            <a:lvl7pPr marL="3200400" lvl="6"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7pPr>
            <a:lvl8pPr marL="3657600" lvl="7"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8pPr>
            <a:lvl9pPr marL="4114800" lvl="8" indent="-342900">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9pPr>
          </a:lstStyle>
          <a:p>
            <a:endParaRPr/>
          </a:p>
        </p:txBody>
      </p:sp>
      <p:sp>
        <p:nvSpPr>
          <p:cNvPr id="102" name="Google Shape;102;g2ae3cb14882_0_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g2ae3cb14882_0_92"/>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g2ae3cb14882_0_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g2ae3cb14882_0_99"/>
          <p:cNvPicPr preferRelativeResize="0"/>
          <p:nvPr/>
        </p:nvPicPr>
        <p:blipFill>
          <a:blip r:embed="rId3">
            <a:alphaModFix/>
          </a:blip>
          <a:stretch>
            <a:fillRect/>
          </a:stretch>
        </p:blipFill>
        <p:spPr>
          <a:xfrm>
            <a:off x="8604900" y="4311359"/>
            <a:ext cx="478875" cy="7625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Objective - Week 2">
  <p:cSld name="CUSTOM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2ae3cb14882_0_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6" name="Google Shape;16;g2ae3cb14882_0_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p:cSld name="TITLE_3">
    <p:spTree>
      <p:nvGrpSpPr>
        <p:cNvPr id="1" name="Shape 107"/>
        <p:cNvGrpSpPr/>
        <p:nvPr/>
      </p:nvGrpSpPr>
      <p:grpSpPr>
        <a:xfrm>
          <a:off x="0" y="0"/>
          <a:ext cx="0" cy="0"/>
          <a:chOff x="0" y="0"/>
          <a:chExt cx="0" cy="0"/>
        </a:xfrm>
      </p:grpSpPr>
      <p:sp>
        <p:nvSpPr>
          <p:cNvPr id="108" name="Google Shape;108;g2ae3cb14882_0_10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g2ae3cb14882_0_10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g2ae3cb14882_0_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Objective">
  <p:cSld name="CUSTOM_7">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g2ae3cb14882_0_10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lt1"/>
              </a:buClr>
              <a:buSzPts val="5000"/>
              <a:buFont typeface="Calibri"/>
              <a:buChar char="●"/>
              <a:defRPr sz="5000" b="1"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5000"/>
              <a:buFont typeface="Calibri"/>
              <a:buChar char="■"/>
              <a:defRPr sz="5000" b="0" i="0" u="none" strike="noStrike" cap="none">
                <a:solidFill>
                  <a:schemeClr val="lt1"/>
                </a:solidFill>
                <a:latin typeface="Calibri"/>
                <a:ea typeface="Calibri"/>
                <a:cs typeface="Calibri"/>
                <a:sym typeface="Calibri"/>
              </a:defRPr>
            </a:lvl9pPr>
          </a:lstStyle>
          <a:p>
            <a:endParaRPr/>
          </a:p>
        </p:txBody>
      </p:sp>
      <p:sp>
        <p:nvSpPr>
          <p:cNvPr id="113" name="Google Shape;113;g2ae3cb14882_0_10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bjective - Week 3">
  <p:cSld name="CUSTOM_2">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g2ae3cb14882_0_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19" name="Google Shape;19;g2ae3cb14882_0_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Objective - Week 4">
  <p:cSld name="CUSTOM_3">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g2ae3cb14882_0_1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2" name="Google Shape;22;g2ae3cb14882_0_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bjective - Week 5">
  <p:cSld name="CUSTOM_4">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g2ae3cb14882_0_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5" name="Google Shape;25;g2ae3cb14882_0_1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Objective - Week 6">
  <p:cSld name="CUSTOM_5">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g2ae3cb14882_0_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28" name="Google Shape;28;g2ae3cb14882_0_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bjective - Week 7">
  <p:cSld name="CUSTOM_6">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g2ae3cb14882_0_2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1" name="Google Shape;31;g2ae3cb14882_0_2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Objective - Week 8">
  <p:cSld name="CUSTOM_6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g2ae3cb14882_0_2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2pPr>
            <a:lvl3pPr lvl="2"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3pPr>
            <a:lvl4pPr lvl="3"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4pPr>
            <a:lvl5pPr lvl="4"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5pPr>
            <a:lvl6pPr lvl="5"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6pPr>
            <a:lvl7pPr lvl="6"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7pPr>
            <a:lvl8pPr lvl="7"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8pPr>
            <a:lvl9pPr lvl="8" algn="ctr" rt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9pPr>
          </a:lstStyle>
          <a:p>
            <a:endParaRPr/>
          </a:p>
        </p:txBody>
      </p:sp>
      <p:sp>
        <p:nvSpPr>
          <p:cNvPr id="34" name="Google Shape;34;g2ae3cb14882_0_2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2pPr>
            <a:lvl3pPr lvl="2"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3pPr>
            <a:lvl4pPr lvl="3"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4pPr>
            <a:lvl5pPr lvl="4"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5pPr>
            <a:lvl6pPr lvl="5"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6pPr>
            <a:lvl7pPr lvl="6"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7pPr>
            <a:lvl8pPr lvl="7"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8pPr>
            <a:lvl9pPr lvl="8" algn="ctr" rtl="0">
              <a:lnSpc>
                <a:spcPct val="100000"/>
              </a:lnSpc>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g2ae3cb14882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g2ae3cb14882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2ae3cb14882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9gy-1Z2Sa-c"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hyperlink" Target="https://www.youtube.com/watch?v=9gy-1Z2Sa-c&amp;list=PL-aUhEQeaZXLMF3fItNDxiuSkEr0pq0c2&amp;index=12" TargetMode="Externa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iISP02KPau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hyperlink" Target="https://www.youtube.com/watch?v=iISP02KPau0" TargetMode="Externa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AC-Team Up Answers</a:t>
            </a:r>
            <a:endParaRPr/>
          </a:p>
        </p:txBody>
      </p:sp>
      <p:sp>
        <p:nvSpPr>
          <p:cNvPr id="178" name="Google Shape;178;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Question 1: B</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Question 2: C</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r>
              <a:rPr lang="en"/>
              <a:t>Question 3: 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Practice Passage </a:t>
            </a:r>
            <a:endParaRPr/>
          </a:p>
        </p:txBody>
      </p:sp>
      <p:pic>
        <p:nvPicPr>
          <p:cNvPr id="184" name="Google Shape;184;p11" title="K20 Center 10 minute timer">
            <a:hlinkClick r:id="rId3"/>
          </p:cNvPr>
          <p:cNvPicPr preferRelativeResize="0"/>
          <p:nvPr/>
        </p:nvPicPr>
        <p:blipFill rotWithShape="1">
          <a:blip r:embed="rId4">
            <a:alphaModFix/>
          </a:blip>
          <a:srcRect/>
          <a:stretch/>
        </p:blipFill>
        <p:spPr>
          <a:xfrm>
            <a:off x="1778754" y="1282475"/>
            <a:ext cx="5974750" cy="3360800"/>
          </a:xfrm>
          <a:prstGeom prst="rect">
            <a:avLst/>
          </a:prstGeom>
          <a:noFill/>
          <a:ln>
            <a:noFill/>
          </a:ln>
        </p:spPr>
      </p:pic>
      <p:sp>
        <p:nvSpPr>
          <p:cNvPr id="2" name="Google Shape;176;g27e8574d40e_0_22">
            <a:extLst>
              <a:ext uri="{FF2B5EF4-FFF2-40B4-BE49-F238E27FC236}">
                <a16:creationId xmlns:a16="http://schemas.microsoft.com/office/drawing/2014/main" id="{B1FDD4B9-56A5-1719-2036-AADB959F5DBE}"/>
              </a:ext>
            </a:extLst>
          </p:cNvPr>
          <p:cNvSpPr txBox="1"/>
          <p:nvPr/>
        </p:nvSpPr>
        <p:spPr>
          <a:xfrm>
            <a:off x="3283229" y="4643275"/>
            <a:ext cx="2965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u="sng" dirty="0">
                <a:solidFill>
                  <a:schemeClr val="accent4"/>
                </a:solidFill>
                <a:hlinkClick r:id="rId5">
                  <a:extLst>
                    <a:ext uri="{A12FA001-AC4F-418D-AE19-62706E023703}">
                      <ahyp:hlinkClr xmlns:ahyp="http://schemas.microsoft.com/office/drawing/2018/hyperlinkcolor" val="tx"/>
                    </a:ext>
                  </a:extLst>
                </a:hlinkClick>
              </a:rPr>
              <a:t>10-</a:t>
            </a:r>
            <a:r>
              <a:rPr lang="en" sz="1600" b="1" i="0" u="sng" strike="noStrike" cap="none" dirty="0">
                <a:solidFill>
                  <a:schemeClr val="accent4"/>
                </a:solidFill>
                <a:sym typeface="Arial"/>
                <a:hlinkClick r:id="rId5">
                  <a:extLst>
                    <a:ext uri="{A12FA001-AC4F-418D-AE19-62706E023703}">
                      <ahyp:hlinkClr xmlns:ahyp="http://schemas.microsoft.com/office/drawing/2018/hyperlinkcolor" val="tx"/>
                    </a:ext>
                  </a:extLst>
                </a:hlinkClick>
              </a:rPr>
              <a:t>Minute Timer</a:t>
            </a:r>
            <a:endParaRPr sz="1600" b="1" i="0" u="none" strike="noStrike" cap="none" dirty="0">
              <a:solidFill>
                <a:schemeClr val="accent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ae3cb14882_0_121"/>
          <p:cNvSpPr txBox="1"/>
          <p:nvPr/>
        </p:nvSpPr>
        <p:spPr>
          <a:xfrm>
            <a:off x="2863899" y="2195100"/>
            <a:ext cx="5366700" cy="75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Calibri"/>
              <a:buNone/>
            </a:pPr>
            <a:r>
              <a:rPr lang="en" sz="5000" b="1" i="0" u="none" strike="noStrike" cap="none">
                <a:solidFill>
                  <a:srgbClr val="FFFFFF"/>
                </a:solidFill>
                <a:latin typeface="Calibri"/>
                <a:ea typeface="Calibri"/>
                <a:cs typeface="Calibri"/>
                <a:sym typeface="Calibri"/>
              </a:rPr>
              <a:t>You Powered Up!</a:t>
            </a:r>
            <a:endParaRPr sz="5000" b="1" i="0" u="none" strike="noStrike" cap="none">
              <a:solidFill>
                <a:srgbClr val="FFFFFF"/>
              </a:solidFill>
              <a:latin typeface="Calibri"/>
              <a:ea typeface="Calibri"/>
              <a:cs typeface="Calibri"/>
              <a:sym typeface="Calibri"/>
            </a:endParaRPr>
          </a:p>
        </p:txBody>
      </p:sp>
      <p:pic>
        <p:nvPicPr>
          <p:cNvPr id="190" name="Google Shape;190;g2ae3cb14882_0_121" descr="A pixelated video game characters&#10;&#10;Description automatically generated"/>
          <p:cNvPicPr preferRelativeResize="0"/>
          <p:nvPr/>
        </p:nvPicPr>
        <p:blipFill rotWithShape="1">
          <a:blip r:embed="rId3">
            <a:alphaModFix/>
          </a:blip>
          <a:srcRect/>
          <a:stretch/>
        </p:blipFill>
        <p:spPr>
          <a:xfrm>
            <a:off x="738010" y="484381"/>
            <a:ext cx="2439378" cy="3362094"/>
          </a:xfrm>
          <a:prstGeom prst="rect">
            <a:avLst/>
          </a:prstGeom>
          <a:noFill/>
          <a:ln>
            <a:noFill/>
          </a:ln>
          <a:effectLst>
            <a:outerShdw blurRad="76200" sy="23000" kx="1200090" algn="br" rotWithShape="0">
              <a:srgbClr val="000000">
                <a:alpha val="2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ae3cb14882_0_10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5000"/>
              <a:buFont typeface="Arial"/>
              <a:buNone/>
            </a:pPr>
            <a:r>
              <a:rPr lang="en"/>
              <a:t>Power Up: Science ACT Prep, Week 6</a:t>
            </a:r>
            <a:endParaRPr/>
          </a:p>
        </p:txBody>
      </p:sp>
      <p:sp>
        <p:nvSpPr>
          <p:cNvPr id="123" name="Google Shape;123;g2ae3cb14882_0_10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2600"/>
              <a:buFont typeface="Arial"/>
              <a:buNone/>
            </a:pPr>
            <a:r>
              <a:rPr lang="en"/>
              <a:t>Pairing Tables and Figures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ae3cb14882_0_1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Essential Question</a:t>
            </a:r>
            <a:endParaRPr/>
          </a:p>
        </p:txBody>
      </p:sp>
      <p:sp>
        <p:nvSpPr>
          <p:cNvPr id="129" name="Google Shape;129;g2ae3cb14882_0_1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How can I improve my ACT score?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Learning Objectives</a:t>
            </a:r>
            <a:endParaRPr/>
          </a:p>
        </p:txBody>
      </p:sp>
      <p:sp>
        <p:nvSpPr>
          <p:cNvPr id="135" name="Google Shape;135;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Analyze diagrams and evaluate the information they convey</a:t>
            </a:r>
            <a:endParaRPr/>
          </a:p>
          <a:p>
            <a:pPr marL="457200" lvl="0" indent="-393700" algn="l" rtl="0">
              <a:lnSpc>
                <a:spcPct val="100000"/>
              </a:lnSpc>
              <a:spcBef>
                <a:spcPts val="0"/>
              </a:spcBef>
              <a:spcAft>
                <a:spcPts val="0"/>
              </a:spcAft>
              <a:buSzPts val="2600"/>
              <a:buChar char="●"/>
            </a:pPr>
            <a:r>
              <a:rPr lang="en"/>
              <a:t>Synthesize information from one table or figure to answer questions about another table or figure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Diagram Doubles</a:t>
            </a:r>
            <a:endParaRPr/>
          </a:p>
        </p:txBody>
      </p:sp>
      <p:pic>
        <p:nvPicPr>
          <p:cNvPr id="141" name="Google Shape;141;p5" title="K20 Center 3 minute timer">
            <a:hlinkClick r:id="rId3"/>
          </p:cNvPr>
          <p:cNvPicPr preferRelativeResize="0"/>
          <p:nvPr/>
        </p:nvPicPr>
        <p:blipFill rotWithShape="1">
          <a:blip r:embed="rId4">
            <a:alphaModFix/>
          </a:blip>
          <a:srcRect/>
          <a:stretch/>
        </p:blipFill>
        <p:spPr>
          <a:xfrm>
            <a:off x="1690313" y="1136450"/>
            <a:ext cx="5763375" cy="3241900"/>
          </a:xfrm>
          <a:prstGeom prst="rect">
            <a:avLst/>
          </a:prstGeom>
          <a:noFill/>
          <a:ln>
            <a:noFill/>
          </a:ln>
        </p:spPr>
      </p:pic>
      <p:sp>
        <p:nvSpPr>
          <p:cNvPr id="4" name="Google Shape;176;g27e8574d40e_0_22">
            <a:extLst>
              <a:ext uri="{FF2B5EF4-FFF2-40B4-BE49-F238E27FC236}">
                <a16:creationId xmlns:a16="http://schemas.microsoft.com/office/drawing/2014/main" id="{21F3451A-A186-C211-BA9B-22C6A1A98C51}"/>
              </a:ext>
            </a:extLst>
          </p:cNvPr>
          <p:cNvSpPr txBox="1"/>
          <p:nvPr/>
        </p:nvSpPr>
        <p:spPr>
          <a:xfrm>
            <a:off x="3209715" y="4378350"/>
            <a:ext cx="29658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u="sng" dirty="0">
                <a:solidFill>
                  <a:schemeClr val="accent4"/>
                </a:solidFill>
                <a:hlinkClick r:id="rId5">
                  <a:extLst>
                    <a:ext uri="{A12FA001-AC4F-418D-AE19-62706E023703}">
                      <ahyp:hlinkClr xmlns:ahyp="http://schemas.microsoft.com/office/drawing/2018/hyperlinkcolor" val="tx"/>
                    </a:ext>
                  </a:extLst>
                </a:hlinkClick>
              </a:rPr>
              <a:t>3</a:t>
            </a:r>
            <a:r>
              <a:rPr lang="en" sz="1600" b="1" i="0" u="sng" strike="noStrike" cap="none" dirty="0">
                <a:solidFill>
                  <a:schemeClr val="accent4"/>
                </a:solidFill>
                <a:sym typeface="Arial"/>
                <a:hlinkClick r:id="rId5">
                  <a:extLst>
                    <a:ext uri="{A12FA001-AC4F-418D-AE19-62706E023703}">
                      <ahyp:hlinkClr xmlns:ahyp="http://schemas.microsoft.com/office/drawing/2018/hyperlinkcolor" val="tx"/>
                    </a:ext>
                  </a:extLst>
                </a:hlinkClick>
              </a:rPr>
              <a:t>-Minute Timer</a:t>
            </a:r>
            <a:endParaRPr sz="1600" b="1" i="0" u="none" strike="noStrike" cap="none" dirty="0">
              <a:solidFill>
                <a:schemeClr val="accent4"/>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Table Team Up</a:t>
            </a:r>
            <a:endParaRPr/>
          </a:p>
        </p:txBody>
      </p:sp>
      <p:sp>
        <p:nvSpPr>
          <p:cNvPr id="147" name="Google Shape;147;p6"/>
          <p:cNvSpPr txBox="1">
            <a:spLocks noGrp="1"/>
          </p:cNvSpPr>
          <p:nvPr>
            <p:ph type="body" idx="1"/>
          </p:nvPr>
        </p:nvSpPr>
        <p:spPr>
          <a:xfrm>
            <a:off x="311700" y="1017725"/>
            <a:ext cx="8520600" cy="66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Which town likely had the most people impacted by some slight building damage</a:t>
            </a:r>
            <a:r>
              <a:rPr lang="en"/>
              <a:t>?</a:t>
            </a:r>
            <a:endParaRPr/>
          </a:p>
          <a:p>
            <a:pPr marL="0" lvl="0" indent="0" algn="l" rtl="0">
              <a:lnSpc>
                <a:spcPct val="100000"/>
              </a:lnSpc>
              <a:spcBef>
                <a:spcPts val="0"/>
              </a:spcBef>
              <a:spcAft>
                <a:spcPts val="0"/>
              </a:spcAft>
              <a:buSzPts val="2600"/>
              <a:buNone/>
            </a:pPr>
            <a:r>
              <a:rPr lang="en"/>
              <a:t>Table 1			      Table 2</a:t>
            </a:r>
            <a:endParaRPr/>
          </a:p>
          <a:p>
            <a:pPr marL="0" lvl="0" indent="0" algn="l" rtl="0">
              <a:lnSpc>
                <a:spcPct val="100000"/>
              </a:lnSpc>
              <a:spcBef>
                <a:spcPts val="0"/>
              </a:spcBef>
              <a:spcAft>
                <a:spcPts val="0"/>
              </a:spcAft>
              <a:buSzPts val="2600"/>
              <a:buNone/>
            </a:pPr>
            <a:r>
              <a:rPr lang="en"/>
              <a:t>	                            </a:t>
            </a:r>
            <a:endParaRPr/>
          </a:p>
        </p:txBody>
      </p:sp>
      <p:graphicFrame>
        <p:nvGraphicFramePr>
          <p:cNvPr id="148" name="Google Shape;148;p6"/>
          <p:cNvGraphicFramePr/>
          <p:nvPr/>
        </p:nvGraphicFramePr>
        <p:xfrm>
          <a:off x="429768" y="2313432"/>
          <a:ext cx="3000000" cy="3000000"/>
        </p:xfrm>
        <a:graphic>
          <a:graphicData uri="http://schemas.openxmlformats.org/drawingml/2006/table">
            <a:tbl>
              <a:tblPr>
                <a:noFill/>
                <a:tableStyleId>{F84D55A0-A0C4-4589-A12D-BB57EEC1722D}</a:tableStyleId>
              </a:tblPr>
              <a:tblGrid>
                <a:gridCol w="1312600">
                  <a:extLst>
                    <a:ext uri="{9D8B030D-6E8A-4147-A177-3AD203B41FA5}">
                      <a16:colId xmlns:a16="http://schemas.microsoft.com/office/drawing/2014/main" val="20000"/>
                    </a:ext>
                  </a:extLst>
                </a:gridCol>
                <a:gridCol w="1014550">
                  <a:extLst>
                    <a:ext uri="{9D8B030D-6E8A-4147-A177-3AD203B41FA5}">
                      <a16:colId xmlns:a16="http://schemas.microsoft.com/office/drawing/2014/main" val="20001"/>
                    </a:ext>
                  </a:extLst>
                </a:gridCol>
                <a:gridCol w="1037350">
                  <a:extLst>
                    <a:ext uri="{9D8B030D-6E8A-4147-A177-3AD203B41FA5}">
                      <a16:colId xmlns:a16="http://schemas.microsoft.com/office/drawing/2014/main" val="20002"/>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Location</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Population</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Carney,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4.0</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545</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Choctaw,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3.7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12,182</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Cushing,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400" u="none" strike="noStrike" cap="none">
                          <a:solidFill>
                            <a:srgbClr val="FFFFFF"/>
                          </a:solidFill>
                        </a:rPr>
                        <a:t>4.1</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100"/>
                        <a:buFont typeface="Arial"/>
                        <a:buNone/>
                      </a:pPr>
                      <a:r>
                        <a:rPr lang="en" sz="1400" u="none" strike="noStrike" cap="none">
                          <a:solidFill>
                            <a:srgbClr val="FFFFFF"/>
                          </a:solidFill>
                        </a:rPr>
                        <a:t>8,327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3"/>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Pawnee,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5.8</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1,936</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4"/>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Prague,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2,356</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5"/>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Waynoka,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5.1</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708</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49" name="Google Shape;149;p6"/>
          <p:cNvGraphicFramePr/>
          <p:nvPr/>
        </p:nvGraphicFramePr>
        <p:xfrm>
          <a:off x="4535424" y="2313432"/>
          <a:ext cx="3000000" cy="3000000"/>
        </p:xfrm>
        <a:graphic>
          <a:graphicData uri="http://schemas.openxmlformats.org/drawingml/2006/table">
            <a:tbl>
              <a:tblPr>
                <a:noFill/>
                <a:tableStyleId>{F84D55A0-A0C4-4589-A12D-BB57EEC1722D}</a:tableStyleId>
              </a:tblPr>
              <a:tblGrid>
                <a:gridCol w="1373525">
                  <a:extLst>
                    <a:ext uri="{9D8B030D-6E8A-4147-A177-3AD203B41FA5}">
                      <a16:colId xmlns:a16="http://schemas.microsoft.com/office/drawing/2014/main" val="20000"/>
                    </a:ext>
                  </a:extLst>
                </a:gridCol>
                <a:gridCol w="2052600">
                  <a:extLst>
                    <a:ext uri="{9D8B030D-6E8A-4147-A177-3AD203B41FA5}">
                      <a16:colId xmlns:a16="http://schemas.microsoft.com/office/drawing/2014/main" val="20001"/>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Effects</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&lt; 2.5</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Not felt</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2.5 - 5.4</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Minor damage</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5.5 - 6.0 </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Slight building damage</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3"/>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6.1 - 6.9</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Significant damage</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4"/>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7.0 - 7.9</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Serious damage</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5"/>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&gt; 8.0</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Catastrophic damage</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Table Team Up</a:t>
            </a:r>
            <a:endParaRPr/>
          </a:p>
        </p:txBody>
      </p:sp>
      <p:sp>
        <p:nvSpPr>
          <p:cNvPr id="155" name="Google Shape;155;p7"/>
          <p:cNvSpPr txBox="1">
            <a:spLocks noGrp="1"/>
          </p:cNvSpPr>
          <p:nvPr>
            <p:ph type="body" idx="1"/>
          </p:nvPr>
        </p:nvSpPr>
        <p:spPr>
          <a:xfrm>
            <a:off x="311700" y="1017725"/>
            <a:ext cx="8520600" cy="66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Which town likely had the most people impacted by some slight building damage</a:t>
            </a:r>
            <a:r>
              <a:rPr lang="en"/>
              <a:t>?</a:t>
            </a:r>
            <a:endParaRPr/>
          </a:p>
          <a:p>
            <a:pPr marL="457200" lvl="0" indent="457200" algn="l" rtl="0">
              <a:lnSpc>
                <a:spcPct val="100000"/>
              </a:lnSpc>
              <a:spcBef>
                <a:spcPts val="0"/>
              </a:spcBef>
              <a:spcAft>
                <a:spcPts val="0"/>
              </a:spcAft>
              <a:buSzPts val="2600"/>
              <a:buNone/>
            </a:pPr>
            <a:r>
              <a:rPr lang="en"/>
              <a:t>			Table 2</a:t>
            </a:r>
            <a:endParaRPr/>
          </a:p>
          <a:p>
            <a:pPr marL="0" lvl="0" indent="0" algn="l" rtl="0">
              <a:lnSpc>
                <a:spcPct val="100000"/>
              </a:lnSpc>
              <a:spcBef>
                <a:spcPts val="0"/>
              </a:spcBef>
              <a:spcAft>
                <a:spcPts val="0"/>
              </a:spcAft>
              <a:buSzPts val="2600"/>
              <a:buNone/>
            </a:pPr>
            <a:r>
              <a:rPr lang="en"/>
              <a:t>	                            </a:t>
            </a:r>
            <a:endParaRPr/>
          </a:p>
        </p:txBody>
      </p:sp>
      <p:graphicFrame>
        <p:nvGraphicFramePr>
          <p:cNvPr id="156" name="Google Shape;156;p7"/>
          <p:cNvGraphicFramePr/>
          <p:nvPr/>
        </p:nvGraphicFramePr>
        <p:xfrm>
          <a:off x="3163824" y="2313432"/>
          <a:ext cx="3000000" cy="3000000"/>
        </p:xfrm>
        <a:graphic>
          <a:graphicData uri="http://schemas.openxmlformats.org/drawingml/2006/table">
            <a:tbl>
              <a:tblPr>
                <a:noFill/>
                <a:tableStyleId>{F84D55A0-A0C4-4589-A12D-BB57EEC1722D}</a:tableStyleId>
              </a:tblPr>
              <a:tblGrid>
                <a:gridCol w="1373525">
                  <a:extLst>
                    <a:ext uri="{9D8B030D-6E8A-4147-A177-3AD203B41FA5}">
                      <a16:colId xmlns:a16="http://schemas.microsoft.com/office/drawing/2014/main" val="20000"/>
                    </a:ext>
                  </a:extLst>
                </a:gridCol>
                <a:gridCol w="2052600">
                  <a:extLst>
                    <a:ext uri="{9D8B030D-6E8A-4147-A177-3AD203B41FA5}">
                      <a16:colId xmlns:a16="http://schemas.microsoft.com/office/drawing/2014/main" val="20001"/>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Effects</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&lt; 2.5</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Not felt</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2.5 - 5.4</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Minor damage</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5.5 - 6.0 </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Slight building damage</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3"/>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6.1 - 6.9</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Significant damage</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4"/>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7.0 - 7.9</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Serious damage</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5"/>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&gt; 8.0</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Catastrophic damage</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Table Team Up</a:t>
            </a:r>
            <a:endParaRPr/>
          </a:p>
        </p:txBody>
      </p:sp>
      <p:sp>
        <p:nvSpPr>
          <p:cNvPr id="162" name="Google Shape;162;p8"/>
          <p:cNvSpPr txBox="1">
            <a:spLocks noGrp="1"/>
          </p:cNvSpPr>
          <p:nvPr>
            <p:ph type="body" idx="1"/>
          </p:nvPr>
        </p:nvSpPr>
        <p:spPr>
          <a:xfrm>
            <a:off x="311700" y="1017725"/>
            <a:ext cx="8520600" cy="66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Which town likely had the most people impacted by some slight building damage</a:t>
            </a:r>
            <a:r>
              <a:rPr lang="en"/>
              <a:t>?</a:t>
            </a:r>
            <a:endParaRPr/>
          </a:p>
          <a:p>
            <a:pPr marL="0" lvl="0" indent="0" algn="l" rtl="0">
              <a:lnSpc>
                <a:spcPct val="100000"/>
              </a:lnSpc>
              <a:spcBef>
                <a:spcPts val="0"/>
              </a:spcBef>
              <a:spcAft>
                <a:spcPts val="0"/>
              </a:spcAft>
              <a:buSzPts val="2600"/>
              <a:buNone/>
            </a:pPr>
            <a:r>
              <a:rPr lang="en"/>
              <a:t>Table 1			      Table 2</a:t>
            </a:r>
            <a:endParaRPr/>
          </a:p>
          <a:p>
            <a:pPr marL="0" lvl="0" indent="0" algn="l" rtl="0">
              <a:lnSpc>
                <a:spcPct val="100000"/>
              </a:lnSpc>
              <a:spcBef>
                <a:spcPts val="0"/>
              </a:spcBef>
              <a:spcAft>
                <a:spcPts val="0"/>
              </a:spcAft>
              <a:buSzPts val="2600"/>
              <a:buNone/>
            </a:pPr>
            <a:r>
              <a:rPr lang="en"/>
              <a:t>	                            </a:t>
            </a:r>
            <a:endParaRPr/>
          </a:p>
        </p:txBody>
      </p:sp>
      <p:graphicFrame>
        <p:nvGraphicFramePr>
          <p:cNvPr id="163" name="Google Shape;163;p8"/>
          <p:cNvGraphicFramePr/>
          <p:nvPr/>
        </p:nvGraphicFramePr>
        <p:xfrm>
          <a:off x="429768" y="2313432"/>
          <a:ext cx="3000000" cy="3000000"/>
        </p:xfrm>
        <a:graphic>
          <a:graphicData uri="http://schemas.openxmlformats.org/drawingml/2006/table">
            <a:tbl>
              <a:tblPr>
                <a:noFill/>
                <a:tableStyleId>{F84D55A0-A0C4-4589-A12D-BB57EEC1722D}</a:tableStyleId>
              </a:tblPr>
              <a:tblGrid>
                <a:gridCol w="1312600">
                  <a:extLst>
                    <a:ext uri="{9D8B030D-6E8A-4147-A177-3AD203B41FA5}">
                      <a16:colId xmlns:a16="http://schemas.microsoft.com/office/drawing/2014/main" val="20000"/>
                    </a:ext>
                  </a:extLst>
                </a:gridCol>
                <a:gridCol w="1014550">
                  <a:extLst>
                    <a:ext uri="{9D8B030D-6E8A-4147-A177-3AD203B41FA5}">
                      <a16:colId xmlns:a16="http://schemas.microsoft.com/office/drawing/2014/main" val="20001"/>
                    </a:ext>
                  </a:extLst>
                </a:gridCol>
                <a:gridCol w="1037350">
                  <a:extLst>
                    <a:ext uri="{9D8B030D-6E8A-4147-A177-3AD203B41FA5}">
                      <a16:colId xmlns:a16="http://schemas.microsoft.com/office/drawing/2014/main" val="20002"/>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Location</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Population</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Carney,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4.0</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545</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Choctaw,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3.7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12,182</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Cushing,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400" u="none" strike="noStrike" cap="none">
                          <a:solidFill>
                            <a:srgbClr val="FFFFFF"/>
                          </a:solidFill>
                        </a:rPr>
                        <a:t>4.1</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100"/>
                        <a:buFont typeface="Arial"/>
                        <a:buNone/>
                      </a:pPr>
                      <a:r>
                        <a:rPr lang="en" sz="1400" u="none" strike="noStrike" cap="none">
                          <a:solidFill>
                            <a:srgbClr val="FFFFFF"/>
                          </a:solidFill>
                        </a:rPr>
                        <a:t>8,327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3"/>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Pawnee,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5.8</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1,936</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4"/>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Prague,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2,356</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5"/>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Waynoka,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5.1</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708</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164" name="Google Shape;164;p8"/>
          <p:cNvGraphicFramePr/>
          <p:nvPr/>
        </p:nvGraphicFramePr>
        <p:xfrm>
          <a:off x="4535424" y="2313432"/>
          <a:ext cx="3000000" cy="3000000"/>
        </p:xfrm>
        <a:graphic>
          <a:graphicData uri="http://schemas.openxmlformats.org/drawingml/2006/table">
            <a:tbl>
              <a:tblPr>
                <a:noFill/>
                <a:tableStyleId>{F84D55A0-A0C4-4589-A12D-BB57EEC1722D}</a:tableStyleId>
              </a:tblPr>
              <a:tblGrid>
                <a:gridCol w="1373525">
                  <a:extLst>
                    <a:ext uri="{9D8B030D-6E8A-4147-A177-3AD203B41FA5}">
                      <a16:colId xmlns:a16="http://schemas.microsoft.com/office/drawing/2014/main" val="20000"/>
                    </a:ext>
                  </a:extLst>
                </a:gridCol>
                <a:gridCol w="2052600">
                  <a:extLst>
                    <a:ext uri="{9D8B030D-6E8A-4147-A177-3AD203B41FA5}">
                      <a16:colId xmlns:a16="http://schemas.microsoft.com/office/drawing/2014/main" val="20001"/>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Effects</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5.5 - 6.0 </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Slight building damage</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
              <a:t>Table Team Up</a:t>
            </a:r>
            <a:endParaRPr/>
          </a:p>
        </p:txBody>
      </p:sp>
      <p:sp>
        <p:nvSpPr>
          <p:cNvPr id="170" name="Google Shape;170;p9"/>
          <p:cNvSpPr txBox="1">
            <a:spLocks noGrp="1"/>
          </p:cNvSpPr>
          <p:nvPr>
            <p:ph type="body" idx="1"/>
          </p:nvPr>
        </p:nvSpPr>
        <p:spPr>
          <a:xfrm>
            <a:off x="311700" y="1017725"/>
            <a:ext cx="8520600" cy="66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Which town likely had the most people impacted by some slight building damage</a:t>
            </a:r>
            <a:r>
              <a:rPr lang="en"/>
              <a:t>?</a:t>
            </a:r>
            <a:endParaRPr/>
          </a:p>
          <a:p>
            <a:pPr marL="0" lvl="0" indent="0" algn="l" rtl="0">
              <a:lnSpc>
                <a:spcPct val="100000"/>
              </a:lnSpc>
              <a:spcBef>
                <a:spcPts val="0"/>
              </a:spcBef>
              <a:spcAft>
                <a:spcPts val="0"/>
              </a:spcAft>
              <a:buSzPts val="2600"/>
              <a:buNone/>
            </a:pPr>
            <a:r>
              <a:rPr lang="en"/>
              <a:t>Table 1			      Table 2</a:t>
            </a:r>
            <a:endParaRPr/>
          </a:p>
          <a:p>
            <a:pPr marL="0" lvl="0" indent="0" algn="l" rtl="0">
              <a:lnSpc>
                <a:spcPct val="100000"/>
              </a:lnSpc>
              <a:spcBef>
                <a:spcPts val="0"/>
              </a:spcBef>
              <a:spcAft>
                <a:spcPts val="0"/>
              </a:spcAft>
              <a:buSzPts val="2600"/>
              <a:buNone/>
            </a:pPr>
            <a:r>
              <a:rPr lang="en"/>
              <a:t>	                            </a:t>
            </a:r>
            <a:endParaRPr/>
          </a:p>
        </p:txBody>
      </p:sp>
      <p:graphicFrame>
        <p:nvGraphicFramePr>
          <p:cNvPr id="171" name="Google Shape;171;p9"/>
          <p:cNvGraphicFramePr/>
          <p:nvPr/>
        </p:nvGraphicFramePr>
        <p:xfrm>
          <a:off x="429768" y="2313432"/>
          <a:ext cx="3000000" cy="3000000"/>
        </p:xfrm>
        <a:graphic>
          <a:graphicData uri="http://schemas.openxmlformats.org/drawingml/2006/table">
            <a:tbl>
              <a:tblPr>
                <a:noFill/>
                <a:tableStyleId>{F84D55A0-A0C4-4589-A12D-BB57EEC1722D}</a:tableStyleId>
              </a:tblPr>
              <a:tblGrid>
                <a:gridCol w="1312600">
                  <a:extLst>
                    <a:ext uri="{9D8B030D-6E8A-4147-A177-3AD203B41FA5}">
                      <a16:colId xmlns:a16="http://schemas.microsoft.com/office/drawing/2014/main" val="20000"/>
                    </a:ext>
                  </a:extLst>
                </a:gridCol>
                <a:gridCol w="1014550">
                  <a:extLst>
                    <a:ext uri="{9D8B030D-6E8A-4147-A177-3AD203B41FA5}">
                      <a16:colId xmlns:a16="http://schemas.microsoft.com/office/drawing/2014/main" val="20001"/>
                    </a:ext>
                  </a:extLst>
                </a:gridCol>
                <a:gridCol w="1037350">
                  <a:extLst>
                    <a:ext uri="{9D8B030D-6E8A-4147-A177-3AD203B41FA5}">
                      <a16:colId xmlns:a16="http://schemas.microsoft.com/office/drawing/2014/main" val="20002"/>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Location</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Population</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Pawnee,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5.8</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1,936</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37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Prague, OK</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5.7</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2,356</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72" name="Google Shape;172;p9"/>
          <p:cNvGraphicFramePr/>
          <p:nvPr/>
        </p:nvGraphicFramePr>
        <p:xfrm>
          <a:off x="4535424" y="2313432"/>
          <a:ext cx="3000000" cy="3000000"/>
        </p:xfrm>
        <a:graphic>
          <a:graphicData uri="http://schemas.openxmlformats.org/drawingml/2006/table">
            <a:tbl>
              <a:tblPr>
                <a:noFill/>
                <a:tableStyleId>{F84D55A0-A0C4-4589-A12D-BB57EEC1722D}</a:tableStyleId>
              </a:tblPr>
              <a:tblGrid>
                <a:gridCol w="1373525">
                  <a:extLst>
                    <a:ext uri="{9D8B030D-6E8A-4147-A177-3AD203B41FA5}">
                      <a16:colId xmlns:a16="http://schemas.microsoft.com/office/drawing/2014/main" val="20000"/>
                    </a:ext>
                  </a:extLst>
                </a:gridCol>
                <a:gridCol w="2052600">
                  <a:extLst>
                    <a:ext uri="{9D8B030D-6E8A-4147-A177-3AD203B41FA5}">
                      <a16:colId xmlns:a16="http://schemas.microsoft.com/office/drawing/2014/main" val="20001"/>
                    </a:ext>
                  </a:extLst>
                </a:gridCol>
              </a:tblGrid>
              <a:tr h="40402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Magnitude</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t>Effects</a:t>
                      </a:r>
                      <a:endParaRPr sz="1400" u="none" strike="noStrike" cap="none"/>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72675">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rgbClr val="FFFFFF"/>
                          </a:solidFill>
                        </a:rPr>
                        <a:t>5.5 - 6.0 </a:t>
                      </a:r>
                      <a:endParaRPr sz="1400" u="none" strike="noStrike" cap="none">
                        <a:solidFill>
                          <a:srgbClr val="FFFFFF"/>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u="none" strike="noStrike" cap="none">
                          <a:solidFill>
                            <a:schemeClr val="lt1"/>
                          </a:solidFill>
                        </a:rPr>
                        <a:t>Slight building damage</a:t>
                      </a:r>
                      <a:endParaRPr sz="1400" u="none" strike="noStrike" cap="none">
                        <a:solidFill>
                          <a:schemeClr val="lt1"/>
                        </a:solidFill>
                      </a:endParaRPr>
                    </a:p>
                  </a:txBody>
                  <a:tcPr marL="91425" marR="91425" marT="91425" marB="91425">
                    <a:lnL w="9525" cap="flat" cmpd="sng">
                      <a:solidFill>
                        <a:srgbClr val="F3F3F3"/>
                      </a:solidFill>
                      <a:prstDash val="solid"/>
                      <a:round/>
                      <a:headEnd type="none" w="sm" len="sm"/>
                      <a:tailEnd type="none" w="sm" len="sm"/>
                    </a:lnL>
                    <a:lnR w="9525" cap="flat" cmpd="sng">
                      <a:solidFill>
                        <a:srgbClr val="F3F3F3"/>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ACT Mat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1447</Words>
  <Application>Microsoft Macintosh PowerPoint</Application>
  <PresentationFormat>On-screen Show (16:9)</PresentationFormat>
  <Paragraphs>151</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ACT Math</vt:lpstr>
      <vt:lpstr>PowerPoint Presentation</vt:lpstr>
      <vt:lpstr>Power Up: Science ACT Prep, Week 6</vt:lpstr>
      <vt:lpstr>Essential Question</vt:lpstr>
      <vt:lpstr>Learning Objectives</vt:lpstr>
      <vt:lpstr>Diagram Doubles</vt:lpstr>
      <vt:lpstr>Table Team Up</vt:lpstr>
      <vt:lpstr>Table Team Up</vt:lpstr>
      <vt:lpstr>Table Team Up</vt:lpstr>
      <vt:lpstr>Table Team Up</vt:lpstr>
      <vt:lpstr>AC-Team Up Answers</vt:lpstr>
      <vt:lpstr>Practice Passage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Gracia, Ann M.</cp:lastModifiedBy>
  <cp:revision>1</cp:revision>
  <dcterms:modified xsi:type="dcterms:W3CDTF">2024-01-12T20:39:26Z</dcterms:modified>
</cp:coreProperties>
</file>