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pofm2ny/NOfSKbFikh790rUv1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B1298-2FE3-4818-8037-0CFF1CD7721B}" v="9" dt="2025-10-09T15:31:52.095"/>
  </p1510:revLst>
</p1510:revInfo>
</file>

<file path=ppt/tableStyles.xml><?xml version="1.0" encoding="utf-8"?>
<a:tblStyleLst xmlns:a="http://schemas.openxmlformats.org/drawingml/2006/main" def="{E97EDDC1-3B11-46D1-B127-414E60FC76B1}">
  <a:tblStyle styleId="{E97EDDC1-3B11-46D1-B127-414E60FC76B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B820FF2-BBB8-4BF4-9F96-E0E0B45296D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0f2205b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80f2205b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What? So What? Now What?. Strategies. </a:t>
            </a:r>
            <a:r>
              <a:rPr lang="en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https://learn.k20center.ou.edu/strategy/95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ba3191d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7ba3191d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7e5b56b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37e5b56b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5ac0292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85ac0292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TestNav. (n.d.). Where do you want to go?.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https://home.testnav.com/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86d3a4c1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886d3a4c1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TestNav. (n.d.). Where do you want to go?.</a:t>
            </a: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https://home.testnav.com/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86d3a4c1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886d3a4c1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TestNav. (n.d.). Where do you want to go?.</a:t>
            </a:r>
            <a:r>
              <a:rPr lang="en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https://home.testnav.com/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1cfc4df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81cfc4df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https://www.act.org/content/act/en/products-and-services/the-act/test-preparation/description-of-english-test.html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Sult, E. P., &amp; Piqosity. (2021, October 20). </a:t>
            </a:r>
            <a:r>
              <a:rPr lang="en" i="1">
                <a:solidFill>
                  <a:schemeClr val="dk1"/>
                </a:solidFill>
              </a:rPr>
              <a:t>ACT English Strategies</a:t>
            </a:r>
            <a:r>
              <a:rPr lang="en">
                <a:solidFill>
                  <a:schemeClr val="dk1"/>
                </a:solidFill>
              </a:rPr>
              <a:t>. Piqosity. https://www.piqosity.com/act-english-strategies-tips/#:~:text=The%20first%20answer%20to%20many,least%20some%20of%20the%20answers.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4cdeff29b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84cdeff29b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 i="0" dirty="0">
                <a:solidFill>
                  <a:srgbClr val="292929"/>
                </a:solidFill>
                <a:latin typeface="Open Sans"/>
                <a:ea typeface="Open Sans"/>
                <a:cs typeface="Open Sans"/>
                <a:sym typeface="Open Sans"/>
              </a:rPr>
              <a:t>K20 Center. (2021, September 21). K20 Center 7 minute timer. [Video].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https://www.youtube.com/watch?v=gWwvdLxwV9c&amp;list=PL-aUhEQeaZXLMF3fItNDxiuSkEr0pq0c2&amp;index=9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28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29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32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1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7" y="4367126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34"/>
          <p:cNvPicPr preferRelativeResize="0"/>
          <p:nvPr/>
        </p:nvPicPr>
        <p:blipFill rotWithShape="1">
          <a:blip r:embed="rId3">
            <a:alphaModFix/>
          </a:blip>
          <a:srcRect l="288" r="277"/>
          <a:stretch/>
        </p:blipFill>
        <p:spPr>
          <a:xfrm>
            <a:off x="8358276" y="4367125"/>
            <a:ext cx="662876" cy="6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Week 8 Title -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estnav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WwvdLxwV9c?list=PL-aUhEQeaZXLMF3fItNDxiuSkEr0pq0c2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www.youtube.com/watch?v=gWwvdLxwV9c&amp;list=PL-aUhEQeaZXLMF3fItNDxiuSkEr0pq0c2&amp;index=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0f2205bd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73" name="Google Shape;173;g280f2205bd3_0_0"/>
          <p:cNvGraphicFramePr/>
          <p:nvPr>
            <p:extLst>
              <p:ext uri="{D42A27DB-BD31-4B8C-83A1-F6EECF244321}">
                <p14:modId xmlns:p14="http://schemas.microsoft.com/office/powerpoint/2010/main" val="935395253"/>
              </p:ext>
            </p:extLst>
          </p:nvPr>
        </p:nvGraphicFramePr>
        <p:xfrm>
          <a:off x="311701" y="1113026"/>
          <a:ext cx="8695150" cy="3210895"/>
        </p:xfrm>
        <a:graphic>
          <a:graphicData uri="http://schemas.openxmlformats.org/drawingml/2006/table">
            <a:tbl>
              <a:tblPr>
                <a:noFill/>
                <a:tableStyleId>{BB820FF2-BBB8-4BF4-9F96-E0E0B45296DE}</a:tableStyleId>
              </a:tblPr>
              <a:tblGrid>
                <a:gridCol w="107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Explanation</a:t>
                      </a: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this instance, the apostrophe in </a:t>
                      </a:r>
                      <a:r>
                        <a:rPr lang="en" sz="1600" b="1" i="1" u="none" strike="noStrike" cap="non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it’s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reflects a contraction of </a:t>
                      </a:r>
                      <a:r>
                        <a:rPr lang="en" sz="1600" b="1" i="1" u="none" strike="noStrike" cap="non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rather than an indication of possession. In this case, </a:t>
                      </a:r>
                      <a:r>
                        <a:rPr lang="en" sz="1600" b="1" i="1" u="none" strike="noStrike" cap="non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it’s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reflects the correct punctuation to indicate the present contraction.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sentence makes more sense without the underlined words.  The underlined words are unnecessarily separating the subject and the verb.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6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proposed sentence contains only information that is already relayed in the rest of the passage and you want to avoid repetition.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79" name="Google Shape;179;p36"/>
          <p:cNvGraphicFramePr/>
          <p:nvPr>
            <p:extLst>
              <p:ext uri="{D42A27DB-BD31-4B8C-83A1-F6EECF244321}">
                <p14:modId xmlns:p14="http://schemas.microsoft.com/office/powerpoint/2010/main" val="1707373895"/>
              </p:ext>
            </p:extLst>
          </p:nvPr>
        </p:nvGraphicFramePr>
        <p:xfrm>
          <a:off x="311701" y="1113025"/>
          <a:ext cx="8695150" cy="2869755"/>
        </p:xfrm>
        <a:graphic>
          <a:graphicData uri="http://schemas.openxmlformats.org/drawingml/2006/table">
            <a:tbl>
              <a:tblPr>
                <a:noFill/>
                <a:tableStyleId>{BB820FF2-BBB8-4BF4-9F96-E0E0B45296DE}</a:tableStyleId>
              </a:tblPr>
              <a:tblGrid>
                <a:gridCol w="107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concerns subject-verb agreement.  The subject is </a:t>
                      </a:r>
                      <a:r>
                        <a:rPr lang="en" sz="1600" b="1" i="1" u="none" strike="noStrike" cap="non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inflation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which is singular, so the verb needs to be singular as well. </a:t>
                      </a:r>
                      <a:r>
                        <a:rPr lang="en" sz="1600" b="1" i="1" u="none" strike="noStrike" cap="non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Occurs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the singular verb.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information given after </a:t>
                      </a:r>
                      <a:r>
                        <a:rPr lang="en" sz="1600" b="1" i="1" u="none" strike="noStrike" cap="none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deflation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acts as its definition; this is called an </a:t>
                      </a:r>
                      <a:r>
                        <a:rPr lang="en" sz="16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appositive</a:t>
                      </a:r>
                      <a:r>
                        <a:rPr lang="en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 Separate appositives that give extra information with commas.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b="1" i="1" u="none" strike="noStrike" cap="none" dirty="0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</a:t>
                      </a: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pronoun for the action in the previous sentence.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85" name="Google Shape;185;p37"/>
          <p:cNvGraphicFramePr/>
          <p:nvPr>
            <p:extLst>
              <p:ext uri="{D42A27DB-BD31-4B8C-83A1-F6EECF244321}">
                <p14:modId xmlns:p14="http://schemas.microsoft.com/office/powerpoint/2010/main" val="2890590089"/>
              </p:ext>
            </p:extLst>
          </p:nvPr>
        </p:nvGraphicFramePr>
        <p:xfrm>
          <a:off x="311701" y="1113026"/>
          <a:ext cx="8695150" cy="2239880"/>
        </p:xfrm>
        <a:graphic>
          <a:graphicData uri="http://schemas.openxmlformats.org/drawingml/2006/table">
            <a:tbl>
              <a:tblPr>
                <a:noFill/>
                <a:tableStyleId>{BB820FF2-BBB8-4BF4-9F96-E0E0B45296DE}</a:tableStyleId>
              </a:tblPr>
              <a:tblGrid>
                <a:gridCol w="107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beginning a sentence with a transition phrase, separate it with a comma.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about verb tense agreement. Since the sentence used </a:t>
                      </a:r>
                      <a:r>
                        <a:rPr lang="en" sz="1600" b="1" i="1" u="none" strike="noStrike" cap="none" dirty="0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rise</a:t>
                      </a: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which is present tense, and the next part of the sentence is talking about the future, the correct answer is </a:t>
                      </a:r>
                      <a:r>
                        <a:rPr lang="en" sz="1600" b="1" i="1" u="none" strike="noStrike" cap="none" dirty="0">
                          <a:solidFill>
                            <a:srgbClr val="FFAB4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 rise</a:t>
                      </a: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Inflation B | Reflection </a:t>
            </a:r>
            <a:endParaRPr/>
          </a:p>
        </p:txBody>
      </p:sp>
      <p:graphicFrame>
        <p:nvGraphicFramePr>
          <p:cNvPr id="191" name="Google Shape;191;p38"/>
          <p:cNvGraphicFramePr/>
          <p:nvPr>
            <p:extLst>
              <p:ext uri="{D42A27DB-BD31-4B8C-83A1-F6EECF244321}">
                <p14:modId xmlns:p14="http://schemas.microsoft.com/office/powerpoint/2010/main" val="1361267274"/>
              </p:ext>
            </p:extLst>
          </p:nvPr>
        </p:nvGraphicFramePr>
        <p:xfrm>
          <a:off x="311701" y="1113026"/>
          <a:ext cx="8695150" cy="2199225"/>
        </p:xfrm>
        <a:graphic>
          <a:graphicData uri="http://schemas.openxmlformats.org/drawingml/2006/table">
            <a:tbl>
              <a:tblPr>
                <a:noFill/>
                <a:tableStyleId>{BB820FF2-BBB8-4BF4-9F96-E0E0B45296DE}</a:tableStyleId>
              </a:tblPr>
              <a:tblGrid>
                <a:gridCol w="107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 anchor="ctr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essay discusses different types of inflation.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Paragraph 4 is about deflation.  Since it begins with a transition phrase, it is responding to something previously </a:t>
                      </a:r>
                      <a:r>
                        <a:rPr lang="en" sz="160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discussed</a:t>
                      </a:r>
                      <a:r>
                        <a:rPr lang="en" sz="160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The opposite of deflation is inflation, so it goes after paragraph 2.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What? So What? Now What?</a:t>
            </a:r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 b="1">
                <a:solidFill>
                  <a:srgbClr val="FFAB40"/>
                </a:solidFill>
              </a:rPr>
              <a:t>What?</a:t>
            </a:r>
            <a:r>
              <a:rPr lang="en"/>
              <a:t> Think about what you learned today.</a:t>
            </a:r>
            <a:endParaRPr/>
          </a:p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 b="1" i="1">
                <a:solidFill>
                  <a:srgbClr val="FFAB40"/>
                </a:solidFill>
              </a:rPr>
              <a:t>So What?</a:t>
            </a:r>
            <a:r>
              <a:rPr lang="en"/>
              <a:t> Discuss with a partner why you</a:t>
            </a:r>
            <a:br>
              <a:rPr lang="en"/>
            </a:br>
            <a:r>
              <a:rPr lang="en"/>
              <a:t>think you explored the tools from TestNav.</a:t>
            </a:r>
            <a:endParaRPr/>
          </a:p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 b="1" i="1">
                <a:solidFill>
                  <a:srgbClr val="FFAB40"/>
                </a:solidFill>
              </a:rPr>
              <a:t>Now What?</a:t>
            </a:r>
            <a:r>
              <a:rPr lang="en"/>
              <a:t> Share what tools you think you might use</a:t>
            </a:r>
            <a:br>
              <a:rPr lang="en"/>
            </a:br>
            <a:r>
              <a:rPr lang="en"/>
              <a:t>(or what tools you might avoid using) on the real ACT.</a:t>
            </a:r>
            <a:endParaRPr/>
          </a:p>
        </p:txBody>
      </p:sp>
      <p:pic>
        <p:nvPicPr>
          <p:cNvPr id="198" name="Google Shape;198;p39" descr="A person with many question mark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4268" y="320807"/>
            <a:ext cx="1888032" cy="192644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ba3191d59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You 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Powered </a:t>
            </a:r>
            <a:r>
              <a:rPr lang="en"/>
              <a:t>Up!</a:t>
            </a:r>
            <a:endParaRPr/>
          </a:p>
        </p:txBody>
      </p:sp>
      <p:sp>
        <p:nvSpPr>
          <p:cNvPr id="204" name="Google Shape;204;g27ba3191d59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r>
              <a:rPr lang="en"/>
              <a:t>Side Quest: In English class, choose a paragraph from any reading and identify the purpose of each sentence: topic sentence, claim, evidence, reasoning, and transitions.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10526"/>
              <a:buNone/>
            </a:pPr>
            <a:r>
              <a:rPr lang="en"/>
              <a:t>Sneak Peek: Next time we will be taking an online Practice Test!</a:t>
            </a:r>
            <a:endParaRPr/>
          </a:p>
        </p:txBody>
      </p:sp>
      <p:pic>
        <p:nvPicPr>
          <p:cNvPr id="205" name="Google Shape;205;g27ba3191d5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915" y="744574"/>
            <a:ext cx="886174" cy="1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Power Up: English ACT Prep, Week 7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Annotating the Test and Pacing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7e5b56b04_0_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Essential Question </a:t>
            </a:r>
            <a:endParaRPr/>
          </a:p>
        </p:txBody>
      </p:sp>
      <p:sp>
        <p:nvSpPr>
          <p:cNvPr id="128" name="Google Shape;128;g237e5b56b04_0_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can I increase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4" name="Google Shape;13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Explore the annotation tools available through TestNav.</a:t>
            </a:r>
            <a:endParaRPr/>
          </a:p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Apply pacing skills to increase the number of questions answered.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5ac02921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40" name="Google Shape;140;g285ac02921b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 dirty="0"/>
              <a:t>Using a personal device, navigate to </a:t>
            </a:r>
            <a:r>
              <a:rPr lang="en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</a:t>
            </a:r>
            <a:r>
              <a:rPr lang="en" u="sng" dirty="0">
                <a:solidFill>
                  <a:srgbClr val="FFAB4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stnav.com</a:t>
            </a:r>
            <a:r>
              <a:rPr lang="en" dirty="0"/>
              <a:t>.</a:t>
            </a:r>
            <a:endParaRPr dirty="0"/>
          </a:p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 dirty="0"/>
              <a:t>Navigate to a practice test by following these steps:</a:t>
            </a:r>
            <a:endParaRPr dirty="0"/>
          </a:p>
          <a:p>
            <a:pPr marL="914378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Select the “The ACT” button.</a:t>
            </a:r>
            <a:endParaRPr dirty="0"/>
          </a:p>
          <a:p>
            <a:pPr marL="914378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Select “Practice Tests” at the bottom.</a:t>
            </a:r>
            <a:endParaRPr dirty="0"/>
          </a:p>
          <a:p>
            <a:pPr marL="914378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Select “English.”</a:t>
            </a:r>
            <a:endParaRPr dirty="0"/>
          </a:p>
          <a:p>
            <a:pPr marL="914378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Select “English - Untimed.”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86d3a4c17_0_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46" name="Google Shape;146;g2886d3a4c17_0_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Complete each task on the handout. </a:t>
            </a:r>
            <a:endParaRPr/>
          </a:p>
          <a:p>
            <a:pPr marL="457189" lvl="0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"/>
              <a:t>Take notes over each tool.</a:t>
            </a:r>
            <a:endParaRPr/>
          </a:p>
          <a:p>
            <a:pPr marL="914378" lvl="1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What does each tool do? </a:t>
            </a:r>
            <a:endParaRPr/>
          </a:p>
          <a:p>
            <a:pPr marL="914378" lvl="1" indent="-3936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/>
              <a:t>How can each tool be useful on the ACT?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886d3a4c17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176" y="152401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1cfc4dfb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ACT English Tip: Pacing</a:t>
            </a:r>
            <a:endParaRPr/>
          </a:p>
        </p:txBody>
      </p:sp>
      <p:sp>
        <p:nvSpPr>
          <p:cNvPr id="157" name="Google Shape;157;g281cfc4dfbe_0_0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237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With so many questions and only 45 minutes for this section, it is recommended to only spend 9 minutes per passage.</a:t>
            </a:r>
            <a:endParaRPr/>
          </a:p>
          <a:p>
            <a:pPr marL="1598573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As you encounter questions in the reading, pause and answer the corresponding questions.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58" name="Google Shape;158;g281cfc4dfb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245" y="2249469"/>
            <a:ext cx="1403690" cy="26350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g281cfc4dfbe_0_0"/>
          <p:cNvGraphicFramePr/>
          <p:nvPr>
            <p:extLst>
              <p:ext uri="{D42A27DB-BD31-4B8C-83A1-F6EECF244321}">
                <p14:modId xmlns:p14="http://schemas.microsoft.com/office/powerpoint/2010/main" val="2699740981"/>
              </p:ext>
            </p:extLst>
          </p:nvPr>
        </p:nvGraphicFramePr>
        <p:xfrm>
          <a:off x="1989364" y="3341838"/>
          <a:ext cx="5004750" cy="1190060"/>
        </p:xfrm>
        <a:graphic>
          <a:graphicData uri="http://schemas.openxmlformats.org/drawingml/2006/table">
            <a:tbl>
              <a:tblPr>
                <a:noFill/>
                <a:tableStyleId>{E97EDDC1-3B11-46D1-B127-414E60FC76B1}</a:tableStyleId>
              </a:tblPr>
              <a:tblGrid>
                <a:gridCol w="1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3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rgbClr val="FFFFFF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Number</a:t>
                      </a:r>
                      <a:r>
                        <a:rPr lang="en" sz="1900" b="1" u="none" strike="noStrike" cap="none">
                          <a:solidFill>
                            <a:srgbClr val="FFFFFF"/>
                          </a:solidFill>
                        </a:rPr>
                        <a:t> of Passages</a:t>
                      </a:r>
                      <a:endParaRPr sz="19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94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lt1"/>
                          </a:solidFill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Number</a:t>
                      </a:r>
                      <a:r>
                        <a:rPr lang="en" sz="1900" b="1" u="none" strike="noStrike" cap="none">
                          <a:solidFill>
                            <a:schemeClr val="lt1"/>
                          </a:solidFill>
                        </a:rPr>
                        <a:t> of Questions</a:t>
                      </a:r>
                      <a:endParaRPr sz="19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94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lt1"/>
                          </a:solidFill>
                        </a:rPr>
                        <a:t>Number of Minutes</a:t>
                      </a:r>
                      <a:endParaRPr sz="19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494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rgbClr val="FFFFFF"/>
                          </a:solidFill>
                        </a:rPr>
                        <a:t>5</a:t>
                      </a:r>
                      <a:endParaRPr sz="19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 dirty="0">
                          <a:solidFill>
                            <a:srgbClr val="FFFFFF"/>
                          </a:solidFill>
                        </a:rPr>
                        <a:t>50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b="1" u="none" strike="noStrike" cap="none" dirty="0">
                          <a:solidFill>
                            <a:srgbClr val="FFFFFF"/>
                          </a:solidFill>
                        </a:rPr>
                        <a:t>35</a:t>
                      </a:r>
                      <a:endParaRPr sz="1900" b="1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4cdeff29b_0_5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Inflation B</a:t>
            </a:r>
            <a:endParaRPr/>
          </a:p>
        </p:txBody>
      </p:sp>
      <p:sp>
        <p:nvSpPr>
          <p:cNvPr id="165" name="Google Shape;165;g284cdeff29b_0_5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Read the passage and answer the questions.</a:t>
            </a:r>
            <a:endParaRPr dirty="0"/>
          </a:p>
        </p:txBody>
      </p:sp>
      <p:sp>
        <p:nvSpPr>
          <p:cNvPr id="167" name="Google Shape;167;g284cdeff29b_0_592"/>
          <p:cNvSpPr txBox="1"/>
          <p:nvPr/>
        </p:nvSpPr>
        <p:spPr>
          <a:xfrm>
            <a:off x="3057750" y="4044167"/>
            <a:ext cx="302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sng" strike="noStrike" cap="non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</a:t>
            </a:r>
            <a:r>
              <a:rPr lang="en" sz="1800" u="sng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en" sz="1800" b="0" i="0" u="sng" strike="noStrike" cap="none" dirty="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-minute Timer</a:t>
            </a:r>
            <a:endParaRPr sz="1800" b="0" i="0" u="none" strike="noStrike" cap="none" dirty="0">
              <a:solidFill>
                <a:srgbClr val="FFAB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7 minute timer">
            <a:hlinkClick r:id="" action="ppaction://media"/>
            <a:extLst>
              <a:ext uri="{FF2B5EF4-FFF2-40B4-BE49-F238E27FC236}">
                <a16:creationId xmlns:a16="http://schemas.microsoft.com/office/drawing/2014/main" id="{4DFD7D41-54A6-74D0-8706-4123D3564B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35931" y="1827055"/>
            <a:ext cx="3672138" cy="207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833</Words>
  <Application>Microsoft Office PowerPoint</Application>
  <PresentationFormat>On-screen Show (16:9)</PresentationFormat>
  <Paragraphs>92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Open Sans</vt:lpstr>
      <vt:lpstr>Arial</vt:lpstr>
      <vt:lpstr>ACT Math</vt:lpstr>
      <vt:lpstr>PowerPoint Presentation</vt:lpstr>
      <vt:lpstr>Power Up: English ACT Prep, Week 7</vt:lpstr>
      <vt:lpstr>Essential Question </vt:lpstr>
      <vt:lpstr>Learning Objectives</vt:lpstr>
      <vt:lpstr>TestNav Tasks</vt:lpstr>
      <vt:lpstr>TestNav Tasks</vt:lpstr>
      <vt:lpstr>PowerPoint Presentation</vt:lpstr>
      <vt:lpstr>ACT English Tip: Pacing</vt:lpstr>
      <vt:lpstr>Inflation B</vt:lpstr>
      <vt:lpstr>Inflation B | Reflection </vt:lpstr>
      <vt:lpstr>Inflation B | Reflection </vt:lpstr>
      <vt:lpstr>Inflation B | Reflection </vt:lpstr>
      <vt:lpstr>Inflation B | Reflection </vt:lpstr>
      <vt:lpstr>What? So What? Now What?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McLeod Porter, Delma</cp:lastModifiedBy>
  <cp:revision>2</cp:revision>
  <dcterms:modified xsi:type="dcterms:W3CDTF">2025-10-09T15:37:05Z</dcterms:modified>
</cp:coreProperties>
</file>