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6" roundtripDataSignature="AMtx7mjfwPFGQeqOOzQLarFYTLLybaFD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AA047CB-8B26-438C-A092-10079D560A30}">
  <a:tblStyle styleId="{EAA047CB-8B26-438C-A092-10079D560A3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6FFC0A2D-B432-4F1F-84F0-69B5957E1E1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OpenSans-regular.fntdata"/><Relationship Id="rId21" Type="http://schemas.openxmlformats.org/officeDocument/2006/relationships/slide" Target="slides/slide15.xml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95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ZvN435zg2zE?si=sLiunjRMVdk3HTc6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0f2205bd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280f2205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strike="noStrike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What? So What? Now What?. Strategies. </a:t>
            </a:r>
            <a:r>
              <a:rPr b="0" i="0" lang="en" sz="1800" u="sng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https://learn.k20center.ou.edu/strategy/95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ac0cd1578b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ac0cd1578b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c0cd1578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c0cd1578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c0cd1578b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ac0cd1578b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5ac02921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285ac0292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TestNav. (n.d.). Where do you want to go?.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https://home.testnav.com/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86d3a4c17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886d3a4c1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TestNav. (n.d.). Where do you want to go?.</a:t>
            </a:r>
            <a:r>
              <a:rPr i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https://home.testnav.com/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86d3a4c17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2886d3a4c1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TestNav. (n.d.). Where do you want to go?.</a:t>
            </a:r>
            <a:r>
              <a:rPr i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https://home.testnav.com/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1cfc4dfb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281cfc4df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Description of English test. ACT. (n.d.). https://www.act.org/content/act/en/products-and-services/the-act/test-preparation/description-of-english-test.html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Sult, E. P., &amp; Piqosity. (2021, October 20). </a:t>
            </a:r>
            <a:r>
              <a:rPr i="1" lang="en">
                <a:solidFill>
                  <a:schemeClr val="dk1"/>
                </a:solidFill>
              </a:rPr>
              <a:t>ACT English Strategies</a:t>
            </a:r>
            <a:r>
              <a:rPr lang="en">
                <a:solidFill>
                  <a:schemeClr val="dk1"/>
                </a:solidFill>
              </a:rPr>
              <a:t>. Piqosity. https://www.piqosity.com/act-english-strategies-tips/#:~:text=The%20first%20answer%20to%20many,least%20some%20of%20the%20answers.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4cdeff29b_0_5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84cdeff29b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K20 Center. (2021, September 21). K20 Center 2 minute timer. [Video].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b="0" i="0" lang="en" sz="180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https://youtu.be/ZvN435zg2zE?si=sLiunjRMVdk3HTc6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c0cd1578b_0_1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9 Title - Blue">
  <p:cSld name="CUSTOM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c0cd1578b_0_14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g2ac0cd1578b_0_1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0 Title - Blue">
  <p:cSld name="CUSTOM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c0cd1578b_0_14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g2ac0cd1578b_0_14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 Title - Green">
  <p:cSld name="CUSTOM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c0cd1578b_0_1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2ac0cd1578b_0_14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2 Title - Green">
  <p:cSld name="CUSTOM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c0cd1578b_0_15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2ac0cd1578b_0_15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Green">
  <p:cSld name="CUSTOM_1_1_1_1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c0cd1578b_0_15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g2ac0cd1578b_0_1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4 Title - Green">
  <p:cSld name="CUSTOM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c0cd1578b_0_15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g2ac0cd1578b_0_15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5 Title - Green">
  <p:cSld name="CUSTOM_1_1_1_1_1_1_1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c0cd1578b_0_16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2ac0cd1578b_0_16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6 Title - Green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c0cd1578b_0_16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g2ac0cd1578b_0_16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7 Title - Green">
  <p:cSld name="CUSTOM_1_1_1_1_1_1_1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c0cd1578b_0_16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2ac0cd1578b_0_16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8 Title - Green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c0cd1578b_0_17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2ac0cd1578b_0_17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 Title - Blu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c0cd1578b_0_1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ac0cd1578b_0_1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9 Title - Green">
  <p:cSld name="CUSTOM_1_1_1_1_1_1_1_1_1_1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c0cd1578b_0_17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2ac0cd1578b_0_17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0 Title - Green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c0cd1578b_0_17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g2ac0cd1578b_0_17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c0cd1578b_0_17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73" name="Google Shape;73;g2ac0cd1578b_0_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c0cd1578b_0_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2ac0cd1578b_0_1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g2ac0cd1578b_0_1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c0cd1578b_0_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c0cd1578b_0_1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2ac0cd1578b_0_18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g2ac0cd1578b_0_18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2ac0cd1578b_0_1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c0cd1578b_0_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c0cd1578b_0_1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g2ac0cd1578b_0_1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c0cd1578b_0_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c0cd1578b_0_197"/>
          <p:cNvSpPr txBox="1"/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2ac0cd1578b_0_197"/>
          <p:cNvSpPr txBox="1"/>
          <p:nvPr>
            <p:ph idx="1" type="body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g2ac0cd1578b_0_1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c0cd1578b_0_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c0cd1578b_0_20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g2ac0cd1578b_0_2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c0cd1578b_0_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c0cd1578b_0_20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ac0cd1578b_0_20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2ac0cd1578b_0_20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2ac0cd1578b_0_20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g2ac0cd1578b_0_2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c0cd1578b_0_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c0cd1578b_0_2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c0cd1578b_0_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2 Title - Blue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c0cd1578b_0_1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g2ac0cd1578b_0_1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0cd1578b_0_2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0" name="Google Shape;110;g2ac0cd1578b_0_2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1" name="Google Shape;111;g2ac0cd1578b_0_2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7 Title - Blue 1">
  <p:cSld name="CUSTOM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c0cd1578b_0_2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g2ac0cd1578b_0_2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8 Title - Blue 1">
  <p:cSld name="Week 8 Title - 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c0cd1578b_0_2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2ac0cd1578b_0_2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c0cd1578b_0_1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2ac0cd1578b_0_1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4 Title - Blue">
  <p:cSld name="CUSTOM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c0cd1578b_0_1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ac0cd1578b_0_1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5 Title - Blue">
  <p:cSld name="CUSTOM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c0cd1578b_0_13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2ac0cd1578b_0_1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6 Title - Blue">
  <p:cSld name="CUSTOM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c0cd1578b_0_1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2ac0cd1578b_0_1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7 Title - Blue">
  <p:cSld name="CUSTOM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c0cd1578b_0_1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2ac0cd1578b_0_1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8 Title - Blue">
  <p:cSld name="CUSTOM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c0cd1578b_0_14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g2ac0cd1578b_0_1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c0cd1578b_0_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ac0cd1578b_0_1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ac0cd1578b_0_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home.testnav.com/" TargetMode="External"/><Relationship Id="rId4" Type="http://schemas.openxmlformats.org/officeDocument/2006/relationships/hyperlink" Target="http://home.testnav.com/" TargetMode="External"/><Relationship Id="rId5" Type="http://schemas.openxmlformats.org/officeDocument/2006/relationships/hyperlink" Target="http://home.testnav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ZvN435zg2zE&amp;list=PL-aUhEQeaZXLMF3fItNDxiuSkEr0pq0c2&amp;index=11" TargetMode="Externa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0f2205bd3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"/>
              <a:t>Inflation B | Reflection </a:t>
            </a:r>
            <a:endParaRPr/>
          </a:p>
        </p:txBody>
      </p:sp>
      <p:graphicFrame>
        <p:nvGraphicFramePr>
          <p:cNvPr id="178" name="Google Shape;178;g280f2205bd3_0_0"/>
          <p:cNvGraphicFramePr/>
          <p:nvPr/>
        </p:nvGraphicFramePr>
        <p:xfrm>
          <a:off x="311701" y="11130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{6FFC0A2D-B432-4F1F-84F0-69B5957E1E1D}</a:tableStyleId>
              </a:tblPr>
              <a:tblGrid>
                <a:gridCol w="1071350"/>
                <a:gridCol w="989450"/>
                <a:gridCol w="6634350"/>
              </a:tblGrid>
              <a:tr h="65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 anchor="ctr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 anchor="ctr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2"/>
                            </a:ext>
                          </a:extLst>
                        </a:rPr>
                        <a:t>Explanation</a:t>
                      </a: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 anchor="ctr">
                    <a:solidFill>
                      <a:srgbClr val="18A24A"/>
                    </a:solidFill>
                  </a:tcPr>
                </a:tc>
              </a:tr>
              <a:tr h="914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this instance, the apostrophe in </a:t>
                      </a:r>
                      <a:r>
                        <a:rPr b="1" i="1" lang="en" sz="1600" u="none" cap="none" strike="noStrik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it’s</a:t>
                      </a: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reflects a contraction of </a:t>
                      </a:r>
                      <a:r>
                        <a:rPr b="1" i="1" lang="en" sz="1600" u="none" cap="none" strike="noStrik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is</a:t>
                      </a: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rather than an indication of possession. In this case, </a:t>
                      </a:r>
                      <a:r>
                        <a:rPr b="1" i="1" lang="en" sz="1600" u="none" cap="none" strike="noStrik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it’s</a:t>
                      </a: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reflects the correct punctuation to indicate the present contraction.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  <a:tr h="72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sentence makes more sense without the underlined words.  The underlined words are unnecessarily separating the subject and the verb.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  <a:tr h="62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sentence helps build the topic development.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  <a:tr h="67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proposed sentence contains only information that is already relayed in the rest of the passage and you want to avoid repetition.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"/>
              <a:t>Inflation B | Reflection </a:t>
            </a:r>
            <a:endParaRPr/>
          </a:p>
        </p:txBody>
      </p:sp>
      <p:graphicFrame>
        <p:nvGraphicFramePr>
          <p:cNvPr id="184" name="Google Shape;184;p36"/>
          <p:cNvGraphicFramePr/>
          <p:nvPr/>
        </p:nvGraphicFramePr>
        <p:xfrm>
          <a:off x="311701" y="111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{6FFC0A2D-B432-4F1F-84F0-69B5957E1E1D}</a:tableStyleId>
              </a:tblPr>
              <a:tblGrid>
                <a:gridCol w="1071350"/>
                <a:gridCol w="989450"/>
                <a:gridCol w="6634350"/>
              </a:tblGrid>
              <a:tr h="65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 anchor="ctr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 anchor="ctr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 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 anchor="ctr">
                    <a:solidFill>
                      <a:srgbClr val="18A24A"/>
                    </a:solidFill>
                  </a:tcPr>
                </a:tc>
              </a:tr>
              <a:tr h="914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concerns subject-verb agreement.  The subject is </a:t>
                      </a:r>
                      <a:r>
                        <a:rPr b="1" i="1" lang="en" sz="1600" u="none" cap="none" strike="noStrik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inflation</a:t>
                      </a: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which is singular, so the verb needs to be singular as well. </a:t>
                      </a:r>
                      <a:r>
                        <a:rPr b="1" i="1" lang="en" sz="1600" u="none" cap="none" strike="noStrik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Occurs</a:t>
                      </a: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the singular verb.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  <a:tr h="67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information given after </a:t>
                      </a:r>
                      <a:r>
                        <a:rPr b="1" i="1" lang="en" sz="1600" u="none" cap="none" strike="noStrik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deflation</a:t>
                      </a: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acts as its definition; this is called an </a:t>
                      </a:r>
                      <a:r>
                        <a:rPr b="1" lang="en" sz="1600" u="sng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appositive</a:t>
                      </a: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 Separate appositives that give extra information with commas.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  <a:tr h="62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1" lang="en" sz="1600" u="none" cap="none" strike="noStrik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</a:t>
                      </a: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a pronoun for the action in the previous sentence.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  <a:tr h="67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question is asking which is the best verb tense.  It should be present tense, so </a:t>
                      </a:r>
                      <a:r>
                        <a:rPr b="1" i="1" lang="en" sz="1600" u="none" cap="none" strike="noStrik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happens</a:t>
                      </a: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correct.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"/>
              <a:t>Inflation B | Reflection </a:t>
            </a:r>
            <a:endParaRPr/>
          </a:p>
        </p:txBody>
      </p:sp>
      <p:graphicFrame>
        <p:nvGraphicFramePr>
          <p:cNvPr id="190" name="Google Shape;190;p37"/>
          <p:cNvGraphicFramePr/>
          <p:nvPr/>
        </p:nvGraphicFramePr>
        <p:xfrm>
          <a:off x="311701" y="11130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{6FFC0A2D-B432-4F1F-84F0-69B5957E1E1D}</a:tableStyleId>
              </a:tblPr>
              <a:tblGrid>
                <a:gridCol w="1071350"/>
                <a:gridCol w="989450"/>
                <a:gridCol w="6634350"/>
              </a:tblGrid>
              <a:tr h="65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 anchor="ctr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 anchor="ctr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 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 anchor="ctr">
                    <a:solidFill>
                      <a:srgbClr val="18A24A"/>
                    </a:solidFill>
                  </a:tcPr>
                </a:tc>
              </a:tr>
              <a:tr h="914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choice is correct because all the proposed pronoun alternatives to the underlined phrase would become vague pronouns with an unclear antecedent.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  <a:tr h="67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beginning a sentence with a transition phrase, separate it with a comma.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  <a:tr h="914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is about verb tense agreement. Since the sentence used </a:t>
                      </a:r>
                      <a:r>
                        <a:rPr b="1" i="1" lang="en" sz="1600" u="none" cap="none" strike="noStrik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rise</a:t>
                      </a: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which is present tense, and the next part of the sentence is talking about the future, the correct answer is </a:t>
                      </a:r>
                      <a:r>
                        <a:rPr b="1" i="1" lang="en" sz="1600" u="none" cap="none" strike="noStrik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 rise</a:t>
                      </a: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"/>
              <a:t>Inflation B | Reflection </a:t>
            </a:r>
            <a:endParaRPr/>
          </a:p>
        </p:txBody>
      </p:sp>
      <p:graphicFrame>
        <p:nvGraphicFramePr>
          <p:cNvPr id="196" name="Google Shape;196;p38"/>
          <p:cNvGraphicFramePr/>
          <p:nvPr/>
        </p:nvGraphicFramePr>
        <p:xfrm>
          <a:off x="311701" y="11130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{6FFC0A2D-B432-4F1F-84F0-69B5957E1E1D}</a:tableStyleId>
              </a:tblPr>
              <a:tblGrid>
                <a:gridCol w="1071350"/>
                <a:gridCol w="989450"/>
                <a:gridCol w="6634350"/>
              </a:tblGrid>
              <a:tr h="65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 anchor="ctr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 anchor="ctr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 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 anchor="ctr">
                    <a:solidFill>
                      <a:srgbClr val="18A24A"/>
                    </a:solidFill>
                  </a:tcPr>
                </a:tc>
              </a:tr>
              <a:tr h="914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is asking about the correct word choice. </a:t>
                      </a:r>
                      <a:r>
                        <a:rPr b="1" i="1" lang="en" sz="1600" u="none" cap="none" strike="noStrik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Citizens</a:t>
                      </a: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best replaces </a:t>
                      </a:r>
                      <a:r>
                        <a:rPr b="1" i="1" lang="en" sz="1600" u="none" cap="none" strike="noStrik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consumers</a:t>
                      </a: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because it reflects all parties rather than individual parties concerned.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  <a:tr h="62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600" u="sng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is asking which sentence is best.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  <a:tr h="62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essay discusses different types of inflation.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  <a:tr h="914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Paragraph 4 is about deflation.  Since it begins with a transition phrase, it is responding to something previously discussed. The opposite of deflation is inflation, so it goes after paragraph 2.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"/>
              <a:t>What? So What? Now What?</a:t>
            </a:r>
            <a:endParaRPr/>
          </a:p>
        </p:txBody>
      </p:sp>
      <p:sp>
        <p:nvSpPr>
          <p:cNvPr id="202" name="Google Shape;20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52069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1" lang="en">
                <a:solidFill>
                  <a:srgbClr val="FFAB40"/>
                </a:solidFill>
              </a:rPr>
              <a:t>What?</a:t>
            </a:r>
            <a:r>
              <a:rPr lang="en"/>
              <a:t> Think about what you learned today.</a:t>
            </a:r>
            <a:endParaRPr/>
          </a:p>
          <a:p>
            <a:pPr indent="-457200" lvl="0" marL="52069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1" i="1" lang="en">
                <a:solidFill>
                  <a:srgbClr val="FFAB40"/>
                </a:solidFill>
              </a:rPr>
              <a:t>So What?</a:t>
            </a:r>
            <a:r>
              <a:rPr lang="en"/>
              <a:t> Discuss with a partner why you</a:t>
            </a:r>
            <a:br>
              <a:rPr lang="en"/>
            </a:br>
            <a:r>
              <a:rPr lang="en"/>
              <a:t>think you explored the tools from TestNav.</a:t>
            </a:r>
            <a:endParaRPr/>
          </a:p>
          <a:p>
            <a:pPr indent="-457200" lvl="0" marL="52069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1" i="1" lang="en">
                <a:solidFill>
                  <a:srgbClr val="FFAB40"/>
                </a:solidFill>
              </a:rPr>
              <a:t>Now What?</a:t>
            </a:r>
            <a:r>
              <a:rPr lang="en"/>
              <a:t> Share what tools you think you might use</a:t>
            </a:r>
            <a:br>
              <a:rPr lang="en"/>
            </a:br>
            <a:r>
              <a:rPr lang="en"/>
              <a:t>(or what tools you might avoid using) on the real ACT.</a:t>
            </a:r>
            <a:endParaRPr/>
          </a:p>
        </p:txBody>
      </p:sp>
      <p:pic>
        <p:nvPicPr>
          <p:cNvPr descr="A person with many question marks&#10;&#10;Description automatically generated" id="203" name="Google Shape;20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4268" y="189251"/>
            <a:ext cx="1888032" cy="1926447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c0cd1578b_0_236"/>
          <p:cNvSpPr txBox="1"/>
          <p:nvPr>
            <p:ph type="ctrTitle"/>
          </p:nvPr>
        </p:nvSpPr>
        <p:spPr>
          <a:xfrm>
            <a:off x="311708" y="3050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/>
              <a:t>You 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Powered </a:t>
            </a:r>
            <a:r>
              <a:rPr lang="en"/>
              <a:t>Up!</a:t>
            </a:r>
            <a:endParaRPr/>
          </a:p>
        </p:txBody>
      </p:sp>
      <p:sp>
        <p:nvSpPr>
          <p:cNvPr id="209" name="Google Shape;209;g2ac0cd1578b_0_236"/>
          <p:cNvSpPr txBox="1"/>
          <p:nvPr>
            <p:ph idx="4294967295" type="subTitle"/>
          </p:nvPr>
        </p:nvSpPr>
        <p:spPr>
          <a:xfrm>
            <a:off x="311700" y="22925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74"/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Side Quest: In English class, choose a paragraph from any reading and identify the purpose of each sentence: topic sentence, claim, evidence, reasoning, and transitions.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74"/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74"/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Sneak Peek: Next time we will be taking an online Practice Test!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2ac0cd1578b_0_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8925" y="88875"/>
            <a:ext cx="1179948" cy="162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c0cd1578b_0_2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Power Up: English ACT Prep Week 7</a:t>
            </a:r>
            <a:endParaRPr b="1"/>
          </a:p>
        </p:txBody>
      </p:sp>
      <p:sp>
        <p:nvSpPr>
          <p:cNvPr id="127" name="Google Shape;127;g2ac0cd1578b_0_2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Annotating the Test and Pacing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c0cd1578b_0_23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3" name="Google Shape;133;g2ac0cd1578b_0_2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9" name="Google Shape;13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52069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"/>
              <a:t>Explore the annotation tools available through TestNav.</a:t>
            </a:r>
            <a:endParaRPr/>
          </a:p>
          <a:p>
            <a:pPr indent="-457200" lvl="0" marL="52069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"/>
              <a:t>Apply pacing skills to increase the number of questions answered.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5ac02921b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"/>
              <a:t>TestNav Tasks</a:t>
            </a:r>
            <a:endParaRPr/>
          </a:p>
        </p:txBody>
      </p:sp>
      <p:sp>
        <p:nvSpPr>
          <p:cNvPr id="145" name="Google Shape;145;g285ac02921b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52069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"/>
              <a:t>Using a personal device, navigate to </a:t>
            </a:r>
            <a:r>
              <a:rPr lang="en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home.t</a:t>
            </a:r>
            <a:r>
              <a:rPr lang="en" u="sng">
                <a:solidFill>
                  <a:srgbClr val="FFAB4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</a:t>
            </a:r>
            <a:r>
              <a:rPr lang="en" u="sng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stnav.com</a:t>
            </a:r>
            <a:r>
              <a:rPr lang="en"/>
              <a:t>.</a:t>
            </a:r>
            <a:endParaRPr/>
          </a:p>
          <a:p>
            <a:pPr indent="-457200" lvl="0" marL="52069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"/>
              <a:t>Navigate to a practice test by following these steps:</a:t>
            </a:r>
            <a:endParaRPr/>
          </a:p>
          <a:p>
            <a:pPr indent="-457200" lvl="0" marL="97788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Select the “The ACT” button.</a:t>
            </a:r>
            <a:endParaRPr/>
          </a:p>
          <a:p>
            <a:pPr indent="-457200" lvl="0" marL="97788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Select “Practice Tests” at the bottom.</a:t>
            </a:r>
            <a:endParaRPr/>
          </a:p>
          <a:p>
            <a:pPr indent="-457200" lvl="0" marL="97788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Select “English.”</a:t>
            </a:r>
            <a:endParaRPr/>
          </a:p>
          <a:p>
            <a:pPr indent="-457200" lvl="0" marL="97788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Select “English - Untimed.”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86d3a4c17_0_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"/>
              <a:t>TestNav Tasks</a:t>
            </a:r>
            <a:endParaRPr/>
          </a:p>
        </p:txBody>
      </p:sp>
      <p:sp>
        <p:nvSpPr>
          <p:cNvPr id="151" name="Google Shape;151;g2886d3a4c17_0_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52069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"/>
              <a:t>Complete each task on the handout. </a:t>
            </a:r>
            <a:endParaRPr/>
          </a:p>
          <a:p>
            <a:pPr indent="-457200" lvl="0" marL="52069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"/>
              <a:t>Take notes over each tool.</a:t>
            </a:r>
            <a:endParaRPr/>
          </a:p>
          <a:p>
            <a:pPr indent="-457200" lvl="1" marL="97788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What does each tool do? </a:t>
            </a:r>
            <a:endParaRPr/>
          </a:p>
          <a:p>
            <a:pPr indent="-457200" lvl="1" marL="97788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How can each tool be useful on the ACT?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2886d3a4c17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678" y="152401"/>
            <a:ext cx="867163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1cfc4dfbe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"/>
              <a:t>ACT English Tip: Pacing</a:t>
            </a:r>
            <a:endParaRPr/>
          </a:p>
        </p:txBody>
      </p:sp>
      <p:sp>
        <p:nvSpPr>
          <p:cNvPr id="162" name="Google Shape;162;g281cfc4dfbe_0_0"/>
          <p:cNvSpPr txBox="1"/>
          <p:nvPr>
            <p:ph idx="1" type="body"/>
          </p:nvPr>
        </p:nvSpPr>
        <p:spPr>
          <a:xfrm>
            <a:off x="311700" y="1152476"/>
            <a:ext cx="8520600" cy="2375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With so many questions and only 45 minutes for this section, it is recommended to only spend 9 minutes per passage.</a:t>
            </a:r>
            <a:endParaRPr/>
          </a:p>
          <a:p>
            <a:pPr indent="-457200" lvl="0" marL="171288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As you encounter questions in the reading, pause and answer the corresponding questions.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163" name="Google Shape;163;g281cfc4dfb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245" y="2249469"/>
            <a:ext cx="1403690" cy="26350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4" name="Google Shape;164;g281cfc4dfbe_0_0"/>
          <p:cNvGraphicFramePr/>
          <p:nvPr/>
        </p:nvGraphicFramePr>
        <p:xfrm>
          <a:off x="1989364" y="334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{EAA047CB-8B26-438C-A092-10079D560A30}</a:tableStyleId>
              </a:tblPr>
              <a:tblGrid>
                <a:gridCol w="1618450"/>
                <a:gridCol w="1675375"/>
                <a:gridCol w="1710925"/>
              </a:tblGrid>
              <a:tr h="773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" sz="1900" u="none" cap="none" strike="noStrike">
                          <a:solidFill>
                            <a:srgbClr val="FFFFFF"/>
                          </a:solidFill>
                          <a:extLst>
                            <a:ext uri="http://customooxmlschemas.google.com/">
                              <go:slidesCustomData xmlns:go="http://customooxmlschemas.google.com/" textRoundtripDataId="0"/>
                            </a:ext>
                          </a:extLst>
                        </a:rPr>
                        <a:t>Number</a:t>
                      </a:r>
                      <a:r>
                        <a:rPr b="1" lang="en" sz="1900" u="none" cap="none" strike="noStrike">
                          <a:solidFill>
                            <a:srgbClr val="FFFFFF"/>
                          </a:solidFill>
                        </a:rPr>
                        <a:t> of Passages</a:t>
                      </a:r>
                      <a:endParaRPr b="1" sz="1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944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900" u="none" cap="none" strike="noStrike">
                          <a:solidFill>
                            <a:schemeClr val="lt1"/>
                          </a:solidFill>
                          <a:extLst>
                            <a:ext uri="http://customooxmlschemas.google.com/">
                              <go:slidesCustomData xmlns:go="http://customooxmlschemas.google.com/" textRoundtripDataId="1"/>
                            </a:ext>
                          </a:extLst>
                        </a:rPr>
                        <a:t>Number</a:t>
                      </a:r>
                      <a:r>
                        <a:rPr b="1" lang="en" sz="1900" u="none" cap="none" strike="noStrike">
                          <a:solidFill>
                            <a:schemeClr val="lt1"/>
                          </a:solidFill>
                        </a:rPr>
                        <a:t> of Questions</a:t>
                      </a:r>
                      <a:endParaRPr b="1" sz="1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944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900" u="none" cap="none" strike="noStrike">
                          <a:solidFill>
                            <a:schemeClr val="lt1"/>
                          </a:solidFill>
                        </a:rPr>
                        <a:t>Number of Minutes</a:t>
                      </a:r>
                      <a:endParaRPr b="1" sz="1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49445"/>
                    </a:solidFill>
                  </a:tcPr>
                </a:tc>
              </a:tr>
              <a:tr h="416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" sz="1900" u="none" cap="none" strike="noStrike">
                          <a:solidFill>
                            <a:srgbClr val="FFFFFF"/>
                          </a:solidFill>
                        </a:rPr>
                        <a:t>5</a:t>
                      </a:r>
                      <a:endParaRPr b="1" sz="1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" sz="1900" u="none" cap="none" strike="noStrike">
                          <a:solidFill>
                            <a:srgbClr val="FFFFFF"/>
                          </a:solidFill>
                        </a:rPr>
                        <a:t>75</a:t>
                      </a:r>
                      <a:endParaRPr b="1" sz="1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" sz="1900" u="none" cap="none" strike="noStrike">
                          <a:solidFill>
                            <a:srgbClr val="FFFFFF"/>
                          </a:solidFill>
                        </a:rPr>
                        <a:t>45</a:t>
                      </a:r>
                      <a:endParaRPr b="1" sz="19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4cdeff29b_0_5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"/>
              <a:t>Inflation B</a:t>
            </a:r>
            <a:endParaRPr/>
          </a:p>
        </p:txBody>
      </p:sp>
      <p:sp>
        <p:nvSpPr>
          <p:cNvPr id="170" name="Google Shape;170;g284cdeff29b_0_5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Read the passage and answer the questions.</a:t>
            </a:r>
            <a:endParaRPr/>
          </a:p>
        </p:txBody>
      </p:sp>
      <p:sp>
        <p:nvSpPr>
          <p:cNvPr id="171" name="Google Shape;171;g284cdeff29b_0_592"/>
          <p:cNvSpPr txBox="1"/>
          <p:nvPr/>
        </p:nvSpPr>
        <p:spPr>
          <a:xfrm>
            <a:off x="3125213" y="4430675"/>
            <a:ext cx="302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sng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K20 Center 9-minute Timer</a:t>
            </a:r>
            <a:endParaRPr b="0" i="0" sz="18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284cdeff29b_0_592" title="K20 Center 9 minute timer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4973" y="1813284"/>
            <a:ext cx="4394054" cy="248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</dc:creator>
</cp:coreProperties>
</file>