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anxZAIzYF7SP7P6+i9AnSQi62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0C67D8-45CB-48D4-9B59-221D06CC0D8D}">
  <a:tblStyle styleId="{530C67D8-45CB-48D4-9B59-221D06CC0D8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https://youtu.be/9gy-1Z2Sa-c?si=GYt0FDbfJm9v86hY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e401acb1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ae401acb1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401acb1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e401acb1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e401acb1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e401acb1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e401acb1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e401acb18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e401acb18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e401acb18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e401acb18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e401acb18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e401acb18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e401acb18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e401acb18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e401acb18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e401acb18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e401acb18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e401acb18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e401acb18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e401acb18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e401acb18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e401acb18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e401acb18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e401acb18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401acb18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e401acb18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e401acb1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e401acb1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e401acb18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e401acb18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e401acb18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e401acb18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e401acb18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e401acb18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e401acb18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e401acb18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g2ae401acb18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e401acb18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ae401acb18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e401acb18_0_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e401acb18_0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ae401acb18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e401acb18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ae401acb18_0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g2ae401acb18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e401acb18_0_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2ae401acb18_0_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e401acb18_0_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g2ae401acb18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e401acb18_0_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g2ae401acb18_0_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g2ae401acb18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e401acb18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ae401acb18_0_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2ae401acb18_0_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e401acb18_0_9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e401acb18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g2ae401acb18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e401acb18_0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g2ae401acb18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e401acb18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e401acb18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e401acb18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g2ae401acb18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g2ae401acb18_0_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e401acb18_0_1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2ae401acb18_0_1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e401acb18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e401acb18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e401acb18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e401acb18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e401acb18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e401acb18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e401acb18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e401acb18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e401acb18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e401acb18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e401acb18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e401acb18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e401acb1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e401acb1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e401acb1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youtu.be/9gy-1Z2Sa-c?si=GYt0FDbfJm9v86h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0"/>
          <p:cNvGrpSpPr/>
          <p:nvPr/>
        </p:nvGrpSpPr>
        <p:grpSpPr>
          <a:xfrm>
            <a:off x="6338626" y="1741400"/>
            <a:ext cx="2698500" cy="2504700"/>
            <a:chOff x="5780985" y="2246469"/>
            <a:chExt cx="2698500" cy="2504700"/>
          </a:xfrm>
        </p:grpSpPr>
        <p:sp>
          <p:nvSpPr>
            <p:cNvPr id="192" name="Google Shape;192;p10"/>
            <p:cNvSpPr/>
            <p:nvPr/>
          </p:nvSpPr>
          <p:spPr>
            <a:xfrm>
              <a:off x="5780985" y="2246469"/>
              <a:ext cx="2698500" cy="25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3" name="Google Shape;193;p10"/>
            <p:cNvPicPr preferRelativeResize="0"/>
            <p:nvPr/>
          </p:nvPicPr>
          <p:blipFill rotWithShape="1">
            <a:blip r:embed="rId3">
              <a:alphaModFix/>
            </a:blip>
            <a:srcRect l="20397" r="4554"/>
            <a:stretch/>
          </p:blipFill>
          <p:spPr>
            <a:xfrm>
              <a:off x="5800610" y="2246469"/>
              <a:ext cx="2659250" cy="250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Fiction in the Facts</a:t>
            </a:r>
            <a:endParaRPr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8925" y="139450"/>
            <a:ext cx="923369" cy="16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311706" y="795068"/>
            <a:ext cx="5940300" cy="146615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1: A scientist sets up an experiment as illustrated on the right. He hypothesizes that if he adds a known base he can determine the acid content by when the solution is neutralized.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305413" y="2323220"/>
            <a:ext cx="5940300" cy="1101904"/>
          </a:xfrm>
          <a:prstGeom prst="rect">
            <a:avLst/>
          </a:prstGeom>
          <a:solidFill>
            <a:srgbClr val="F46D2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2: Then he uses the buret to slowly add the base to the acid. He wants to determine the concentration of an acid.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301750" y="3487120"/>
            <a:ext cx="5940300" cy="142511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3: He notes the volume of the base that is required to neutralize the acid. He uses this volume to determine the acidity of the original solution.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1"/>
          <p:cNvGrpSpPr/>
          <p:nvPr/>
        </p:nvGrpSpPr>
        <p:grpSpPr>
          <a:xfrm>
            <a:off x="6338626" y="1741400"/>
            <a:ext cx="2698500" cy="2504700"/>
            <a:chOff x="4618612" y="2571314"/>
            <a:chExt cx="2698500" cy="2504700"/>
          </a:xfrm>
        </p:grpSpPr>
        <p:sp>
          <p:nvSpPr>
            <p:cNvPr id="204" name="Google Shape;204;p11"/>
            <p:cNvSpPr/>
            <p:nvPr/>
          </p:nvSpPr>
          <p:spPr>
            <a:xfrm>
              <a:off x="4618612" y="2571314"/>
              <a:ext cx="2698500" cy="25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11"/>
            <p:cNvPicPr preferRelativeResize="0"/>
            <p:nvPr/>
          </p:nvPicPr>
          <p:blipFill rotWithShape="1">
            <a:blip r:embed="rId3">
              <a:alphaModFix/>
            </a:blip>
            <a:srcRect l="14939" r="6124"/>
            <a:stretch/>
          </p:blipFill>
          <p:spPr>
            <a:xfrm>
              <a:off x="4638237" y="2632714"/>
              <a:ext cx="2659250" cy="2381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Fiction in the Facts</a:t>
            </a:r>
            <a:endParaRPr/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8925" y="139450"/>
            <a:ext cx="923369" cy="16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/>
        </p:nvSpPr>
        <p:spPr>
          <a:xfrm>
            <a:off x="311706" y="795069"/>
            <a:ext cx="5940300" cy="11112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1: A scientist wonders how a vacuum affects sound. She hypothesizes that without air, you will not hear sound.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305413" y="2004447"/>
            <a:ext cx="5940300" cy="8265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2: She concludes sound needs something to travel through.</a:t>
            </a:r>
            <a:endParaRPr/>
          </a:p>
        </p:txBody>
      </p:sp>
      <p:sp>
        <p:nvSpPr>
          <p:cNvPr id="210" name="Google Shape;210;p11"/>
          <p:cNvSpPr txBox="1"/>
          <p:nvPr/>
        </p:nvSpPr>
        <p:spPr>
          <a:xfrm>
            <a:off x="301750" y="2929178"/>
            <a:ext cx="5940300" cy="198306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3: She turns on the bell, followed by the vacuum, to remove air from the bell jar. As the air is removed, the sound becomes more faint and then stops.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2"/>
          <p:cNvGrpSpPr/>
          <p:nvPr/>
        </p:nvGrpSpPr>
        <p:grpSpPr>
          <a:xfrm>
            <a:off x="6338626" y="1741400"/>
            <a:ext cx="2698500" cy="2504700"/>
            <a:chOff x="4618612" y="2571314"/>
            <a:chExt cx="2698500" cy="2504700"/>
          </a:xfrm>
        </p:grpSpPr>
        <p:sp>
          <p:nvSpPr>
            <p:cNvPr id="216" name="Google Shape;216;p12"/>
            <p:cNvSpPr/>
            <p:nvPr/>
          </p:nvSpPr>
          <p:spPr>
            <a:xfrm>
              <a:off x="4618612" y="2571314"/>
              <a:ext cx="2698500" cy="25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12"/>
            <p:cNvPicPr preferRelativeResize="0"/>
            <p:nvPr/>
          </p:nvPicPr>
          <p:blipFill rotWithShape="1">
            <a:blip r:embed="rId3">
              <a:alphaModFix/>
            </a:blip>
            <a:srcRect l="14939" r="6124"/>
            <a:stretch/>
          </p:blipFill>
          <p:spPr>
            <a:xfrm>
              <a:off x="4638237" y="2632714"/>
              <a:ext cx="2659250" cy="2381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Fiction in the Facts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8925" y="139450"/>
            <a:ext cx="923369" cy="16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311706" y="795069"/>
            <a:ext cx="5940300" cy="11112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1: A scientist wonders how a vacuum affects sound. She hypothesizes that without air, you will not hear sound.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305413" y="2004447"/>
            <a:ext cx="5940300" cy="826577"/>
          </a:xfrm>
          <a:prstGeom prst="rect">
            <a:avLst/>
          </a:prstGeom>
          <a:solidFill>
            <a:srgbClr val="F46D2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2: She concludes sound needs something to travel through.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301750" y="2929178"/>
            <a:ext cx="5940300" cy="198306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3: She turns on the bell, followed by the vacuum, to remove air from the bell jar. As the air is removed, the sound becomes more faint and then stops.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4329196" y="779763"/>
            <a:ext cx="4503104" cy="217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1</a:t>
            </a: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body" idx="1"/>
          </p:nvPr>
        </p:nvSpPr>
        <p:spPr>
          <a:xfrm>
            <a:off x="286452" y="775355"/>
            <a:ext cx="41980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b="1"/>
              <a:t>Figure 1</a:t>
            </a:r>
            <a:endParaRPr sz="2200" b="1"/>
          </a:p>
        </p:txBody>
      </p:sp>
      <p:graphicFrame>
        <p:nvGraphicFramePr>
          <p:cNvPr id="229" name="Google Shape;229;p13"/>
          <p:cNvGraphicFramePr/>
          <p:nvPr/>
        </p:nvGraphicFramePr>
        <p:xfrm>
          <a:off x="4329196" y="12137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{530C67D8-45CB-48D4-9B59-221D06CC0D8D}</a:tableStyleId>
              </a:tblPr>
              <a:tblGrid>
                <a:gridCol w="100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Replacing the Resistors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52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Parallel Resistors</a:t>
                      </a:r>
                      <a:endParaRPr/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152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Resistance (ohms)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(amps)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(volts)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Resistance (ohms)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(amps)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(volts)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&amp; 10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0.45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0" marR="63500" marT="63500" marB="635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30" name="Google Shape;230;p13"/>
          <p:cNvGrpSpPr/>
          <p:nvPr/>
        </p:nvGrpSpPr>
        <p:grpSpPr>
          <a:xfrm>
            <a:off x="286453" y="1213785"/>
            <a:ext cx="3955223" cy="1743139"/>
            <a:chOff x="286453" y="1441091"/>
            <a:chExt cx="3955223" cy="1743139"/>
          </a:xfrm>
        </p:grpSpPr>
        <p:sp>
          <p:nvSpPr>
            <p:cNvPr id="231" name="Google Shape;231;p13"/>
            <p:cNvSpPr/>
            <p:nvPr/>
          </p:nvSpPr>
          <p:spPr>
            <a:xfrm>
              <a:off x="286453" y="1441091"/>
              <a:ext cx="3955223" cy="174313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3152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2" name="Google Shape;232;p13"/>
            <p:cNvPicPr preferRelativeResize="0"/>
            <p:nvPr/>
          </p:nvPicPr>
          <p:blipFill rotWithShape="1">
            <a:blip r:embed="rId3">
              <a:alphaModFix/>
            </a:blip>
            <a:srcRect l="9973" t="1585"/>
            <a:stretch/>
          </p:blipFill>
          <p:spPr>
            <a:xfrm>
              <a:off x="350748" y="1578118"/>
              <a:ext cx="1821918" cy="1525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3"/>
            <p:cNvPicPr preferRelativeResize="0"/>
            <p:nvPr/>
          </p:nvPicPr>
          <p:blipFill rotWithShape="1">
            <a:blip r:embed="rId4">
              <a:alphaModFix/>
            </a:blip>
            <a:srcRect l="11371" t="2472" r="12520" b="9256"/>
            <a:stretch/>
          </p:blipFill>
          <p:spPr>
            <a:xfrm>
              <a:off x="2367886" y="1578118"/>
              <a:ext cx="1821918" cy="1487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13"/>
          <p:cNvGrpSpPr/>
          <p:nvPr/>
        </p:nvGrpSpPr>
        <p:grpSpPr>
          <a:xfrm>
            <a:off x="2975536" y="2883568"/>
            <a:ext cx="2495309" cy="2321924"/>
            <a:chOff x="2975536" y="2821576"/>
            <a:chExt cx="2495309" cy="2321924"/>
          </a:xfrm>
        </p:grpSpPr>
        <p:sp>
          <p:nvSpPr>
            <p:cNvPr id="235" name="Google Shape;235;p13"/>
            <p:cNvSpPr/>
            <p:nvPr/>
          </p:nvSpPr>
          <p:spPr>
            <a:xfrm>
              <a:off x="2983989" y="3261555"/>
              <a:ext cx="2486856" cy="17465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3152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p13"/>
            <p:cNvPicPr preferRelativeResize="0"/>
            <p:nvPr/>
          </p:nvPicPr>
          <p:blipFill rotWithShape="1">
            <a:blip r:embed="rId5">
              <a:alphaModFix/>
            </a:blip>
            <a:srcRect l="2982" r="2982"/>
            <a:stretch/>
          </p:blipFill>
          <p:spPr>
            <a:xfrm>
              <a:off x="3248147" y="3478530"/>
              <a:ext cx="2214245" cy="1664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3"/>
            <p:cNvSpPr txBox="1"/>
            <p:nvPr/>
          </p:nvSpPr>
          <p:spPr>
            <a:xfrm>
              <a:off x="2975536" y="2821576"/>
              <a:ext cx="2486856" cy="1100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635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Figure 2</a:t>
              </a:r>
              <a:endParaRPr/>
            </a:p>
          </p:txBody>
        </p:sp>
      </p:grpSp>
      <p:sp>
        <p:nvSpPr>
          <p:cNvPr id="238" name="Google Shape;238;p13"/>
          <p:cNvSpPr txBox="1"/>
          <p:nvPr/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Electrifying! - Answer Key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286452" y="775355"/>
            <a:ext cx="854564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sz="2400"/>
              <a:t>B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sz="2400"/>
              <a:t>E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sz="2400"/>
              <a:t>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</p:txBody>
      </p:sp>
      <p:sp>
        <p:nvSpPr>
          <p:cNvPr id="244" name="Google Shape;244;p14"/>
          <p:cNvSpPr txBox="1"/>
          <p:nvPr/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Electrifying! - Answer Key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Pacing Practice</a:t>
            </a:r>
            <a:endParaRPr/>
          </a:p>
        </p:txBody>
      </p:sp>
      <p:pic>
        <p:nvPicPr>
          <p:cNvPr id="250" name="Google Shape;250;p15" descr="K20 Center 10 minute ti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2" y="1290574"/>
            <a:ext cx="5338495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/>
        </p:nvSpPr>
        <p:spPr>
          <a:xfrm>
            <a:off x="0" y="4313695"/>
            <a:ext cx="9143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sz="1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e401acb18_0_119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ae401acb18_0_119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e401acb18_0_10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Up: Science ACT Prep, Week 7</a:t>
            </a:r>
            <a:endParaRPr/>
          </a:p>
        </p:txBody>
      </p:sp>
      <p:sp>
        <p:nvSpPr>
          <p:cNvPr id="123" name="Google Shape;123;g2ae401acb18_0_10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Scientific Method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e401acb18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9" name="Google Shape;129;g2ae401acb18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improve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Identify steps in the scientific method.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Evaluate experiments for whether they follow the scientific method.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Scientific Method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4241125" y="1276100"/>
            <a:ext cx="2239500" cy="6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Ask a Question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4428450" y="4036888"/>
            <a:ext cx="3168000" cy="6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Make a Hypothesis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5253975" y="2656500"/>
            <a:ext cx="3395100" cy="6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Design an Experiment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741650" y="2257950"/>
            <a:ext cx="3909600" cy="6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Conduct the Experiment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377350" y="1276100"/>
            <a:ext cx="2789100" cy="6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Analyze the Data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1527075" y="3239800"/>
            <a:ext cx="3334800" cy="62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Draw Conclusions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Scientific Method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Ask a Question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Make a Hypothesis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Design an Experiment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Conduct the Experiment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Analyze the Data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Draw Conclusions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Fiction in the Facts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6338626" y="1741400"/>
            <a:ext cx="2698500" cy="226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8925" y="139450"/>
            <a:ext cx="923369" cy="16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471" y="1807678"/>
            <a:ext cx="2881275" cy="203715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311706" y="795069"/>
            <a:ext cx="5940300" cy="110190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1: A student wants to learn how using a pulley changes the force needed to move an object.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305413" y="1958391"/>
            <a:ext cx="5940300" cy="212799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2: He sets up an experiment as illustrated on the right, adding a new pulley each time, and uses the spring scale to measure and record the force.  He then creates a bar graph to analyze the data, finding that using the pulley system results in using less force to move the weight.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301750" y="4147804"/>
            <a:ext cx="5940300" cy="7644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3: He hypothesizes that more pulleys require less force.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Fiction in the Facts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6338626" y="1741400"/>
            <a:ext cx="2698500" cy="226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8925" y="139450"/>
            <a:ext cx="923369" cy="16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471" y="1807678"/>
            <a:ext cx="2881275" cy="203715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311706" y="795069"/>
            <a:ext cx="5940300" cy="110190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1: A student wants to learn how using a pulley changes the force needed to move an object.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305413" y="1958391"/>
            <a:ext cx="5940300" cy="2127994"/>
          </a:xfrm>
          <a:prstGeom prst="rect">
            <a:avLst/>
          </a:prstGeom>
          <a:solidFill>
            <a:srgbClr val="F46D2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2: He sets up an experiment as illustrated on the right, adding a new pulley each time, and uses the spring scale to measure and record the force.  He then creates a bar graph to analyze the data, finding that using the pulley system results in using less force to move the weight.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301750" y="4147804"/>
            <a:ext cx="5940300" cy="7644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3: He hypothesizes that more pulleys require less force.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9"/>
          <p:cNvGrpSpPr/>
          <p:nvPr/>
        </p:nvGrpSpPr>
        <p:grpSpPr>
          <a:xfrm>
            <a:off x="6338626" y="1741400"/>
            <a:ext cx="2698500" cy="2504700"/>
            <a:chOff x="5780985" y="2246469"/>
            <a:chExt cx="2698500" cy="2504700"/>
          </a:xfrm>
        </p:grpSpPr>
        <p:sp>
          <p:nvSpPr>
            <p:cNvPr id="180" name="Google Shape;180;p9"/>
            <p:cNvSpPr/>
            <p:nvPr/>
          </p:nvSpPr>
          <p:spPr>
            <a:xfrm>
              <a:off x="5780985" y="2246469"/>
              <a:ext cx="2698500" cy="25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Google Shape;181;p9"/>
            <p:cNvPicPr preferRelativeResize="0"/>
            <p:nvPr/>
          </p:nvPicPr>
          <p:blipFill rotWithShape="1">
            <a:blip r:embed="rId3">
              <a:alphaModFix/>
            </a:blip>
            <a:srcRect l="20397" r="4554"/>
            <a:stretch/>
          </p:blipFill>
          <p:spPr>
            <a:xfrm>
              <a:off x="5800610" y="2246469"/>
              <a:ext cx="2659250" cy="250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311899" y="256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Fiction in the Facts</a:t>
            </a:r>
            <a:endParaRPr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8925" y="139450"/>
            <a:ext cx="923369" cy="16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311706" y="795068"/>
            <a:ext cx="5940300" cy="146615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1: A scientist sets up an experiment as illustrated on the right. He hypothesizes that if he adds a known base he can determine the acid content by when the solution is neutralized.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305413" y="2323220"/>
            <a:ext cx="5940300" cy="110190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2: Then he uses the buret to slowly add the base to the acid. He wants to determine the concentration of an acid.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301750" y="3487120"/>
            <a:ext cx="5940300" cy="142511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3: He notes the volume of the base that is required to neutralize the acid. He uses this volume to determine the acidity of the original solution.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Macintosh PowerPoint</Application>
  <PresentationFormat>On-screen Show (16:9)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ACT Math</vt:lpstr>
      <vt:lpstr>PowerPoint Presentation</vt:lpstr>
      <vt:lpstr>Power Up: Science ACT Prep, Week 7</vt:lpstr>
      <vt:lpstr>Essential Question</vt:lpstr>
      <vt:lpstr>Learning Objectives</vt:lpstr>
      <vt:lpstr>Scientific Method</vt:lpstr>
      <vt:lpstr>Scientific Method</vt:lpstr>
      <vt:lpstr>Fiction in the Facts</vt:lpstr>
      <vt:lpstr>Fiction in the Facts</vt:lpstr>
      <vt:lpstr>Fiction in the Facts</vt:lpstr>
      <vt:lpstr>Fiction in the Facts</vt:lpstr>
      <vt:lpstr>Fiction in the Facts</vt:lpstr>
      <vt:lpstr>Fiction in the Facts</vt:lpstr>
      <vt:lpstr>PowerPoint Presentation</vt:lpstr>
      <vt:lpstr>PowerPoint Presentation</vt:lpstr>
      <vt:lpstr>Pacing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k20center452@groups.ou.edu</dc:creator>
  <cp:lastModifiedBy>Gracia, Ann M.</cp:lastModifiedBy>
  <cp:revision>1</cp:revision>
  <dcterms:modified xsi:type="dcterms:W3CDTF">2024-01-11T16:02:05Z</dcterms:modified>
</cp:coreProperties>
</file>