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  <p:sldMasterId id="214748366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4" roundtripDataSignature="AMtx7miWEy76Td2N4EENqKnl2zaR8oEOP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24" Type="http://customschemas.google.com/relationships/presentationmetadata" Target="metadata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learn.k20center.ou.edu/strategy/118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learn.k20center.ou.edu/strategy/118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learn.k20center.ou.edu/strategy/139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learn.k20center.ou.edu/strategy/139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learn.k20center.ou.edu/strategy/179" TargetMode="External"/><Relationship Id="rId3" Type="http://schemas.openxmlformats.org/officeDocument/2006/relationships/hyperlink" Target="https://www.youtube.com/watch?v=9gy-1Z2Sa-c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learn.k20center.ou.edu/strategy/179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4" name="Google Shape;104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0" name="Google Shape;110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K20 Center. (n.d.). Gallery walk/Carousel. Strategies. Retrieved from </a:t>
            </a:r>
            <a:r>
              <a:rPr lang="en-US" u="sng">
                <a:solidFill>
                  <a:srgbClr val="1155CC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https://learn.k20center.ou.edu/strategy/118</a:t>
            </a:r>
            <a:r>
              <a:rPr lang="en-US"/>
              <a:t>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YouTube. (2021, September 21). </a:t>
            </a:r>
            <a:r>
              <a:rPr i="1" lang="en-US"/>
              <a:t>K20 Center 2 minute timer</a:t>
            </a:r>
            <a:r>
              <a:rPr lang="en-US"/>
              <a:t>. YouTube. https://www.youtube.com/watch?v=HcEEAnwOt2c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" name="Google Shape;115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K20 Center. (n.d.). Gallery walk/Carousel. Strategies. Retrieved from </a:t>
            </a:r>
            <a:r>
              <a:rPr lang="en-US" u="sng">
                <a:solidFill>
                  <a:srgbClr val="1155CC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https://learn.k20center.ou.edu/strategy/118</a:t>
            </a:r>
            <a:r>
              <a:rPr lang="en-US"/>
              <a:t>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400"/>
              <a:buNone/>
            </a:pPr>
            <a:r>
              <a:rPr lang="en-US"/>
              <a:t>K20 Center. (n.d.). Think-pair-share. Strategies. Retrieved from </a:t>
            </a:r>
            <a:r>
              <a:rPr lang="en-US" u="sng">
                <a:solidFill>
                  <a:schemeClr val="hlink"/>
                </a:solidFill>
                <a:hlinkClick r:id="rId2"/>
              </a:rPr>
              <a:t>https://learn.k20center.ou.edu/strategy/139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400"/>
              <a:buNone/>
            </a:pPr>
            <a:r>
              <a:rPr lang="en-US"/>
              <a:t>K20 Center. (n.d.). Think-pair-share. Strategies. Retrieved from </a:t>
            </a:r>
            <a:r>
              <a:rPr lang="en-US" u="sng">
                <a:solidFill>
                  <a:schemeClr val="hlink"/>
                </a:solidFill>
                <a:hlinkClick r:id="rId2"/>
              </a:rPr>
              <a:t>https://learn.k20center.ou.edu/strategy/139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K20 Center. (n.d.). Jigsaw. Strategies. R</a:t>
            </a:r>
            <a:r>
              <a:rPr lang="en-US" u="sng">
                <a:solidFill>
                  <a:schemeClr val="hlink"/>
                </a:solidFill>
                <a:hlinkClick r:id="rId2"/>
              </a:rPr>
              <a:t>https://learn.k20center.ou.edu/strategy/179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400"/>
              <a:buNone/>
            </a:pPr>
            <a:r>
              <a:rPr lang="en-US"/>
              <a:t>YouTube. (2021, September 21). </a:t>
            </a:r>
            <a:r>
              <a:rPr i="1" lang="en-US"/>
              <a:t>K20 Center 10-minute timer</a:t>
            </a:r>
            <a:r>
              <a:rPr lang="en-US"/>
              <a:t>. YouTube.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https://www.youtube.com/watch?v=9gy-1Z2Sa-c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K20 Center. (n.d.). Jigsaw. Strategies. Retrieved from </a:t>
            </a:r>
            <a:r>
              <a:rPr lang="en-US" u="sng">
                <a:solidFill>
                  <a:schemeClr val="hlink"/>
                </a:solidFill>
                <a:hlinkClick r:id="rId2"/>
              </a:rPr>
              <a:t>https://learn.k20center.ou.edu/strategy/179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9" name="Google Shape;159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6" name="Google Shape;166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4" name="Google Shape;174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" name="Google Shape;17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Federal Student Aid. (n.d.-a). https://studentaid.gov/fsa-id/create-account/launch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9" name="Google Shape;199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ARN Logo" type="blank">
  <p:cSld name="BLANK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16452" y="1028700"/>
            <a:ext cx="1911096" cy="3122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4"/>
          <p:cNvSpPr txBox="1"/>
          <p:nvPr>
            <p:ph idx="1" type="body"/>
          </p:nvPr>
        </p:nvSpPr>
        <p:spPr>
          <a:xfrm>
            <a:off x="457200" y="1309352"/>
            <a:ext cx="8229600" cy="34340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37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indent="-336550" lvl="2" marL="1371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700"/>
              <a:buFont typeface="Arial"/>
              <a:buChar char="•"/>
              <a:defRPr sz="1700"/>
            </a:lvl3pPr>
            <a:lvl4pPr indent="-3238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/>
            </a:lvl4pPr>
            <a:lvl5pPr indent="-314325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pic>
        <p:nvPicPr>
          <p:cNvPr id="12" name="Google Shape;12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4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rategy v1">
  <p:cSld name="Strategy v1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5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5"/>
          <p:cNvSpPr txBox="1"/>
          <p:nvPr>
            <p:ph idx="1" type="body"/>
          </p:nvPr>
        </p:nvSpPr>
        <p:spPr>
          <a:xfrm>
            <a:off x="457200" y="1305059"/>
            <a:ext cx="5020614" cy="36208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>
            <a:lvl1pPr indent="-3937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  <a:defRPr/>
            </a:lvl1pPr>
            <a:lvl2pPr indent="-325755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indent="-298641" lvl="2" marL="137160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indent="-290513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indent="-284289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indent="-297180" lvl="5" marL="2743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indent="-297180" lvl="6" marL="3200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indent="-314325" lvl="7" marL="3657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indent="-314325" lvl="8" marL="4114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/>
        </p:txBody>
      </p:sp>
      <p:sp>
        <p:nvSpPr>
          <p:cNvPr id="18" name="Google Shape;18;p25"/>
          <p:cNvSpPr/>
          <p:nvPr>
            <p:ph idx="2" type="pic"/>
          </p:nvPr>
        </p:nvSpPr>
        <p:spPr>
          <a:xfrm>
            <a:off x="5911850" y="1663336"/>
            <a:ext cx="1828800" cy="182800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dered List">
  <p:cSld name="Ordered Lis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6"/>
          <p:cNvSpPr txBox="1"/>
          <p:nvPr>
            <p:ph idx="1" type="body"/>
          </p:nvPr>
        </p:nvSpPr>
        <p:spPr>
          <a:xfrm>
            <a:off x="457200" y="1309352"/>
            <a:ext cx="8229600" cy="34340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37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Calibri"/>
              <a:buAutoNum type="arabicPeriod"/>
              <a:defRPr sz="26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Calibri"/>
              <a:buAutoNum type="alphaLcParenR"/>
              <a:defRPr sz="2000"/>
            </a:lvl2pPr>
            <a:lvl3pPr indent="-336550" lvl="2" marL="1371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accent4"/>
              </a:buClr>
              <a:buSzPts val="1700"/>
              <a:buFont typeface="Calibri"/>
              <a:buAutoNum type="romanLcPeriod"/>
              <a:defRPr sz="1700"/>
            </a:lvl3pPr>
            <a:lvl4pPr indent="-3238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Calibri"/>
              <a:buAutoNum type="arabicPeriod"/>
              <a:defRPr/>
            </a:lvl4pPr>
            <a:lvl5pPr indent="-314325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AutoNum type="arabicPeriod"/>
              <a:defRPr sz="135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pic>
        <p:nvPicPr>
          <p:cNvPr id="21" name="Google Shape;21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26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gradFill>
          <a:gsLst>
            <a:gs pos="0">
              <a:srgbClr val="659298"/>
            </a:gs>
            <a:gs pos="100000">
              <a:srgbClr val="4E6F74"/>
            </a:gs>
          </a:gsLst>
          <a:lin ang="15960000" scaled="0"/>
        </a:grad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7"/>
          <p:cNvSpPr txBox="1"/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b="0" sz="500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7"/>
          <p:cNvSpPr txBox="1"/>
          <p:nvPr>
            <p:ph idx="1" type="body"/>
          </p:nvPr>
        </p:nvSpPr>
        <p:spPr>
          <a:xfrm>
            <a:off x="530352" y="2028498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937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Char char="•"/>
              <a:defRPr sz="26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840"/>
              <a:buNone/>
              <a:defRPr sz="12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pic>
        <p:nvPicPr>
          <p:cNvPr id="26" name="Google Shape;26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rategy v2">
  <p:cSld name="Strategy v2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28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8"/>
          <p:cNvSpPr txBox="1"/>
          <p:nvPr>
            <p:ph idx="1" type="body"/>
          </p:nvPr>
        </p:nvSpPr>
        <p:spPr>
          <a:xfrm>
            <a:off x="457200" y="1305059"/>
            <a:ext cx="3994500" cy="36208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>
            <a:lvl1pPr indent="-3937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  <a:defRPr/>
            </a:lvl1pPr>
            <a:lvl2pPr indent="-325755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indent="-298641" lvl="2" marL="137160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indent="-290513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indent="-284289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indent="-297180" lvl="5" marL="2743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indent="-297180" lvl="6" marL="3200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indent="-314325" lvl="7" marL="3657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indent="-314325" lvl="8" marL="4114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/>
        </p:txBody>
      </p:sp>
      <p:sp>
        <p:nvSpPr>
          <p:cNvPr id="31" name="Google Shape;31;p28"/>
          <p:cNvSpPr/>
          <p:nvPr>
            <p:ph idx="2" type="pic"/>
          </p:nvPr>
        </p:nvSpPr>
        <p:spPr>
          <a:xfrm>
            <a:off x="4692302" y="1305059"/>
            <a:ext cx="3994150" cy="1420813"/>
          </a:xfrm>
          <a:prstGeom prst="rect">
            <a:avLst/>
          </a:prstGeom>
          <a:noFill/>
          <a:ln cap="flat" cmpd="sng" w="9525">
            <a:solidFill>
              <a:srgbClr val="BCD4E9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ull Quote">
  <p:cSld name="Pull Quote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9"/>
          <p:cNvSpPr/>
          <p:nvPr/>
        </p:nvSpPr>
        <p:spPr>
          <a:xfrm>
            <a:off x="1721476" y="1313644"/>
            <a:ext cx="5701048" cy="3206840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1C3C5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" name="Google Shape;34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29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9"/>
          <p:cNvSpPr txBox="1"/>
          <p:nvPr>
            <p:ph idx="1" type="body"/>
          </p:nvPr>
        </p:nvSpPr>
        <p:spPr>
          <a:xfrm>
            <a:off x="2574750" y="1534732"/>
            <a:ext cx="3994500" cy="23761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b="1">
                <a:solidFill>
                  <a:schemeClr val="lt1"/>
                </a:solidFill>
              </a:defRPr>
            </a:lvl1pPr>
            <a:lvl2pPr indent="-325755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indent="-298641" lvl="2" marL="137160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indent="-290513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indent="-284289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indent="-297180" lvl="5" marL="2743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indent="-297180" lvl="6" marL="3200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indent="-314325" lvl="7" marL="3657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indent="-314325" lvl="8" marL="4114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/>
        </p:txBody>
      </p:sp>
      <p:sp>
        <p:nvSpPr>
          <p:cNvPr id="37" name="Google Shape;37;p29"/>
          <p:cNvSpPr txBox="1"/>
          <p:nvPr>
            <p:ph idx="2" type="body"/>
          </p:nvPr>
        </p:nvSpPr>
        <p:spPr>
          <a:xfrm>
            <a:off x="3017949" y="3943350"/>
            <a:ext cx="3108101" cy="521326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i="1" sz="1600">
                <a:solidFill>
                  <a:schemeClr val="lt1"/>
                </a:solidFill>
              </a:defRPr>
            </a:lvl1pPr>
            <a:lvl2pPr indent="-325755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indent="-298641" lvl="2" marL="137160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indent="-290513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indent="-284289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indent="-297180" lvl="5" marL="2743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indent="-297180" lvl="6" marL="3200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indent="-314325" lvl="7" marL="3657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indent="-314325" lvl="8" marL="4114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/>
        </p:txBody>
      </p:sp>
      <p:pic>
        <p:nvPicPr>
          <p:cNvPr descr="A picture containing icon&#10;&#10;Description automatically generated" id="38" name="Google Shape;38;p29"/>
          <p:cNvPicPr preferRelativeResize="0"/>
          <p:nvPr/>
        </p:nvPicPr>
        <p:blipFill rotWithShape="1">
          <a:blip r:embed="rId3">
            <a:alphaModFix/>
          </a:blip>
          <a:srcRect b="56088" l="34179" r="32616" t="21571"/>
          <a:stretch/>
        </p:blipFill>
        <p:spPr>
          <a:xfrm>
            <a:off x="1828288" y="1352281"/>
            <a:ext cx="639651" cy="536620"/>
          </a:xfrm>
          <a:prstGeom prst="rect">
            <a:avLst/>
          </a:prstGeom>
          <a:solidFill>
            <a:srgbClr val="1C3C58"/>
          </a:solidFill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gradFill>
          <a:gsLst>
            <a:gs pos="0">
              <a:schemeClr val="accent4"/>
            </a:gs>
            <a:gs pos="85000">
              <a:schemeClr val="accent6"/>
            </a:gs>
            <a:gs pos="100000">
              <a:schemeClr val="accent6"/>
            </a:gs>
          </a:gsLst>
          <a:lin ang="16200000" scaled="0"/>
        </a:grad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0"/>
          <p:cNvSpPr txBox="1"/>
          <p:nvPr>
            <p:ph type="ctrTitle"/>
          </p:nvPr>
        </p:nvSpPr>
        <p:spPr>
          <a:xfrm>
            <a:off x="644652" y="1007598"/>
            <a:ext cx="7851648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b="0" sz="5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0"/>
          <p:cNvSpPr txBox="1"/>
          <p:nvPr>
            <p:ph idx="1" type="subTitle"/>
          </p:nvPr>
        </p:nvSpPr>
        <p:spPr>
          <a:xfrm>
            <a:off x="644652" y="2400300"/>
            <a:ext cx="7854696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18275" wrap="square" tIns="45700">
            <a:normAutofit/>
          </a:bodyPr>
          <a:lstStyle>
            <a:lvl1pPr lvl="0" marR="34289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pic>
        <p:nvPicPr>
          <p:cNvPr id="42" name="Google Shape;42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1"/>
          <p:cNvSpPr txBox="1"/>
          <p:nvPr>
            <p:ph type="title"/>
          </p:nvPr>
        </p:nvSpPr>
        <p:spPr>
          <a:xfrm>
            <a:off x="457200" y="302954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31"/>
          <p:cNvSpPr txBox="1"/>
          <p:nvPr>
            <p:ph idx="1" type="body"/>
          </p:nvPr>
        </p:nvSpPr>
        <p:spPr>
          <a:xfrm>
            <a:off x="457200" y="1317938"/>
            <a:ext cx="4038600" cy="34482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indent="-3238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4pPr>
            <a:lvl5pPr indent="-314325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pic>
        <p:nvPicPr>
          <p:cNvPr id="46" name="Google Shape;46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31"/>
          <p:cNvSpPr txBox="1"/>
          <p:nvPr>
            <p:ph idx="2" type="body"/>
          </p:nvPr>
        </p:nvSpPr>
        <p:spPr>
          <a:xfrm>
            <a:off x="4648200" y="1317938"/>
            <a:ext cx="4038600" cy="34482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indent="-3238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4pPr>
            <a:lvl5pPr indent="-314325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2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2"/>
          <p:cNvSpPr txBox="1"/>
          <p:nvPr>
            <p:ph idx="1" type="body"/>
          </p:nvPr>
        </p:nvSpPr>
        <p:spPr>
          <a:xfrm>
            <a:off x="457200" y="1391436"/>
            <a:ext cx="4040188" cy="49451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 cap="none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75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945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b="1" sz="120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32"/>
          <p:cNvSpPr txBox="1"/>
          <p:nvPr>
            <p:ph idx="2" type="body"/>
          </p:nvPr>
        </p:nvSpPr>
        <p:spPr>
          <a:xfrm>
            <a:off x="4645027" y="1394820"/>
            <a:ext cx="4041775" cy="4911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 cap="none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75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945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b="1" sz="120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32"/>
          <p:cNvSpPr txBox="1"/>
          <p:nvPr>
            <p:ph idx="3" type="body"/>
          </p:nvPr>
        </p:nvSpPr>
        <p:spPr>
          <a:xfrm>
            <a:off x="457200" y="1974760"/>
            <a:ext cx="4040188" cy="2795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indent="-32385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2pPr>
            <a:lvl3pPr indent="-314325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3pPr>
            <a:lvl4pPr indent="-304800" lvl="3" marL="1828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pic>
        <p:nvPicPr>
          <p:cNvPr id="53" name="Google Shape;53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32"/>
          <p:cNvSpPr txBox="1"/>
          <p:nvPr>
            <p:ph idx="4" type="body"/>
          </p:nvPr>
        </p:nvSpPr>
        <p:spPr>
          <a:xfrm>
            <a:off x="4649788" y="1974760"/>
            <a:ext cx="4040188" cy="2795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indent="-32385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2pPr>
            <a:lvl3pPr indent="-314325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3pPr>
            <a:lvl4pPr indent="-304800" lvl="3" marL="1828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Graphic">
  <p:cSld name="Content with Graphic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3"/>
          <p:cNvSpPr txBox="1"/>
          <p:nvPr>
            <p:ph idx="1" type="body"/>
          </p:nvPr>
        </p:nvSpPr>
        <p:spPr>
          <a:xfrm>
            <a:off x="3581400" y="1330012"/>
            <a:ext cx="5111750" cy="3257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SzPts val="2100"/>
              <a:buNone/>
              <a:defRPr sz="2100"/>
            </a:lvl1pPr>
            <a:lvl2pPr indent="-333883" lvl="1" marL="914400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SzPts val="1658"/>
              <a:buChar char="⚫"/>
              <a:defRPr sz="1950"/>
            </a:lvl2pPr>
            <a:lvl3pPr indent="-30861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⚫"/>
              <a:defRPr sz="1800"/>
            </a:lvl3pPr>
            <a:lvl4pPr indent="-290513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 sz="1500"/>
            </a:lvl4pPr>
            <a:lvl5pPr indent="-284289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7" name="Google Shape;57;p33"/>
          <p:cNvSpPr txBox="1"/>
          <p:nvPr>
            <p:ph idx="2" type="body"/>
          </p:nvPr>
        </p:nvSpPr>
        <p:spPr>
          <a:xfrm>
            <a:off x="450850" y="1330012"/>
            <a:ext cx="3124200" cy="3257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indent="-330200" lvl="1" marL="914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Font typeface="Arial"/>
              <a:buChar char="•"/>
              <a:defRPr sz="1400"/>
            </a:lvl3pPr>
            <a:lvl4pPr indent="-311150" lvl="3" marL="182880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SzPts val="1300"/>
              <a:buFont typeface="Arial"/>
              <a:buChar char="•"/>
              <a:defRPr sz="1300"/>
            </a:lvl4pPr>
            <a:lvl5pPr indent="-3048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pic>
        <p:nvPicPr>
          <p:cNvPr id="58" name="Google Shape;58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33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o">
  <p:cSld name="Video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34"/>
          <p:cNvSpPr/>
          <p:nvPr>
            <p:ph idx="2" type="media"/>
          </p:nvPr>
        </p:nvSpPr>
        <p:spPr>
          <a:xfrm>
            <a:off x="457200" y="1343696"/>
            <a:ext cx="6125827" cy="34083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b="0" i="0" sz="15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Char char="•"/>
              <a:defRPr b="0" i="0" sz="10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Google Shape;63;p34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">
  <p:cSld name="Table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35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Only">
  <p:cSld name="1_Title Only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36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 1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White BG">
  <p:cSld name="Blank White BG">
    <p:bg>
      <p:bgPr>
        <a:solidFill>
          <a:schemeClr val="lt1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3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No Logo">
  <p:cSld name="Blank No Logo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gradFill>
          <a:gsLst>
            <a:gs pos="0">
              <a:schemeClr val="accent4"/>
            </a:gs>
            <a:gs pos="85000">
              <a:schemeClr val="accent6"/>
            </a:gs>
            <a:gs pos="100000">
              <a:schemeClr val="accent6"/>
            </a:gs>
          </a:gsLst>
          <a:lin ang="16200000" scaled="0"/>
        </a:gra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ctrTitle"/>
          </p:nvPr>
        </p:nvSpPr>
        <p:spPr>
          <a:xfrm>
            <a:off x="644652" y="1007598"/>
            <a:ext cx="7851648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b="0" sz="5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subTitle"/>
          </p:nvPr>
        </p:nvSpPr>
        <p:spPr>
          <a:xfrm>
            <a:off x="644652" y="2400300"/>
            <a:ext cx="7854696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18275" wrap="square" tIns="45700">
            <a:normAutofit/>
          </a:bodyPr>
          <a:lstStyle>
            <a:lvl1pPr lvl="0" marR="34289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pic>
        <p:nvPicPr>
          <p:cNvPr id="81" name="Google Shape;81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gradFill>
          <a:gsLst>
            <a:gs pos="0">
              <a:srgbClr val="659298"/>
            </a:gs>
            <a:gs pos="100000">
              <a:srgbClr val="4E6F74"/>
            </a:gs>
          </a:gsLst>
          <a:lin ang="15960000" scaled="0"/>
        </a:gra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3"/>
          <p:cNvSpPr txBox="1"/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b="0" sz="500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3"/>
          <p:cNvSpPr txBox="1"/>
          <p:nvPr>
            <p:ph idx="1" type="body"/>
          </p:nvPr>
        </p:nvSpPr>
        <p:spPr>
          <a:xfrm>
            <a:off x="530352" y="2028498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937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Char char="•"/>
              <a:defRPr sz="26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840"/>
              <a:buNone/>
              <a:defRPr sz="12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pic>
        <p:nvPicPr>
          <p:cNvPr id="85" name="Google Shape;85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9.xml"/><Relationship Id="rId3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D8D8D8"/>
            </a:gs>
          </a:gsLst>
          <a:lin ang="5640000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/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9"/>
          <p:cNvSpPr txBox="1"/>
          <p:nvPr>
            <p:ph idx="1" type="body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3700" lvl="0" marL="4572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25755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641" lvl="2" marL="1371600" marR="0" rtl="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b="0" i="0" sz="15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0513" lvl="3" marL="1828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0513" lvl="4" marL="22860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7180" lvl="5" marL="2743200" marR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89560" lvl="6" marL="32004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5275" lvl="8" marL="4114800" marR="0" rtl="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Char char="•"/>
              <a:defRPr b="0" i="0" sz="10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chemeClr val="dk1"/>
            </a:gs>
          </a:gsLst>
          <a:lin ang="5640000" scaled="0"/>
        </a:gra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1"/>
          <p:cNvSpPr txBox="1"/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Google Shape;77;p21"/>
          <p:cNvSpPr txBox="1"/>
          <p:nvPr>
            <p:ph idx="1" type="body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3700" lvl="0" marL="4572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b="0" i="0" sz="2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25755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641" lvl="2" marL="1371600" marR="0" rtl="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b="0" i="0" sz="1575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0513" lvl="3" marL="1828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b="0" i="0" sz="1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0513" lvl="4" marL="22860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b="0" i="0" sz="1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7180" lvl="5" marL="2743200" marR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b="0" i="0" sz="13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89560" lvl="6" marL="32004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5275" lvl="8" marL="4114800" marR="0" rtl="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lt2"/>
              </a:buClr>
              <a:buSzPts val="1050"/>
              <a:buFont typeface="Calibri"/>
              <a:buChar char="•"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7" r:id="rId1"/>
    <p:sldLayoutId id="2147483668" r:id="rId2"/>
  </p:sldLayoutIdLst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hyperlink" Target="http://www.youtube.com/watch?v=HcEEAnwOt2c" TargetMode="External"/><Relationship Id="rId5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k20.ou.edu/vy" TargetMode="External"/><Relationship Id="rId4" Type="http://schemas.openxmlformats.org/officeDocument/2006/relationships/image" Target="../media/image10.png"/><Relationship Id="rId5" Type="http://schemas.openxmlformats.org/officeDocument/2006/relationships/hyperlink" Target="http://www.youtube.com/watch?v=9gy-1Z2Sa-c" TargetMode="External"/><Relationship Id="rId6" Type="http://schemas.openxmlformats.org/officeDocument/2006/relationships/image" Target="../media/image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://k20.ou.edu/fsaid" TargetMode="External"/><Relationship Id="rId4" Type="http://schemas.openxmlformats.org/officeDocument/2006/relationships/image" Target="../media/image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k20.ou.edu/vz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 txBox="1"/>
          <p:nvPr>
            <p:ph type="ctrTitle"/>
          </p:nvPr>
        </p:nvSpPr>
        <p:spPr>
          <a:xfrm>
            <a:off x="644652" y="1007598"/>
            <a:ext cx="7851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</a:pPr>
            <a:r>
              <a:rPr lang="en-US"/>
              <a:t>College Preparation: FAFSA</a:t>
            </a:r>
            <a:endParaRPr/>
          </a:p>
        </p:txBody>
      </p:sp>
      <p:sp>
        <p:nvSpPr>
          <p:cNvPr id="95" name="Google Shape;95;p2"/>
          <p:cNvSpPr txBox="1"/>
          <p:nvPr>
            <p:ph idx="1" type="subTitle"/>
          </p:nvPr>
        </p:nvSpPr>
        <p:spPr>
          <a:xfrm>
            <a:off x="644652" y="2400300"/>
            <a:ext cx="78546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18275" wrap="square" tIns="45700">
            <a:normAutofit/>
          </a:bodyPr>
          <a:lstStyle/>
          <a:p>
            <a:pPr indent="0" lvl="0" marL="0" marR="3428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/>
              <a:t>What is the FAFSA?</a:t>
            </a:r>
            <a:endParaRPr/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 txBox="1"/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lang="en-US"/>
              <a:t>Essential Question</a:t>
            </a:r>
            <a:endParaRPr/>
          </a:p>
        </p:txBody>
      </p:sp>
      <p:sp>
        <p:nvSpPr>
          <p:cNvPr id="101" name="Google Shape;101;p3"/>
          <p:cNvSpPr txBox="1"/>
          <p:nvPr>
            <p:ph idx="1" type="body"/>
          </p:nvPr>
        </p:nvSpPr>
        <p:spPr>
          <a:xfrm>
            <a:off x="530352" y="2028498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en-US"/>
              <a:t>What is the FAFSA?</a:t>
            </a:r>
            <a:endParaRPr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en-US"/>
              <a:t>In what ways can the FAFSA benefit me?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"/>
          <p:cNvSpPr txBox="1"/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lang="en-US"/>
              <a:t>Lesson Objectives</a:t>
            </a:r>
            <a:endParaRPr/>
          </a:p>
        </p:txBody>
      </p:sp>
      <p:sp>
        <p:nvSpPr>
          <p:cNvPr id="107" name="Google Shape;107;p4"/>
          <p:cNvSpPr txBox="1"/>
          <p:nvPr>
            <p:ph idx="1" type="body"/>
          </p:nvPr>
        </p:nvSpPr>
        <p:spPr>
          <a:xfrm>
            <a:off x="530351" y="2028498"/>
            <a:ext cx="8287645" cy="11322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381317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Explore and evaluate the benefits of the FAFSA.</a:t>
            </a:r>
            <a:endParaRPr/>
          </a:p>
          <a:p>
            <a:pPr indent="-381317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Demonstrate your understanding of the FAFSA process.</a:t>
            </a:r>
            <a:endParaRPr/>
          </a:p>
          <a:p>
            <a:pPr indent="-381317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Create a FSA ID.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/>
          <p:nvPr>
            <p:ph type="title"/>
          </p:nvPr>
        </p:nvSpPr>
        <p:spPr>
          <a:xfrm>
            <a:off x="685800" y="1390500"/>
            <a:ext cx="7772400" cy="23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lang="en-US"/>
              <a:t>What are some resources that can help you pay for college?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"/>
          <p:cNvSpPr txBox="1"/>
          <p:nvPr>
            <p:ph idx="1" type="body"/>
          </p:nvPr>
        </p:nvSpPr>
        <p:spPr>
          <a:xfrm>
            <a:off x="457199" y="1309351"/>
            <a:ext cx="8351025" cy="37000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14312" lvl="0" marL="22701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Arial"/>
              <a:buChar char="•"/>
            </a:pPr>
            <a:r>
              <a:rPr lang="en-US"/>
              <a:t>In your group, create a list of everything you know about the resource listed at the top of your poster with regard to paying for college.</a:t>
            </a:r>
            <a:endParaRPr/>
          </a:p>
          <a:p>
            <a:pPr indent="-214312" lvl="0" marL="22701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When time is up, rotate to the next poster and add to the list that has already been started.</a:t>
            </a:r>
            <a:endParaRPr/>
          </a:p>
          <a:p>
            <a:pPr indent="-214312" lvl="0" marL="22701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Continue until you have visited every poster.</a:t>
            </a:r>
            <a:endParaRPr/>
          </a:p>
          <a:p>
            <a:pPr indent="-60951" lvl="7" marL="1645836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8" name="Google Shape;118;p6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What do you know?</a:t>
            </a:r>
            <a:endParaRPr/>
          </a:p>
        </p:txBody>
      </p:sp>
      <p:pic>
        <p:nvPicPr>
          <p:cNvPr id="119" name="Google Shape;11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68650" y="134051"/>
            <a:ext cx="2139575" cy="1082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6" title="K20 Center 2 minute timer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75336" y="3747872"/>
            <a:ext cx="2393328" cy="1261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 txBox="1"/>
          <p:nvPr>
            <p:ph idx="1" type="body"/>
          </p:nvPr>
        </p:nvSpPr>
        <p:spPr>
          <a:xfrm>
            <a:off x="457199" y="1309352"/>
            <a:ext cx="7463481" cy="34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7012" lvl="0" marL="22701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/>
              <a:t>In your group, read over the list that has been created.</a:t>
            </a:r>
            <a:endParaRPr/>
          </a:p>
          <a:p>
            <a:pPr indent="-227012" lvl="0" marL="22701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Discuss what is interesting or important about your resource.</a:t>
            </a:r>
            <a:endParaRPr/>
          </a:p>
          <a:p>
            <a:pPr indent="-227012" lvl="0" marL="22701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Choose a spokesperson for your group to share with the class: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/>
              <a:t> 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b="1" lang="en-US"/>
              <a:t>In what ways is your resource helpful when paying for college?</a:t>
            </a:r>
            <a:endParaRPr b="1"/>
          </a:p>
          <a:p>
            <a:pPr indent="-60952" lvl="7" marL="1645836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6" name="Google Shape;126;p7"/>
          <p:cNvSpPr txBox="1"/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Share Out</a:t>
            </a:r>
            <a:endParaRPr/>
          </a:p>
        </p:txBody>
      </p:sp>
      <p:pic>
        <p:nvPicPr>
          <p:cNvPr id="127" name="Google Shape;12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68650" y="134051"/>
            <a:ext cx="2139575" cy="1082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"/>
          <p:cNvSpPr txBox="1"/>
          <p:nvPr>
            <p:ph idx="1" type="body"/>
          </p:nvPr>
        </p:nvSpPr>
        <p:spPr>
          <a:xfrm>
            <a:off x="457200" y="1309352"/>
            <a:ext cx="6295768" cy="21752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93700" lvl="0" marL="45720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Read each statement on your handout.</a:t>
            </a:r>
            <a:endParaRPr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If the statement is true, write “T.”</a:t>
            </a:r>
            <a:endParaRPr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If the statement is false, write “F.”</a:t>
            </a:r>
            <a:endParaRPr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If you are not sure, make a guess.</a:t>
            </a:r>
            <a:endParaRPr/>
          </a:p>
        </p:txBody>
      </p:sp>
      <p:sp>
        <p:nvSpPr>
          <p:cNvPr id="133" name="Google Shape;133;p8"/>
          <p:cNvSpPr txBox="1"/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FAFSA</a:t>
            </a:r>
            <a:endParaRPr/>
          </a:p>
        </p:txBody>
      </p:sp>
      <p:pic>
        <p:nvPicPr>
          <p:cNvPr id="134" name="Google Shape;13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23250" y="150900"/>
            <a:ext cx="1978700" cy="1341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"/>
          <p:cNvSpPr txBox="1"/>
          <p:nvPr>
            <p:ph idx="1" type="body"/>
          </p:nvPr>
        </p:nvSpPr>
        <p:spPr>
          <a:xfrm>
            <a:off x="457200" y="1309352"/>
            <a:ext cx="7406640" cy="34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93700" lvl="0" marL="45720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Find a partner.</a:t>
            </a:r>
            <a:endParaRPr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With your partner, compare the answers you wrote on your handout.</a:t>
            </a:r>
            <a:endParaRPr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If you have a different answer, discuss and come to a consensus.</a:t>
            </a:r>
            <a:endParaRPr/>
          </a:p>
        </p:txBody>
      </p:sp>
      <p:sp>
        <p:nvSpPr>
          <p:cNvPr id="140" name="Google Shape;140;p9"/>
          <p:cNvSpPr txBox="1"/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FAFSA</a:t>
            </a:r>
            <a:endParaRPr/>
          </a:p>
        </p:txBody>
      </p:sp>
      <p:pic>
        <p:nvPicPr>
          <p:cNvPr id="141" name="Google Shape;14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23250" y="150900"/>
            <a:ext cx="1978700" cy="92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0"/>
          <p:cNvSpPr txBox="1"/>
          <p:nvPr>
            <p:ph idx="1" type="body"/>
          </p:nvPr>
        </p:nvSpPr>
        <p:spPr>
          <a:xfrm>
            <a:off x="457200" y="1309352"/>
            <a:ext cx="8229600" cy="34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93700" lvl="0" marL="45720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/>
              <a:t>Navigate to the FAFSA Hive: </a:t>
            </a:r>
            <a:r>
              <a:rPr lang="en-US" u="sng">
                <a:solidFill>
                  <a:schemeClr val="accent6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https://k20.ou.edu/vy</a:t>
            </a:r>
            <a:endParaRPr>
              <a:solidFill>
                <a:schemeClr val="accent6"/>
              </a:solidFill>
            </a:endParaRPr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Using the FAFSA Hive board, find the correct answer for your assigned questions.</a:t>
            </a:r>
            <a:endParaRPr/>
          </a:p>
        </p:txBody>
      </p:sp>
      <p:sp>
        <p:nvSpPr>
          <p:cNvPr id="147" name="Google Shape;147;p10"/>
          <p:cNvSpPr txBox="1"/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FAFSA</a:t>
            </a:r>
            <a:endParaRPr/>
          </a:p>
        </p:txBody>
      </p:sp>
      <p:pic>
        <p:nvPicPr>
          <p:cNvPr id="148" name="Google Shape;148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22150" y="64175"/>
            <a:ext cx="1510625" cy="151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0" title="K20 Center 10 minute timer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048000" y="2826775"/>
            <a:ext cx="3048000" cy="171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"/>
          <p:cNvSpPr txBox="1"/>
          <p:nvPr>
            <p:ph idx="1" type="body"/>
          </p:nvPr>
        </p:nvSpPr>
        <p:spPr>
          <a:xfrm>
            <a:off x="457200" y="1309352"/>
            <a:ext cx="6681916" cy="34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93700" lvl="0" marL="45720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Be prepared to share whether the statement your researched was “true” or “false.”</a:t>
            </a:r>
            <a:endParaRPr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If the statement was “false,” explain why.</a:t>
            </a:r>
            <a:endParaRPr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Share the website where you found the answer.</a:t>
            </a:r>
            <a:endParaRPr/>
          </a:p>
        </p:txBody>
      </p:sp>
      <p:sp>
        <p:nvSpPr>
          <p:cNvPr id="155" name="Google Shape;155;p11"/>
          <p:cNvSpPr txBox="1"/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Share what you know!</a:t>
            </a:r>
            <a:endParaRPr/>
          </a:p>
        </p:txBody>
      </p:sp>
      <p:pic>
        <p:nvPicPr>
          <p:cNvPr id="156" name="Google Shape;15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22150" y="64175"/>
            <a:ext cx="1510625" cy="151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2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Tomorrow!!</a:t>
            </a:r>
            <a:endParaRPr/>
          </a:p>
        </p:txBody>
      </p:sp>
      <p:sp>
        <p:nvSpPr>
          <p:cNvPr id="162" name="Google Shape;162;p12"/>
          <p:cNvSpPr txBox="1"/>
          <p:nvPr>
            <p:ph idx="1" type="body"/>
          </p:nvPr>
        </p:nvSpPr>
        <p:spPr>
          <a:xfrm>
            <a:off x="457200" y="1305059"/>
            <a:ext cx="5020614" cy="32823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/>
          <a:p>
            <a:pPr indent="-66675" lvl="0" marL="23177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/>
              <a:t>Tomorrow, you will be creating your FSA ID, which is needed to fill out the FAFSA. You will need the following:</a:t>
            </a:r>
            <a:endParaRPr/>
          </a:p>
          <a:p>
            <a:pPr indent="-66675" lvl="0" marL="23177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A valid personal email address</a:t>
            </a:r>
            <a:endParaRPr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Your social security number</a:t>
            </a:r>
            <a:endParaRPr/>
          </a:p>
        </p:txBody>
      </p:sp>
      <p:pic>
        <p:nvPicPr>
          <p:cNvPr id="163" name="Google Shape;163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47314" y="1594972"/>
            <a:ext cx="1876425" cy="186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3"/>
          <p:cNvSpPr txBox="1"/>
          <p:nvPr>
            <p:ph type="title"/>
          </p:nvPr>
        </p:nvSpPr>
        <p:spPr>
          <a:xfrm>
            <a:off x="402002" y="260302"/>
            <a:ext cx="7772400" cy="1021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lang="en-US"/>
              <a:t>Essential Question</a:t>
            </a:r>
            <a:endParaRPr/>
          </a:p>
        </p:txBody>
      </p:sp>
      <p:sp>
        <p:nvSpPr>
          <p:cNvPr id="169" name="Google Shape;169;p13"/>
          <p:cNvSpPr txBox="1"/>
          <p:nvPr>
            <p:ph idx="1" type="body"/>
          </p:nvPr>
        </p:nvSpPr>
        <p:spPr>
          <a:xfrm>
            <a:off x="402002" y="1282098"/>
            <a:ext cx="7772400" cy="11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en-US"/>
              <a:t>What is the FAFSA?</a:t>
            </a:r>
            <a:endParaRPr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en-US"/>
              <a:t>In what ways does the FAFSA benefit me?</a:t>
            </a:r>
            <a:endParaRPr/>
          </a:p>
        </p:txBody>
      </p:sp>
      <p:sp>
        <p:nvSpPr>
          <p:cNvPr id="170" name="Google Shape;170;p13"/>
          <p:cNvSpPr txBox="1"/>
          <p:nvPr>
            <p:ph type="title"/>
          </p:nvPr>
        </p:nvSpPr>
        <p:spPr>
          <a:xfrm>
            <a:off x="402002" y="2185352"/>
            <a:ext cx="7772400" cy="1021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lang="en-US"/>
              <a:t>Lesson Objectives</a:t>
            </a:r>
            <a:endParaRPr/>
          </a:p>
        </p:txBody>
      </p:sp>
      <p:sp>
        <p:nvSpPr>
          <p:cNvPr id="171" name="Google Shape;171;p13"/>
          <p:cNvSpPr txBox="1"/>
          <p:nvPr>
            <p:ph idx="1" type="body"/>
          </p:nvPr>
        </p:nvSpPr>
        <p:spPr>
          <a:xfrm>
            <a:off x="402002" y="3207152"/>
            <a:ext cx="8249017" cy="11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381317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Explore and evaluate the benefits of the FAFSA.</a:t>
            </a:r>
            <a:endParaRPr/>
          </a:p>
          <a:p>
            <a:pPr indent="-381317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Demonstrate your understanding of the FAFSA process.</a:t>
            </a:r>
            <a:endParaRPr/>
          </a:p>
          <a:p>
            <a:pPr indent="-381317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Create a FSA ID.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4"/>
          <p:cNvSpPr txBox="1"/>
          <p:nvPr>
            <p:ph type="title"/>
          </p:nvPr>
        </p:nvSpPr>
        <p:spPr>
          <a:xfrm>
            <a:off x="530350" y="987550"/>
            <a:ext cx="7772400" cy="1867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lang="en-US"/>
              <a:t>Why is the FAFSA important?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5"/>
          <p:cNvSpPr txBox="1"/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FSA ID</a:t>
            </a:r>
            <a:endParaRPr/>
          </a:p>
        </p:txBody>
      </p:sp>
      <p:sp>
        <p:nvSpPr>
          <p:cNvPr id="182" name="Google Shape;182;p15"/>
          <p:cNvSpPr txBox="1"/>
          <p:nvPr>
            <p:ph idx="1" type="body"/>
          </p:nvPr>
        </p:nvSpPr>
        <p:spPr>
          <a:xfrm>
            <a:off x="457200" y="1309352"/>
            <a:ext cx="6848732" cy="34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52070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en-US"/>
              <a:t>The FSA ID is a username and password that you and your parents/guardians use to log into the U.S. Department of Education online systems.</a:t>
            </a:r>
            <a:endParaRPr/>
          </a:p>
          <a:p>
            <a:pPr indent="-457200" lvl="0" marL="520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en-US"/>
              <a:t>This is a legal signature. One is needed for everyone on your FAFSA application. </a:t>
            </a:r>
            <a:endParaRPr/>
          </a:p>
        </p:txBody>
      </p:sp>
      <p:pic>
        <p:nvPicPr>
          <p:cNvPr id="183" name="Google Shape;18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21344" y="348825"/>
            <a:ext cx="965450" cy="96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6"/>
          <p:cNvSpPr txBox="1"/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FSA ID</a:t>
            </a:r>
            <a:endParaRPr/>
          </a:p>
        </p:txBody>
      </p:sp>
      <p:sp>
        <p:nvSpPr>
          <p:cNvPr id="189" name="Google Shape;189;p16"/>
          <p:cNvSpPr txBox="1"/>
          <p:nvPr>
            <p:ph idx="1" type="body"/>
          </p:nvPr>
        </p:nvSpPr>
        <p:spPr>
          <a:xfrm>
            <a:off x="457200" y="1309352"/>
            <a:ext cx="7154562" cy="34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52070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en-US"/>
              <a:t>Navigate to the FSA ID website to create your FSA ID</a:t>
            </a:r>
            <a:endParaRPr/>
          </a:p>
          <a:p>
            <a:pPr indent="-3810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▪"/>
            </a:pPr>
            <a:r>
              <a:rPr lang="en-US" sz="2400" u="sng">
                <a:solidFill>
                  <a:schemeClr val="accent4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http://k20.ou.edu/fsaid</a:t>
            </a:r>
            <a:endParaRPr sz="2400">
              <a:solidFill>
                <a:schemeClr val="accent4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/>
              <a:t>Follow the instructions on the website to create your FSA ID.</a:t>
            </a: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/>
              <a:t>It will take 3-5 days for you to receive you FSA ID via the email you used.</a:t>
            </a: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/>
              <a:t>Encourage your family to create an FSA ID as well!</a:t>
            </a:r>
            <a:endParaRPr sz="2400"/>
          </a:p>
        </p:txBody>
      </p:sp>
      <p:pic>
        <p:nvPicPr>
          <p:cNvPr id="190" name="Google Shape;190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21344" y="348825"/>
            <a:ext cx="965450" cy="96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7"/>
          <p:cNvSpPr txBox="1"/>
          <p:nvPr>
            <p:ph idx="1" type="body"/>
          </p:nvPr>
        </p:nvSpPr>
        <p:spPr>
          <a:xfrm>
            <a:off x="457200" y="1309352"/>
            <a:ext cx="8162014" cy="34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52070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en-US"/>
              <a:t>Navigate to the Scholarship Opportunities Hive: </a:t>
            </a:r>
            <a:r>
              <a:rPr lang="en-US" u="sng">
                <a:solidFill>
                  <a:schemeClr val="accent6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https://k20.ou.edu/vz</a:t>
            </a:r>
            <a:endParaRPr>
              <a:solidFill>
                <a:schemeClr val="accent6"/>
              </a:solidFill>
            </a:endParaRPr>
          </a:p>
          <a:p>
            <a:pPr indent="-457200" lvl="0" marL="52070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en-US"/>
              <a:t>Explore the different scholarships available.</a:t>
            </a:r>
            <a:endParaRPr/>
          </a:p>
          <a:p>
            <a:pPr indent="-457200" lvl="0" marL="520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en-US"/>
              <a:t>On your handout, record any scholarships you are interested in and information including the deadline.</a:t>
            </a:r>
            <a:endParaRPr/>
          </a:p>
          <a:p>
            <a:pPr indent="-457200" lvl="0" marL="520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en-US"/>
              <a:t>Keep this handout to help you apply for scholarships.</a:t>
            </a:r>
            <a:endParaRPr/>
          </a:p>
        </p:txBody>
      </p:sp>
      <p:sp>
        <p:nvSpPr>
          <p:cNvPr id="196" name="Google Shape;196;p17"/>
          <p:cNvSpPr txBox="1"/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Scholarship Opportunities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8"/>
          <p:cNvSpPr txBox="1"/>
          <p:nvPr>
            <p:ph type="title"/>
          </p:nvPr>
        </p:nvSpPr>
        <p:spPr>
          <a:xfrm>
            <a:off x="530350" y="987550"/>
            <a:ext cx="7772400" cy="333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en-US"/>
              <a:t>How do you avoid a lot of debt when it comes to postsecondary education?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LEARN theme">
  <a:themeElements>
    <a:clrScheme name="LEARN Colors">
      <a:dk1>
        <a:srgbClr val="000000"/>
      </a:dk1>
      <a:lt1>
        <a:srgbClr val="FFFFFF"/>
      </a:lt1>
      <a:dk2>
        <a:srgbClr val="626262"/>
      </a:dk2>
      <a:lt2>
        <a:srgbClr val="E0EBF5"/>
      </a:lt2>
      <a:accent1>
        <a:srgbClr val="DCBA25"/>
      </a:accent1>
      <a:accent2>
        <a:srgbClr val="3E5C61"/>
      </a:accent2>
      <a:accent3>
        <a:srgbClr val="999967"/>
      </a:accent3>
      <a:accent4>
        <a:srgbClr val="991B1E"/>
      </a:accent4>
      <a:accent5>
        <a:srgbClr val="C1C1C1"/>
      </a:accent5>
      <a:accent6>
        <a:srgbClr val="7D1619"/>
      </a:accent6>
      <a:hlink>
        <a:srgbClr val="BED7D3"/>
      </a:hlink>
      <a:folHlink>
        <a:srgbClr val="7C7C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LEARN theme">
  <a:themeElements>
    <a:clrScheme name="LEARN Colors">
      <a:dk1>
        <a:srgbClr val="000000"/>
      </a:dk1>
      <a:lt1>
        <a:srgbClr val="FFFFFF"/>
      </a:lt1>
      <a:dk2>
        <a:srgbClr val="626262"/>
      </a:dk2>
      <a:lt2>
        <a:srgbClr val="E0EBF5"/>
      </a:lt2>
      <a:accent1>
        <a:srgbClr val="DCBA25"/>
      </a:accent1>
      <a:accent2>
        <a:srgbClr val="3E5C61"/>
      </a:accent2>
      <a:accent3>
        <a:srgbClr val="999967"/>
      </a:accent3>
      <a:accent4>
        <a:srgbClr val="991B1E"/>
      </a:accent4>
      <a:accent5>
        <a:srgbClr val="C1C1C1"/>
      </a:accent5>
      <a:accent6>
        <a:srgbClr val="7D1619"/>
      </a:accent6>
      <a:hlink>
        <a:srgbClr val="BED7D3"/>
      </a:hlink>
      <a:folHlink>
        <a:srgbClr val="7C7C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Delma Porter</dc:creator>
</cp:coreProperties>
</file>