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rrz2XrZtuj0miDRZwTgbJrWT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https://</a:t>
            </a:r>
            <a:r>
              <a:rPr lang="en" dirty="0" err="1"/>
              <a:t>youtu.be</a:t>
            </a:r>
            <a:r>
              <a:rPr lang="en" dirty="0"/>
              <a:t>/</a:t>
            </a:r>
            <a:r>
              <a:rPr lang="en" dirty="0" err="1"/>
              <a:t>bjcwzinQlEE?si</a:t>
            </a:r>
            <a:r>
              <a:rPr lang="en" dirty="0"/>
              <a:t>=tR6ZuhmW1_ukP2yy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e3f85bcd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ae3f85bcd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e3f85bcdc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e3f85bcd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ae3f85bcdc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ae3f85bcd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ae3f85bcdc_0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g2ae3f85bcdc_0_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7" name="Google Shape;37;g2ae3f85bcdc_0_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g2ae3f85bcdc_0_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0" name="Google Shape;40;g2ae3f85bcdc_0_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2ae3f85bcdc_0_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3" name="Google Shape;43;g2ae3f85bcdc_0_3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g2ae3f85bcdc_0_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6" name="Google Shape;46;g2ae3f85bcdc_0_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ae3f85bcdc_0_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9" name="Google Shape;49;g2ae3f85bcdc_0_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g2ae3f85bcdc_0_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2" name="Google Shape;52;g2ae3f85bcdc_0_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2ae3f85bcdc_0_4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5" name="Google Shape;55;g2ae3f85bcdc_0_4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g2ae3f85bcdc_0_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8" name="Google Shape;58;g2ae3f85bcdc_0_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g2ae3f85bcdc_0_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1" name="Google Shape;61;g2ae3f85bcdc_0_5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g2ae3f85bcdc_0_5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4" name="Google Shape;64;g2ae3f85bcdc_0_5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ae3f85bcdc_0_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ae3f85bcdc_0_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g2ae3f85bcdc_0_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7" name="Google Shape;67;g2ae3f85bcdc_0_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g2ae3f85bcdc_0_6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0" name="Google Shape;70;g2ae3f85bcdc_0_6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g2ae3f85bcdc_0_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73" name="Google Shape;73;g2ae3f85bcdc_0_66"/>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g2ae3f85bcdc_0_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76" name="Google Shape;76;g2ae3f85bcdc_0_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77" name="Google Shape;77;g2ae3f85bcdc_0_6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g2ae3f85bcdc_0_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0" name="Google Shape;80;g2ae3f85bcdc_0_7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1" name="Google Shape;81;g2ae3f85bcdc_0_7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ae3f85bcdc_0_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g2ae3f85bcdc_0_7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g2ae3f85bcdc_0_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g2ae3f85bcdc_0_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g2ae3f85bcdc_0_7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g2ae3f85bcdc_0_83"/>
          <p:cNvSpPr txBox="1">
            <a:spLocks noGrp="1"/>
          </p:cNvSpPr>
          <p:nvPr>
            <p:ph type="title"/>
          </p:nvPr>
        </p:nvSpPr>
        <p:spPr>
          <a:xfrm>
            <a:off x="311700" y="555600"/>
            <a:ext cx="8001900" cy="755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0" name="Google Shape;90;g2ae3f85bcdc_0_83"/>
          <p:cNvSpPr txBox="1">
            <a:spLocks noGrp="1"/>
          </p:cNvSpPr>
          <p:nvPr>
            <p:ph type="body" idx="1"/>
          </p:nvPr>
        </p:nvSpPr>
        <p:spPr>
          <a:xfrm>
            <a:off x="311700" y="1389600"/>
            <a:ext cx="8347200" cy="3179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1" name="Google Shape;91;g2ae3f85bcdc_0_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g2ae3f85bcdc_0_8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g2ae3f85bcdc_0_8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g2ae3f85bcdc_0_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g2ae3f85bcdc_0_88"/>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g2ae3f85bcdc_0_9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2ae3f85bcdc_0_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0" name="Google Shape;100;g2ae3f85bcdc_0_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1" name="Google Shape;101;g2ae3f85bcdc_0_9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2" name="Google Shape;102;g2ae3f85bcdc_0_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g2ae3f85bcdc_0_92"/>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g2ae3f85bcdc_0_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g2ae3f85bcdc_0_9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ae3f85bcdc_0_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6" name="Google Shape;16;g2ae3f85bcdc_0_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107"/>
        <p:cNvGrpSpPr/>
        <p:nvPr/>
      </p:nvGrpSpPr>
      <p:grpSpPr>
        <a:xfrm>
          <a:off x="0" y="0"/>
          <a:ext cx="0" cy="0"/>
          <a:chOff x="0" y="0"/>
          <a:chExt cx="0" cy="0"/>
        </a:xfrm>
      </p:grpSpPr>
      <p:sp>
        <p:nvSpPr>
          <p:cNvPr id="108" name="Google Shape;108;g2ae3f85bcdc_0_10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g2ae3f85bcdc_0_10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g2ae3f85bcdc_0_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Objective">
  <p:cSld name="CUSTOM_7">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g2ae3f85bcdc_0_10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lt1"/>
              </a:buClr>
              <a:buSzPts val="5000"/>
              <a:buFont typeface="Calibri"/>
              <a:buChar char="●"/>
              <a:defRPr sz="5000" b="1"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9pPr>
          </a:lstStyle>
          <a:p>
            <a:endParaRPr/>
          </a:p>
        </p:txBody>
      </p:sp>
      <p:sp>
        <p:nvSpPr>
          <p:cNvPr id="113" name="Google Shape;113;g2ae3f85bcdc_0_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g2ae3f85bcdc_0_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9" name="Google Shape;19;g2ae3f85bcdc_0_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2ae3f85bcdc_0_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2" name="Google Shape;22;g2ae3f85bcdc_0_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2ae3f85bcdc_0_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5" name="Google Shape;25;g2ae3f85bcdc_0_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g2ae3f85bcdc_0_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8" name="Google Shape;28;g2ae3f85bcdc_0_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g2ae3f85bcdc_0_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1" name="Google Shape;31;g2ae3f85bcdc_0_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g2ae3f85bcdc_0_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4" name="Google Shape;34;g2ae3f85bcdc_0_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g2ae3f85bcdc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g2ae3f85bcdc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ae3f85bcdc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https://youtu.be/bjcwzinQlEE?si=tR6ZuhmW1_ukP2y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Practice Passage</a:t>
            </a:r>
            <a:endParaRPr/>
          </a:p>
        </p:txBody>
      </p:sp>
      <p:pic>
        <p:nvPicPr>
          <p:cNvPr id="172" name="Google Shape;172;p10" descr="K20 Center 20 minute timer"/>
          <p:cNvPicPr preferRelativeResize="0"/>
          <p:nvPr/>
        </p:nvPicPr>
        <p:blipFill rotWithShape="1">
          <a:blip r:embed="rId3">
            <a:alphaModFix/>
          </a:blip>
          <a:srcRect/>
          <a:stretch/>
        </p:blipFill>
        <p:spPr>
          <a:xfrm>
            <a:off x="1977003" y="1379618"/>
            <a:ext cx="5189993" cy="2932346"/>
          </a:xfrm>
          <a:prstGeom prst="rect">
            <a:avLst/>
          </a:prstGeom>
          <a:noFill/>
          <a:ln>
            <a:noFill/>
          </a:ln>
        </p:spPr>
      </p:pic>
      <p:sp>
        <p:nvSpPr>
          <p:cNvPr id="2" name="Google Shape;251;p15">
            <a:extLst>
              <a:ext uri="{FF2B5EF4-FFF2-40B4-BE49-F238E27FC236}">
                <a16:creationId xmlns:a16="http://schemas.microsoft.com/office/drawing/2014/main" id="{580F46C9-75DD-AFFF-8DC4-EABC8C5A513E}"/>
              </a:ext>
            </a:extLst>
          </p:cNvPr>
          <p:cNvSpPr txBox="1"/>
          <p:nvPr/>
        </p:nvSpPr>
        <p:spPr>
          <a:xfrm>
            <a:off x="0" y="4313695"/>
            <a:ext cx="91439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sng" strike="noStrike" cap="none" dirty="0">
                <a:solidFill>
                  <a:schemeClr val="accent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20-Minute Timer</a:t>
            </a:r>
            <a:endParaRPr sz="1800" b="1" i="0"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ae3f85bcdc_0_119"/>
          <p:cNvSpPr txBox="1"/>
          <p:nvPr/>
        </p:nvSpPr>
        <p:spPr>
          <a:xfrm>
            <a:off x="2863899" y="2195100"/>
            <a:ext cx="5366700" cy="75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600"/>
              <a:buFont typeface="Calibri"/>
              <a:buNone/>
            </a:pPr>
            <a:r>
              <a:rPr lang="en" sz="5000" b="1" i="0" u="none" strike="noStrike" cap="none">
                <a:solidFill>
                  <a:srgbClr val="FFFFFF"/>
                </a:solidFill>
                <a:latin typeface="Calibri"/>
                <a:ea typeface="Calibri"/>
                <a:cs typeface="Calibri"/>
                <a:sym typeface="Calibri"/>
              </a:rPr>
              <a:t>You Powered Up!</a:t>
            </a:r>
            <a:endParaRPr sz="5000" b="1" i="0" u="none" strike="noStrike" cap="none">
              <a:solidFill>
                <a:srgbClr val="FFFFFF"/>
              </a:solidFill>
              <a:latin typeface="Calibri"/>
              <a:ea typeface="Calibri"/>
              <a:cs typeface="Calibri"/>
              <a:sym typeface="Calibri"/>
            </a:endParaRPr>
          </a:p>
        </p:txBody>
      </p:sp>
      <p:pic>
        <p:nvPicPr>
          <p:cNvPr id="178" name="Google Shape;178;g2ae3f85bcdc_0_119" descr="A pixelated video game characters&#10;&#10;Description automatically generated"/>
          <p:cNvPicPr preferRelativeResize="0"/>
          <p:nvPr/>
        </p:nvPicPr>
        <p:blipFill rotWithShape="1">
          <a:blip r:embed="rId3">
            <a:alphaModFix/>
          </a:blip>
          <a:srcRect/>
          <a:stretch/>
        </p:blipFill>
        <p:spPr>
          <a:xfrm>
            <a:off x="738010" y="484381"/>
            <a:ext cx="2439378" cy="3362094"/>
          </a:xfrm>
          <a:prstGeom prst="rect">
            <a:avLst/>
          </a:prstGeom>
          <a:noFill/>
          <a:ln>
            <a:noFill/>
          </a:ln>
          <a:effectLst>
            <a:outerShdw blurRad="76200" sy="23000" kx="1200090" algn="br" rotWithShape="0">
              <a:srgbClr val="000000">
                <a:alpha val="2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ae3f85bcdc_0_10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5000"/>
              <a:buFont typeface="Arial"/>
              <a:buNone/>
            </a:pPr>
            <a:r>
              <a:rPr lang="en"/>
              <a:t>Power Up: Science ACT Prep, Week 9</a:t>
            </a:r>
            <a:endParaRPr/>
          </a:p>
        </p:txBody>
      </p:sp>
      <p:sp>
        <p:nvSpPr>
          <p:cNvPr id="123" name="Google Shape;123;g2ae3f85bcdc_0_10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2600"/>
              <a:buFont typeface="Arial"/>
              <a:buNone/>
            </a:pPr>
            <a:r>
              <a:rPr lang="en"/>
              <a:t>Scientific Opinions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ae3f85bcdc_0_1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Essential Question</a:t>
            </a:r>
            <a:endParaRPr/>
          </a:p>
        </p:txBody>
      </p:sp>
      <p:sp>
        <p:nvSpPr>
          <p:cNvPr id="129" name="Google Shape;129;g2ae3f85bcdc_0_1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can I increase my ACT score?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Learning Objectives</a:t>
            </a:r>
            <a:endParaRPr/>
          </a:p>
        </p:txBody>
      </p:sp>
      <p:sp>
        <p:nvSpPr>
          <p:cNvPr id="135" name="Google Shape;13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Identify when two scientists have differences of opinion</a:t>
            </a:r>
            <a:endParaRPr/>
          </a:p>
          <a:p>
            <a:pPr marL="457200" lvl="0" indent="-393700" algn="l" rtl="0">
              <a:lnSpc>
                <a:spcPct val="100000"/>
              </a:lnSpc>
              <a:spcBef>
                <a:spcPts val="0"/>
              </a:spcBef>
              <a:spcAft>
                <a:spcPts val="0"/>
              </a:spcAft>
              <a:buSzPts val="2600"/>
              <a:buChar char="●"/>
            </a:pPr>
            <a:r>
              <a:rPr lang="en"/>
              <a:t>Determine what differences of opinion and methods can have on results</a:t>
            </a: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For the Birds</a:t>
            </a:r>
            <a:endParaRPr/>
          </a:p>
        </p:txBody>
      </p:sp>
      <p:sp>
        <p:nvSpPr>
          <p:cNvPr id="141" name="Google Shape;141;p5"/>
          <p:cNvSpPr txBox="1">
            <a:spLocks noGrp="1"/>
          </p:cNvSpPr>
          <p:nvPr>
            <p:ph type="body" idx="1"/>
          </p:nvPr>
        </p:nvSpPr>
        <p:spPr>
          <a:xfrm>
            <a:off x="311700" y="101772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Scientist 1</a:t>
            </a:r>
            <a:endParaRPr/>
          </a:p>
          <a:p>
            <a:pPr marL="0" lvl="0" indent="0" algn="l" rtl="0">
              <a:lnSpc>
                <a:spcPct val="100000"/>
              </a:lnSpc>
              <a:spcBef>
                <a:spcPts val="0"/>
              </a:spcBef>
              <a:spcAft>
                <a:spcPts val="0"/>
              </a:spcAft>
              <a:buSzPts val="2600"/>
              <a:buNone/>
            </a:pPr>
            <a:r>
              <a:rPr lang="en" sz="2200"/>
              <a:t>Bluebird migration is inherently genetic. We have seen little change in the timing or speed of migration in recent years. The predicted locations for migration based on environmental factors are not always correct. This is evidence that outside factors have less influence than the bird’s natural instincts.</a:t>
            </a:r>
            <a:endParaRPr sz="2200"/>
          </a:p>
        </p:txBody>
      </p:sp>
      <p:sp>
        <p:nvSpPr>
          <p:cNvPr id="142" name="Google Shape;142;p5"/>
          <p:cNvSpPr txBox="1">
            <a:spLocks noGrp="1"/>
          </p:cNvSpPr>
          <p:nvPr>
            <p:ph type="body" idx="2"/>
          </p:nvPr>
        </p:nvSpPr>
        <p:spPr>
          <a:xfrm>
            <a:off x="4832400" y="101772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Scientist 2</a:t>
            </a:r>
            <a:endParaRPr/>
          </a:p>
          <a:p>
            <a:pPr marL="0" lvl="0" indent="0" algn="l" rtl="0">
              <a:lnSpc>
                <a:spcPct val="100000"/>
              </a:lnSpc>
              <a:spcBef>
                <a:spcPts val="0"/>
              </a:spcBef>
              <a:spcAft>
                <a:spcPts val="0"/>
              </a:spcAft>
              <a:buClr>
                <a:schemeClr val="dk1"/>
              </a:buClr>
              <a:buSzPts val="1100"/>
              <a:buFont typeface="Arial"/>
              <a:buNone/>
            </a:pPr>
            <a:r>
              <a:rPr lang="en" sz="2200"/>
              <a:t>Bluebird migration is highly dependent upon environmental factors such as climate and available habitat. In recent years we have seen evidence of migration patterns shifting south. This appears to be due more to environmental factors than changes in genetics.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For the Birds</a:t>
            </a:r>
            <a:endParaRPr/>
          </a:p>
        </p:txBody>
      </p:sp>
      <p:sp>
        <p:nvSpPr>
          <p:cNvPr id="148" name="Google Shape;148;p6"/>
          <p:cNvSpPr txBox="1">
            <a:spLocks noGrp="1"/>
          </p:cNvSpPr>
          <p:nvPr>
            <p:ph type="body" idx="1"/>
          </p:nvPr>
        </p:nvSpPr>
        <p:spPr>
          <a:xfrm>
            <a:off x="311700" y="1152475"/>
            <a:ext cx="8832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Which scientist would expect increased migration if a factory was built near nesting grounds?</a:t>
            </a:r>
            <a:endParaRPr/>
          </a:p>
          <a:p>
            <a:pPr marL="0" lvl="0" indent="0" algn="l" rtl="0">
              <a:lnSpc>
                <a:spcPct val="100000"/>
              </a:lnSpc>
              <a:spcBef>
                <a:spcPts val="0"/>
              </a:spcBef>
              <a:spcAft>
                <a:spcPts val="0"/>
              </a:spcAft>
              <a:buSzPts val="2600"/>
              <a:buNone/>
            </a:pPr>
            <a:endParaRPr/>
          </a:p>
          <a:p>
            <a:pPr marL="457200" lvl="0" indent="-393700" algn="l" rtl="0">
              <a:lnSpc>
                <a:spcPct val="100000"/>
              </a:lnSpc>
              <a:spcBef>
                <a:spcPts val="0"/>
              </a:spcBef>
              <a:spcAft>
                <a:spcPts val="0"/>
              </a:spcAft>
              <a:buSzPts val="2600"/>
              <a:buAutoNum type="alphaUcParenR"/>
            </a:pPr>
            <a:r>
              <a:rPr lang="en"/>
              <a:t>Scientist 1 because there has been a change in environment.</a:t>
            </a:r>
            <a:endParaRPr/>
          </a:p>
          <a:p>
            <a:pPr marL="457200" lvl="0" indent="-393700" algn="l" rtl="0">
              <a:lnSpc>
                <a:spcPct val="100000"/>
              </a:lnSpc>
              <a:spcBef>
                <a:spcPts val="0"/>
              </a:spcBef>
              <a:spcAft>
                <a:spcPts val="0"/>
              </a:spcAft>
              <a:buSzPts val="2600"/>
              <a:buAutoNum type="alphaUcParenR"/>
            </a:pPr>
            <a:r>
              <a:rPr lang="en"/>
              <a:t>Scientist 1 because the birds have genetically adapted.</a:t>
            </a:r>
            <a:endParaRPr/>
          </a:p>
          <a:p>
            <a:pPr marL="457200" lvl="0" indent="-393700" algn="l" rtl="0">
              <a:lnSpc>
                <a:spcPct val="100000"/>
              </a:lnSpc>
              <a:spcBef>
                <a:spcPts val="0"/>
              </a:spcBef>
              <a:spcAft>
                <a:spcPts val="0"/>
              </a:spcAft>
              <a:buSzPts val="2600"/>
              <a:buAutoNum type="alphaUcParenR"/>
            </a:pPr>
            <a:r>
              <a:rPr lang="en"/>
              <a:t>Scientist 2 because there has been a change in environment.</a:t>
            </a:r>
            <a:endParaRPr/>
          </a:p>
          <a:p>
            <a:pPr marL="457200" lvl="0" indent="-393700" algn="l" rtl="0">
              <a:lnSpc>
                <a:spcPct val="100000"/>
              </a:lnSpc>
              <a:spcBef>
                <a:spcPts val="0"/>
              </a:spcBef>
              <a:spcAft>
                <a:spcPts val="0"/>
              </a:spcAft>
              <a:buSzPts val="2600"/>
              <a:buAutoNum type="alphaUcParenR"/>
            </a:pPr>
            <a:r>
              <a:rPr lang="en"/>
              <a:t>Scientist 2 because the birds have genetically adapted.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For the Birds</a:t>
            </a:r>
            <a:endParaRPr/>
          </a:p>
        </p:txBody>
      </p:sp>
      <p:sp>
        <p:nvSpPr>
          <p:cNvPr id="154" name="Google Shape;154;p7"/>
          <p:cNvSpPr txBox="1">
            <a:spLocks noGrp="1"/>
          </p:cNvSpPr>
          <p:nvPr>
            <p:ph type="body" idx="1"/>
          </p:nvPr>
        </p:nvSpPr>
        <p:spPr>
          <a:xfrm>
            <a:off x="311700" y="1152475"/>
            <a:ext cx="8832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Which scientist would expect increased migration if a factory was built near nesting grounds?</a:t>
            </a:r>
            <a:endParaRPr/>
          </a:p>
          <a:p>
            <a:pPr marL="0" lvl="0" indent="0" algn="l" rtl="0">
              <a:lnSpc>
                <a:spcPct val="100000"/>
              </a:lnSpc>
              <a:spcBef>
                <a:spcPts val="0"/>
              </a:spcBef>
              <a:spcAft>
                <a:spcPts val="0"/>
              </a:spcAft>
              <a:buSzPts val="2600"/>
              <a:buNone/>
            </a:pPr>
            <a:endParaRPr/>
          </a:p>
          <a:p>
            <a:pPr marL="457200" lvl="0" indent="-393700" algn="l" rtl="0">
              <a:lnSpc>
                <a:spcPct val="100000"/>
              </a:lnSpc>
              <a:spcBef>
                <a:spcPts val="0"/>
              </a:spcBef>
              <a:spcAft>
                <a:spcPts val="0"/>
              </a:spcAft>
              <a:buSzPts val="2600"/>
              <a:buAutoNum type="alphaUcParenR"/>
            </a:pPr>
            <a:r>
              <a:rPr lang="en"/>
              <a:t>Scientist 1 because there has been a change in environment.</a:t>
            </a:r>
            <a:endParaRPr/>
          </a:p>
          <a:p>
            <a:pPr marL="457200" lvl="0" indent="-393700" algn="l" rtl="0">
              <a:lnSpc>
                <a:spcPct val="100000"/>
              </a:lnSpc>
              <a:spcBef>
                <a:spcPts val="0"/>
              </a:spcBef>
              <a:spcAft>
                <a:spcPts val="0"/>
              </a:spcAft>
              <a:buSzPts val="2600"/>
              <a:buAutoNum type="alphaUcParenR"/>
            </a:pPr>
            <a:r>
              <a:rPr lang="en"/>
              <a:t>Scientist 1 because the birds have genetically adapted.</a:t>
            </a:r>
            <a:endParaRPr/>
          </a:p>
          <a:p>
            <a:pPr marL="457200" lvl="0" indent="-393700" algn="l" rtl="0">
              <a:lnSpc>
                <a:spcPct val="100000"/>
              </a:lnSpc>
              <a:spcBef>
                <a:spcPts val="0"/>
              </a:spcBef>
              <a:spcAft>
                <a:spcPts val="0"/>
              </a:spcAft>
              <a:buSzPts val="2600"/>
              <a:buAutoNum type="alphaUcParenR"/>
            </a:pPr>
            <a:r>
              <a:rPr lang="en">
                <a:highlight>
                  <a:srgbClr val="FF9900"/>
                </a:highlight>
              </a:rPr>
              <a:t>Scientist 2 because there has been a change in environment.</a:t>
            </a:r>
            <a:endParaRPr>
              <a:highlight>
                <a:srgbClr val="FF9900"/>
              </a:highlight>
            </a:endParaRPr>
          </a:p>
          <a:p>
            <a:pPr marL="457200" lvl="0" indent="-393700" algn="l" rtl="0">
              <a:lnSpc>
                <a:spcPct val="100000"/>
              </a:lnSpc>
              <a:spcBef>
                <a:spcPts val="0"/>
              </a:spcBef>
              <a:spcAft>
                <a:spcPts val="0"/>
              </a:spcAft>
              <a:buSzPts val="2600"/>
              <a:buAutoNum type="alphaUcParenR"/>
            </a:pPr>
            <a:r>
              <a:rPr lang="en"/>
              <a:t>Scientist 2 because the birds have genetically adapted.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For the Birds</a:t>
            </a:r>
            <a:endParaRPr/>
          </a:p>
        </p:txBody>
      </p:sp>
      <p:sp>
        <p:nvSpPr>
          <p:cNvPr id="160" name="Google Shape;160;p8"/>
          <p:cNvSpPr txBox="1">
            <a:spLocks noGrp="1"/>
          </p:cNvSpPr>
          <p:nvPr>
            <p:ph type="body" idx="1"/>
          </p:nvPr>
        </p:nvSpPr>
        <p:spPr>
          <a:xfrm>
            <a:off x="311700" y="863550"/>
            <a:ext cx="8832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Which argument of Scientist 1 supports that environment may not play a factor?</a:t>
            </a:r>
            <a:endParaRPr/>
          </a:p>
          <a:p>
            <a:pPr marL="0" lvl="0" indent="0" algn="l" rtl="0">
              <a:lnSpc>
                <a:spcPct val="100000"/>
              </a:lnSpc>
              <a:spcBef>
                <a:spcPts val="0"/>
              </a:spcBef>
              <a:spcAft>
                <a:spcPts val="0"/>
              </a:spcAft>
              <a:buSzPts val="2600"/>
              <a:buNone/>
            </a:pPr>
            <a:endParaRPr sz="1900"/>
          </a:p>
          <a:p>
            <a:pPr marL="457200" lvl="0" indent="-393700" algn="l" rtl="0">
              <a:lnSpc>
                <a:spcPct val="100000"/>
              </a:lnSpc>
              <a:spcBef>
                <a:spcPts val="0"/>
              </a:spcBef>
              <a:spcAft>
                <a:spcPts val="0"/>
              </a:spcAft>
              <a:buSzPts val="2600"/>
              <a:buFont typeface="Calibri"/>
              <a:buAutoNum type="alphaUcParenR"/>
            </a:pPr>
            <a:r>
              <a:rPr lang="en"/>
              <a:t>The predicted locations for migration based on environmental factors are not always correct.</a:t>
            </a:r>
            <a:endParaRPr/>
          </a:p>
          <a:p>
            <a:pPr marL="457200" lvl="0" indent="-393700" algn="l" rtl="0">
              <a:lnSpc>
                <a:spcPct val="100000"/>
              </a:lnSpc>
              <a:spcBef>
                <a:spcPts val="0"/>
              </a:spcBef>
              <a:spcAft>
                <a:spcPts val="0"/>
              </a:spcAft>
              <a:buSzPts val="2600"/>
              <a:buAutoNum type="alphaUcParenR"/>
            </a:pPr>
            <a:r>
              <a:rPr lang="en"/>
              <a:t>Bluebird migration is inherently genetic.</a:t>
            </a:r>
            <a:endParaRPr/>
          </a:p>
          <a:p>
            <a:pPr marL="457200" lvl="0" indent="-393700" algn="l" rtl="0">
              <a:lnSpc>
                <a:spcPct val="100000"/>
              </a:lnSpc>
              <a:spcBef>
                <a:spcPts val="0"/>
              </a:spcBef>
              <a:spcAft>
                <a:spcPts val="0"/>
              </a:spcAft>
              <a:buSzPts val="2600"/>
              <a:buAutoNum type="alphaUcParenR"/>
            </a:pPr>
            <a:r>
              <a:rPr lang="en"/>
              <a:t>We have seen little change in the timing or speed of migration.</a:t>
            </a:r>
            <a:endParaRPr/>
          </a:p>
          <a:p>
            <a:pPr marL="457200" lvl="0" indent="-393700" algn="l" rtl="0">
              <a:lnSpc>
                <a:spcPct val="100000"/>
              </a:lnSpc>
              <a:spcBef>
                <a:spcPts val="0"/>
              </a:spcBef>
              <a:spcAft>
                <a:spcPts val="0"/>
              </a:spcAft>
              <a:buSzPts val="2600"/>
              <a:buAutoNum type="alphaUcParenR"/>
            </a:pPr>
            <a:r>
              <a:rPr lang="en"/>
              <a:t>Outside factors have less influence than the bird’s natural instincts.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For the Birds</a:t>
            </a:r>
            <a:endParaRPr/>
          </a:p>
        </p:txBody>
      </p:sp>
      <p:sp>
        <p:nvSpPr>
          <p:cNvPr id="166" name="Google Shape;166;p9"/>
          <p:cNvSpPr txBox="1">
            <a:spLocks noGrp="1"/>
          </p:cNvSpPr>
          <p:nvPr>
            <p:ph type="body" idx="1"/>
          </p:nvPr>
        </p:nvSpPr>
        <p:spPr>
          <a:xfrm>
            <a:off x="311700" y="863550"/>
            <a:ext cx="8832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Which argument of Scientist 1 supports that environment may not play a factor?</a:t>
            </a:r>
            <a:endParaRPr/>
          </a:p>
          <a:p>
            <a:pPr marL="0" lvl="0" indent="0" algn="l" rtl="0">
              <a:lnSpc>
                <a:spcPct val="100000"/>
              </a:lnSpc>
              <a:spcBef>
                <a:spcPts val="0"/>
              </a:spcBef>
              <a:spcAft>
                <a:spcPts val="0"/>
              </a:spcAft>
              <a:buSzPts val="2600"/>
              <a:buNone/>
            </a:pPr>
            <a:endParaRPr sz="1900"/>
          </a:p>
          <a:p>
            <a:pPr marL="457200" lvl="0" indent="-393700" algn="l" rtl="0">
              <a:lnSpc>
                <a:spcPct val="100000"/>
              </a:lnSpc>
              <a:spcBef>
                <a:spcPts val="0"/>
              </a:spcBef>
              <a:spcAft>
                <a:spcPts val="0"/>
              </a:spcAft>
              <a:buSzPts val="2600"/>
              <a:buFont typeface="Calibri"/>
              <a:buAutoNum type="alphaUcParenR"/>
            </a:pPr>
            <a:r>
              <a:rPr lang="en">
                <a:highlight>
                  <a:schemeClr val="accent4"/>
                </a:highlight>
              </a:rPr>
              <a:t>The predicted locations for migration based on environmental factors are not always correct.</a:t>
            </a:r>
            <a:endParaRPr/>
          </a:p>
          <a:p>
            <a:pPr marL="457200" lvl="0" indent="-393700" algn="l" rtl="0">
              <a:lnSpc>
                <a:spcPct val="100000"/>
              </a:lnSpc>
              <a:spcBef>
                <a:spcPts val="0"/>
              </a:spcBef>
              <a:spcAft>
                <a:spcPts val="0"/>
              </a:spcAft>
              <a:buSzPts val="2600"/>
              <a:buAutoNum type="alphaUcParenR"/>
            </a:pPr>
            <a:r>
              <a:rPr lang="en"/>
              <a:t>Bluebird migration is inherently genetic.</a:t>
            </a:r>
            <a:endParaRPr/>
          </a:p>
          <a:p>
            <a:pPr marL="457200" lvl="0" indent="-393700" algn="l" rtl="0">
              <a:lnSpc>
                <a:spcPct val="100000"/>
              </a:lnSpc>
              <a:spcBef>
                <a:spcPts val="0"/>
              </a:spcBef>
              <a:spcAft>
                <a:spcPts val="0"/>
              </a:spcAft>
              <a:buSzPts val="2600"/>
              <a:buAutoNum type="alphaUcParenR"/>
            </a:pPr>
            <a:r>
              <a:rPr lang="en"/>
              <a:t>We have seen little change in the timing or speed of migration.</a:t>
            </a:r>
            <a:endParaRPr/>
          </a:p>
          <a:p>
            <a:pPr marL="457200" lvl="0" indent="-393700" algn="l" rtl="0">
              <a:lnSpc>
                <a:spcPct val="100000"/>
              </a:lnSpc>
              <a:spcBef>
                <a:spcPts val="0"/>
              </a:spcBef>
              <a:spcAft>
                <a:spcPts val="0"/>
              </a:spcAft>
              <a:buSzPts val="2600"/>
              <a:buAutoNum type="alphaUcParenR"/>
            </a:pPr>
            <a:r>
              <a:rPr lang="en"/>
              <a:t>Outside factors have less influence than the bird’s natural instincts.</a:t>
            </a:r>
            <a:endParaRPr/>
          </a:p>
        </p:txBody>
      </p:sp>
    </p:spTree>
  </p:cSld>
  <p:clrMapOvr>
    <a:masterClrMapping/>
  </p:clrMapOvr>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401</Words>
  <Application>Microsoft Macintosh PowerPoint</Application>
  <PresentationFormat>On-screen Show (16:9)</PresentationFormat>
  <Paragraphs>44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ACT Math</vt:lpstr>
      <vt:lpstr>PowerPoint Presentation</vt:lpstr>
      <vt:lpstr>Power Up: Science ACT Prep, Week 9</vt:lpstr>
      <vt:lpstr>Essential Question</vt:lpstr>
      <vt:lpstr>Learning Objectives</vt:lpstr>
      <vt:lpstr>For the Birds</vt:lpstr>
      <vt:lpstr>For the Birds</vt:lpstr>
      <vt:lpstr>For the Birds</vt:lpstr>
      <vt:lpstr>For the Birds</vt:lpstr>
      <vt:lpstr>For the Birds</vt:lpstr>
      <vt:lpstr>Practice Passage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Gracia, Ann M.</cp:lastModifiedBy>
  <cp:revision>3</cp:revision>
  <dcterms:modified xsi:type="dcterms:W3CDTF">2024-01-12T20:57:16Z</dcterms:modified>
</cp:coreProperties>
</file>