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MeXUgmIhpzpC+yuAfWfk6hCXgI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dia Baker" initials="" lastIdx="1" clrIdx="0"/>
  <p:cmAuthor id="1" name="Kelsey Willems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AD4A49-F115-4499-97F4-224B43C6083D}">
  <a:tblStyle styleId="{E9AD4A49-F115-4499-97F4-224B43C608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3"/>
  </p:normalViewPr>
  <p:slideViewPr>
    <p:cSldViewPr snapToGrid="0">
      <p:cViewPr varScale="1">
        <p:scale>
          <a:sx n="136" d="100"/>
          <a:sy n="136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0-19T12:51:18.671" idx="1">
    <p:pos x="6000" y="0"/>
    <p:text>When we get the Spanish translation, can that QR also go on this slide please?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-kJpkYo"/>
      </p:ext>
    </p:extLst>
  </p:cm>
  <p:cm authorId="1" dt="2023-10-19T12:51:18.671" idx="1">
    <p:pos x="6000" y="0"/>
    <p:text>yes!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-mdsxIU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9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2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46244a9d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46244a9d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736cddaa0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24736cddaa0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be89e978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8be89e978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4736cddaa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24736cddaa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736cddaa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24736cddaa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Sticky bars.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https://learn.k20center.ou.edu/strategy/129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90d0e5a9c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290d0e5a9c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4736cdda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24736cdda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736cddaa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24736cddaa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National Center for O*NET Development. (n.d.). My next move. My Next Move. https://www.mynextmove.org/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902930bb5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902930bb5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4736cddaa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4736cddaa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83c94913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283c94913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92929"/>
                </a:solidFill>
              </a:rPr>
              <a:t>K20 Center. (n.d.). One-Pager. Strategies. </a:t>
            </a:r>
            <a:r>
              <a:rPr lang="en-US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https://learn.k20center.ou.edu/strategy/72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be89e97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8be89e97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Card sort.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b9a4f5378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1b9a4f5378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Card sort.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Spanish version: </a:t>
            </a:r>
            <a:endParaRPr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8fadfeed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288fadfeed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Card sort.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fa052367c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24fa052367c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Card sort.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736cdda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24736cdda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(n.d.). Collective brain dump. Strategies. Retrieved from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https://learn.k20center.ou.edu/strategy/111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(2021). K20 Center 1-minute Timer. YouTube. https://www.youtube.com/watch?v=6ilD555O_RE.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9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55" name="Google Shape;55;p41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0" name="Google Shape;60;p42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67" name="Google Shape;67;p43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4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5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7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nextmove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k20.ou.edu/career-cluster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hyperlink" Target="http://k20.ou.edu/careerquest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k20.ou.edu/carrera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ilD555O_RE?feature=oembed" TargetMode="External"/><Relationship Id="rId6" Type="http://schemas.openxmlformats.org/officeDocument/2006/relationships/image" Target="../media/image9.jpeg"/><Relationship Id="rId5" Type="http://schemas.openxmlformats.org/officeDocument/2006/relationships/hyperlink" Target="https://www.youtube.com/watch?v=6ilD555O_RE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2846244a9dc_0_6"/>
          <p:cNvPicPr preferRelativeResize="0"/>
          <p:nvPr/>
        </p:nvPicPr>
        <p:blipFill rotWithShape="1">
          <a:blip r:embed="rId3">
            <a:alphaModFix/>
          </a:blip>
          <a:srcRect l="1950" t="1527" r="4285" b="5879"/>
          <a:stretch/>
        </p:blipFill>
        <p:spPr>
          <a:xfrm>
            <a:off x="144275" y="144275"/>
            <a:ext cx="5837051" cy="4854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846244a9dc_0_6"/>
          <p:cNvSpPr txBox="1">
            <a:spLocks noGrp="1"/>
          </p:cNvSpPr>
          <p:nvPr>
            <p:ph type="body" idx="4294967295"/>
          </p:nvPr>
        </p:nvSpPr>
        <p:spPr>
          <a:xfrm>
            <a:off x="6348413" y="355600"/>
            <a:ext cx="2795587" cy="457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Determine which career field each of the careers listed on your paper fits in.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Which field is most prominent on your paper?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4736cddaa0_0_4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After classifying each career on your paper, choose the field that is most important.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Go to the Career Fields poster in the classroom that displays your most important career field.</a:t>
            </a:r>
            <a:endParaRPr dirty="0"/>
          </a:p>
        </p:txBody>
      </p:sp>
      <p:sp>
        <p:nvSpPr>
          <p:cNvPr id="160" name="Google Shape;160;g24736cddaa0_0_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Picking a Career Field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be89e9785_0_2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At your poster, get into groups of 2-3.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This will be your group for the rest of the lesson.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When you have formed your groups, move desks and sit together.</a:t>
            </a:r>
            <a:endParaRPr b="1" dirty="0"/>
          </a:p>
        </p:txBody>
      </p:sp>
      <p:sp>
        <p:nvSpPr>
          <p:cNvPr id="166" name="Google Shape;166;g28be89e9785_0_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Picking a Career Field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4736cddaa0_0_30"/>
          <p:cNvSpPr txBox="1">
            <a:spLocks noGrp="1"/>
          </p:cNvSpPr>
          <p:nvPr>
            <p:ph type="body" idx="1"/>
          </p:nvPr>
        </p:nvSpPr>
        <p:spPr>
          <a:xfrm>
            <a:off x="275101" y="1050446"/>
            <a:ext cx="8207814" cy="384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career fields are categorized into 6 large groups. They include all of the occupations in the United States. The title tells you something about the focus of work in this particular group of occupations.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6 groups are listed below: </a:t>
            </a:r>
            <a:endParaRPr dirty="0"/>
          </a:p>
        </p:txBody>
      </p:sp>
      <p:sp>
        <p:nvSpPr>
          <p:cNvPr id="172" name="Google Shape;172;g24736cddaa0_0_30"/>
          <p:cNvSpPr txBox="1">
            <a:spLocks noGrp="1"/>
          </p:cNvSpPr>
          <p:nvPr>
            <p:ph type="title"/>
          </p:nvPr>
        </p:nvSpPr>
        <p:spPr>
          <a:xfrm>
            <a:off x="413951" y="11571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ICAP’s 6 Career Fields</a:t>
            </a:r>
            <a:endParaRPr dirty="0"/>
          </a:p>
        </p:txBody>
      </p:sp>
      <p:pic>
        <p:nvPicPr>
          <p:cNvPr id="173" name="Google Shape;173;g24736cddaa0_0_30"/>
          <p:cNvPicPr preferRelativeResize="0"/>
          <p:nvPr/>
        </p:nvPicPr>
        <p:blipFill rotWithShape="1">
          <a:blip r:embed="rId3">
            <a:alphaModFix/>
          </a:blip>
          <a:srcRect l="4824" t="11678" r="5175" b="65654"/>
          <a:stretch/>
        </p:blipFill>
        <p:spPr>
          <a:xfrm>
            <a:off x="817451" y="3203430"/>
            <a:ext cx="6894100" cy="148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736cddaa0_0_59"/>
          <p:cNvSpPr txBox="1">
            <a:spLocks noGrp="1"/>
          </p:cNvSpPr>
          <p:nvPr>
            <p:ph type="title"/>
          </p:nvPr>
        </p:nvSpPr>
        <p:spPr>
          <a:xfrm>
            <a:off x="457200" y="786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Sticky Bars</a:t>
            </a:r>
            <a:endParaRPr dirty="0"/>
          </a:p>
        </p:txBody>
      </p:sp>
      <p:sp>
        <p:nvSpPr>
          <p:cNvPr id="180" name="Google Shape;180;g24736cddaa0_0_59"/>
          <p:cNvSpPr txBox="1">
            <a:spLocks noGrp="1"/>
          </p:cNvSpPr>
          <p:nvPr>
            <p:ph type="body" idx="1"/>
          </p:nvPr>
        </p:nvSpPr>
        <p:spPr>
          <a:xfrm>
            <a:off x="275100" y="3064450"/>
            <a:ext cx="7910357" cy="19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With your group, predict which field employs the most people in Oklahoma/your community.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Take a sticky note and place it above your prediction on the </a:t>
            </a:r>
            <a:r>
              <a:rPr lang="en-US"/>
              <a:t>Career Cluster </a:t>
            </a:r>
            <a:r>
              <a:rPr lang="en-US" dirty="0"/>
              <a:t>poster. </a:t>
            </a:r>
            <a:endParaRPr dirty="0"/>
          </a:p>
        </p:txBody>
      </p:sp>
      <p:pic>
        <p:nvPicPr>
          <p:cNvPr id="181" name="Google Shape;181;g24736cddaa0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4500" y="78650"/>
            <a:ext cx="1091449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2FC4C5-590D-B6E9-E401-A92A3B741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8777" y="1007912"/>
            <a:ext cx="9491700" cy="20565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90d0e5a9c6_0_2"/>
          <p:cNvSpPr txBox="1">
            <a:spLocks noGrp="1"/>
          </p:cNvSpPr>
          <p:nvPr>
            <p:ph type="body" idx="1"/>
          </p:nvPr>
        </p:nvSpPr>
        <p:spPr>
          <a:xfrm>
            <a:off x="275100" y="3139900"/>
            <a:ext cx="85938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are some examples of companies in Oklahoma that fall into these three categories?</a:t>
            </a:r>
            <a:endParaRPr dirty="0"/>
          </a:p>
        </p:txBody>
      </p:sp>
      <p:sp>
        <p:nvSpPr>
          <p:cNvPr id="187" name="Google Shape;187;g290d0e5a9c6_0_2"/>
          <p:cNvSpPr txBox="1">
            <a:spLocks noGrp="1"/>
          </p:cNvSpPr>
          <p:nvPr>
            <p:ph type="title"/>
          </p:nvPr>
        </p:nvSpPr>
        <p:spPr>
          <a:xfrm>
            <a:off x="457200" y="16514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 sz="3200" dirty="0"/>
              <a:t>Career Fields That Drive Oklahoma’s Job Market</a:t>
            </a:r>
            <a:endParaRPr sz="3200" dirty="0"/>
          </a:p>
        </p:txBody>
      </p:sp>
      <p:pic>
        <p:nvPicPr>
          <p:cNvPr id="3" name="Picture 2" descr="A purple square with a white gear in it&#10;&#10;Description automatically generated">
            <a:extLst>
              <a:ext uri="{FF2B5EF4-FFF2-40B4-BE49-F238E27FC236}">
                <a16:creationId xmlns:a16="http://schemas.microsoft.com/office/drawing/2014/main" id="{1CCA1D74-2B4F-57FD-1F96-4BCB04214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99" y="1031089"/>
            <a:ext cx="7162800" cy="2641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4736cddaa0_0_5"/>
          <p:cNvSpPr txBox="1">
            <a:spLocks noGrp="1"/>
          </p:cNvSpPr>
          <p:nvPr>
            <p:ph type="body" idx="1"/>
          </p:nvPr>
        </p:nvSpPr>
        <p:spPr>
          <a:xfrm>
            <a:off x="275100" y="1340275"/>
            <a:ext cx="85938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Pick 1 career from your chosen career field and create a presentation using your Presentation Planning handout.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Every career uses skills that are gained in </a:t>
            </a:r>
            <a:r>
              <a:rPr lang="en-US" dirty="0">
                <a:highlight>
                  <a:srgbClr val="FFFF00"/>
                </a:highlight>
              </a:rPr>
              <a:t>[Insert Content Area](ex. Math)</a:t>
            </a:r>
            <a:r>
              <a:rPr lang="en-US" dirty="0"/>
              <a:t>.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For example, if you work as an </a:t>
            </a:r>
            <a:r>
              <a:rPr lang="en-US" i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Architect,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 you would use </a:t>
            </a:r>
            <a:r>
              <a:rPr lang="en-US" i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Right Triangle Trigonometry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 during your job.</a:t>
            </a:r>
            <a:r>
              <a:rPr lang="en-US" dirty="0"/>
              <a:t> 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your group, determine what concept is important to your chosen career and analyze it through 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that </a:t>
            </a:r>
            <a:r>
              <a:rPr lang="en-US" dirty="0"/>
              <a:t>lens.</a:t>
            </a:r>
            <a:endParaRPr dirty="0"/>
          </a:p>
        </p:txBody>
      </p:sp>
      <p:sp>
        <p:nvSpPr>
          <p:cNvPr id="195" name="Google Shape;195;g24736cddaa0_0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Presentation Planning handout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4736cddaa0_0_10"/>
          <p:cNvSpPr txBox="1">
            <a:spLocks noGrp="1"/>
          </p:cNvSpPr>
          <p:nvPr>
            <p:ph type="body" idx="1"/>
          </p:nvPr>
        </p:nvSpPr>
        <p:spPr>
          <a:xfrm>
            <a:off x="275100" y="979225"/>
            <a:ext cx="5743200" cy="3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With your group, create a digital presentation.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Use the Presentation Planning handout and Presentation Rubric.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Resources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Use an online search 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engine</a:t>
            </a:r>
            <a:r>
              <a:rPr lang="en-US" dirty="0"/>
              <a:t> to research the career of your choice and find information.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Type in: </a:t>
            </a:r>
            <a:r>
              <a:rPr lang="en-US" u="sng" dirty="0">
                <a:solidFill>
                  <a:srgbClr val="3E5C6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https://www.mynextmove.org/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Type in:  </a:t>
            </a:r>
            <a:r>
              <a:rPr lang="en-US" u="sng" dirty="0">
                <a:solidFill>
                  <a:srgbClr val="3E5C6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http://k20.ou.edu/career-clusters</a:t>
            </a:r>
            <a:r>
              <a:rPr lang="en-US" dirty="0"/>
              <a:t>  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Remember to cite the resources you used.</a:t>
            </a:r>
            <a:endParaRPr dirty="0"/>
          </a:p>
        </p:txBody>
      </p:sp>
      <p:sp>
        <p:nvSpPr>
          <p:cNvPr id="201" name="Google Shape;201;g24736cddaa0_0_10"/>
          <p:cNvSpPr txBox="1">
            <a:spLocks noGrp="1"/>
          </p:cNvSpPr>
          <p:nvPr>
            <p:ph type="title"/>
          </p:nvPr>
        </p:nvSpPr>
        <p:spPr>
          <a:xfrm>
            <a:off x="457200" y="-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Create Presentation</a:t>
            </a:r>
            <a:endParaRPr dirty="0"/>
          </a:p>
        </p:txBody>
      </p:sp>
      <p:pic>
        <p:nvPicPr>
          <p:cNvPr id="202" name="Google Shape;202;g24736cddaa0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8375" y="691750"/>
            <a:ext cx="1554875" cy="155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24736cddaa0_0_10"/>
          <p:cNvSpPr txBox="1"/>
          <p:nvPr/>
        </p:nvSpPr>
        <p:spPr>
          <a:xfrm>
            <a:off x="6356813" y="2246625"/>
            <a:ext cx="1758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My Next Move</a:t>
            </a:r>
            <a:endParaRPr sz="1800" b="1">
              <a:solidFill>
                <a:srgbClr val="910D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g24736cddaa0_0_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8363" y="2783850"/>
            <a:ext cx="1554876" cy="155487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4736cddaa0_0_10"/>
          <p:cNvSpPr txBox="1"/>
          <p:nvPr/>
        </p:nvSpPr>
        <p:spPr>
          <a:xfrm>
            <a:off x="6356813" y="4338725"/>
            <a:ext cx="1758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Career Clusters</a:t>
            </a:r>
            <a:endParaRPr sz="1800" b="1">
              <a:solidFill>
                <a:srgbClr val="910D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902930bb5e_0_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Presentation Rubric</a:t>
            </a:r>
            <a:endParaRPr dirty="0"/>
          </a:p>
        </p:txBody>
      </p:sp>
      <p:sp>
        <p:nvSpPr>
          <p:cNvPr id="211" name="Google Shape;211;g2902930bb5e_0_2"/>
          <p:cNvSpPr txBox="1">
            <a:spLocks noGrp="1"/>
          </p:cNvSpPr>
          <p:nvPr>
            <p:ph type="body" idx="1"/>
          </p:nvPr>
        </p:nvSpPr>
        <p:spPr>
          <a:xfrm>
            <a:off x="457200" y="1160338"/>
            <a:ext cx="4038600" cy="344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accent2"/>
                </a:solidFill>
              </a:rPr>
              <a:t>5 points </a:t>
            </a:r>
            <a:endParaRPr sz="2300" dirty="0">
              <a:solidFill>
                <a:schemeClr val="accent2"/>
              </a:solidFill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Identifies career, field, and cluster </a:t>
            </a:r>
            <a:endParaRPr sz="2300" dirty="0"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accent2"/>
                </a:solidFill>
              </a:rPr>
              <a:t>10 points each</a:t>
            </a:r>
            <a:endParaRPr sz="2300" dirty="0">
              <a:solidFill>
                <a:schemeClr val="accent2"/>
              </a:solidFill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Description of Duties</a:t>
            </a:r>
            <a:endParaRPr sz="2300" dirty="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Salaries</a:t>
            </a:r>
            <a:endParaRPr sz="2300" dirty="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Education Requirements</a:t>
            </a:r>
            <a:endParaRPr sz="2300" dirty="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>
                <a:highlight>
                  <a:srgbClr val="FFFF00"/>
                </a:highlight>
              </a:rPr>
              <a:t>[Insert Content Area](ex. Math)</a:t>
            </a:r>
            <a:r>
              <a:rPr lang="en-US" sz="2300" dirty="0"/>
              <a:t> that is used</a:t>
            </a:r>
            <a:endParaRPr sz="2300" dirty="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Appropriate problem/task</a:t>
            </a:r>
            <a:endParaRPr sz="2300" dirty="0"/>
          </a:p>
        </p:txBody>
      </p:sp>
      <p:sp>
        <p:nvSpPr>
          <p:cNvPr id="212" name="Google Shape;212;g2902930bb5e_0_2"/>
          <p:cNvSpPr txBox="1">
            <a:spLocks noGrp="1"/>
          </p:cNvSpPr>
          <p:nvPr>
            <p:ph type="body" idx="2"/>
          </p:nvPr>
        </p:nvSpPr>
        <p:spPr>
          <a:xfrm>
            <a:off x="4277675" y="1160350"/>
            <a:ext cx="4754100" cy="344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accent2"/>
                </a:solidFill>
              </a:rPr>
              <a:t>25 points (Design)</a:t>
            </a:r>
            <a:endParaRPr sz="2300" dirty="0">
              <a:solidFill>
                <a:schemeClr val="accent2"/>
              </a:solidFill>
            </a:endParaRPr>
          </a:p>
          <a:p>
            <a:pPr marL="457200" lvl="0" indent="-3746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Title / Pictures of Career</a:t>
            </a:r>
            <a:endParaRPr sz="2300" dirty="0"/>
          </a:p>
          <a:p>
            <a:pPr marL="457200" lvl="0" indent="-3746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Creativity (color, font, etc.) </a:t>
            </a:r>
            <a:endParaRPr sz="2300" dirty="0"/>
          </a:p>
          <a:p>
            <a:pPr marL="457200" lvl="0" indent="-3746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Neatness/Organization </a:t>
            </a:r>
            <a:endParaRPr sz="2300" dirty="0"/>
          </a:p>
          <a:p>
            <a:pPr marL="457200" lvl="0" indent="-3746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All sources cited </a:t>
            </a:r>
            <a:endParaRPr sz="2300" dirty="0"/>
          </a:p>
          <a:p>
            <a:pPr marL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accent2"/>
                </a:solidFill>
              </a:rPr>
              <a:t>20 points (Presentation)</a:t>
            </a:r>
            <a:endParaRPr sz="2300" dirty="0">
              <a:solidFill>
                <a:schemeClr val="accent2"/>
              </a:solidFill>
            </a:endParaRPr>
          </a:p>
          <a:p>
            <a:pPr marL="457200" lvl="0" indent="-3746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All group members participate.</a:t>
            </a:r>
            <a:endParaRPr sz="2300" dirty="0"/>
          </a:p>
          <a:p>
            <a:pPr marL="457200" lvl="0" indent="-3746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Presenters are confident, concise, and share all required information.</a:t>
            </a:r>
            <a:endParaRPr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4736cddaa0_0_15"/>
          <p:cNvSpPr txBox="1">
            <a:spLocks noGrp="1"/>
          </p:cNvSpPr>
          <p:nvPr>
            <p:ph type="body" idx="1"/>
          </p:nvPr>
        </p:nvSpPr>
        <p:spPr>
          <a:xfrm>
            <a:off x="275100" y="1492200"/>
            <a:ext cx="85938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Digital presentations are to be turned into </a:t>
            </a:r>
            <a:r>
              <a:rPr lang="en-US">
                <a:highlight>
                  <a:srgbClr val="FFFF00"/>
                </a:highlight>
              </a:rPr>
              <a:t>[insert designated location]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Each group will present their career presentation to the class.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As groups present, pay close attention to the presentation and take notes on your One-Pager Planning handout.</a:t>
            </a:r>
            <a:endParaRPr/>
          </a:p>
        </p:txBody>
      </p:sp>
      <p:sp>
        <p:nvSpPr>
          <p:cNvPr id="218" name="Google Shape;218;g24736cddaa0_0_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Presentations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Career Quest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Exploring Careers in Your Content Area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83c9491383_0_0"/>
          <p:cNvSpPr txBox="1">
            <a:spLocks noGrp="1"/>
          </p:cNvSpPr>
          <p:nvPr>
            <p:ph type="body" idx="1"/>
          </p:nvPr>
        </p:nvSpPr>
        <p:spPr>
          <a:xfrm>
            <a:off x="426308" y="1071485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Create a One-Pager to answer the following questions:</a:t>
            </a:r>
            <a:endParaRPr dirty="0"/>
          </a:p>
          <a:p>
            <a:pPr marL="457200" lvl="0" indent="-34417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What careers require the use of </a:t>
            </a:r>
            <a:r>
              <a:rPr lang="en-US" dirty="0">
                <a:highlight>
                  <a:srgbClr val="FFFF00"/>
                </a:highlight>
              </a:rPr>
              <a:t>[Insert Content Area](ex. Math)</a:t>
            </a:r>
            <a:r>
              <a:rPr lang="en-US" dirty="0"/>
              <a:t>? </a:t>
            </a:r>
            <a:endParaRPr dirty="0"/>
          </a:p>
          <a:p>
            <a:pPr marL="457200" lvl="0" indent="-3441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What certification exams are required in these careers?</a:t>
            </a:r>
            <a:endParaRPr dirty="0"/>
          </a:p>
          <a:p>
            <a:pPr marL="457200" lvl="0" indent="-3441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How can a test prep class prepare you for a future careers?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Make sure to include the following:</a:t>
            </a:r>
            <a:endParaRPr dirty="0"/>
          </a:p>
          <a:p>
            <a:pPr marL="457200" lvl="0" indent="-34417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Title</a:t>
            </a:r>
            <a:endParaRPr dirty="0"/>
          </a:p>
          <a:p>
            <a:pPr marL="457200" lvl="0" indent="-3441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Border around the page that includes the theme of the lesson</a:t>
            </a:r>
            <a:endParaRPr dirty="0"/>
          </a:p>
          <a:p>
            <a:pPr marL="9398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May include words, symbols, or phrases</a:t>
            </a:r>
            <a:endParaRPr dirty="0"/>
          </a:p>
          <a:p>
            <a:pPr marL="457200" lvl="0" indent="-3441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Image that represents the subject</a:t>
            </a:r>
            <a:endParaRPr dirty="0"/>
          </a:p>
          <a:p>
            <a:pPr marL="9398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Include descriptions of your images </a:t>
            </a:r>
            <a:endParaRPr dirty="0"/>
          </a:p>
          <a:p>
            <a:pPr marL="457200" lvl="0" indent="-3441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Personal statement about how you feel about the lesson</a:t>
            </a:r>
            <a:endParaRPr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</a:ext>
              </a:extLst>
            </a:endParaRPr>
          </a:p>
          <a:p>
            <a:pPr marL="457200" lvl="0" indent="-3441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Summary over key facts you have learned</a:t>
            </a:r>
            <a:endParaRPr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</a:ext>
              </a:extLst>
            </a:endParaRPr>
          </a:p>
          <a:p>
            <a:pPr marL="457200" lvl="0" indent="-3441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A list questions you still have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224" name="Google Shape;224;g283c9491383_0_0"/>
          <p:cNvSpPr txBox="1">
            <a:spLocks noGrp="1"/>
          </p:cNvSpPr>
          <p:nvPr>
            <p:ph type="title"/>
          </p:nvPr>
        </p:nvSpPr>
        <p:spPr>
          <a:xfrm>
            <a:off x="392327" y="5084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One-Pager</a:t>
            </a:r>
            <a:endParaRPr dirty="0"/>
          </a:p>
        </p:txBody>
      </p:sp>
      <p:pic>
        <p:nvPicPr>
          <p:cNvPr id="225" name="Google Shape;225;g283c949138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85281">
            <a:off x="7144538" y="242473"/>
            <a:ext cx="1454425" cy="145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content is used in careers?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73601" y="629205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30352" y="1806076"/>
            <a:ext cx="7772400" cy="2343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635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Arial" panose="020B0604020202020204" pitchFamily="34" charset="0"/>
              <a:buChar char="•"/>
            </a:pPr>
            <a:r>
              <a:rPr lang="en-US" dirty="0"/>
              <a:t>Identify how careers use content learned in 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class</a:t>
            </a:r>
            <a:r>
              <a:rPr lang="en-US" dirty="0"/>
              <a:t>.</a:t>
            </a:r>
            <a:endParaRPr dirty="0"/>
          </a:p>
          <a:p>
            <a:pPr marL="4635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Arial" panose="020B0604020202020204" pitchFamily="34" charset="0"/>
              <a:buChar char="•"/>
            </a:pPr>
            <a:r>
              <a:rPr lang="en-US" dirty="0"/>
              <a:t>Research the requirements and pay scale for a chosen career.</a:t>
            </a:r>
            <a:endParaRPr dirty="0"/>
          </a:p>
          <a:p>
            <a:pPr marL="55563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8be89e9785_0_0"/>
          <p:cNvSpPr txBox="1">
            <a:spLocks noGrp="1"/>
          </p:cNvSpPr>
          <p:nvPr>
            <p:ph type="body" idx="1"/>
          </p:nvPr>
        </p:nvSpPr>
        <p:spPr>
          <a:xfrm>
            <a:off x="451022" y="203222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groups of 4, sort the career cards into groups based on the minimum education required.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the provided headings as the categories for each group of careers.</a:t>
            </a:r>
            <a:endParaRPr dirty="0"/>
          </a:p>
        </p:txBody>
      </p:sp>
      <p:sp>
        <p:nvSpPr>
          <p:cNvPr id="113" name="Google Shape;113;g28be89e9785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Education and Careers Card Sort</a:t>
            </a:r>
            <a:endParaRPr dirty="0"/>
          </a:p>
        </p:txBody>
      </p:sp>
      <p:pic>
        <p:nvPicPr>
          <p:cNvPr id="114" name="Google Shape;114;g28be89e978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288" y="590035"/>
            <a:ext cx="1676544" cy="14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b9a4f5378d_0_4"/>
          <p:cNvSpPr txBox="1">
            <a:spLocks noGrp="1"/>
          </p:cNvSpPr>
          <p:nvPr>
            <p:ph type="body" idx="1"/>
          </p:nvPr>
        </p:nvSpPr>
        <p:spPr>
          <a:xfrm>
            <a:off x="238030" y="1220352"/>
            <a:ext cx="85938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With your group, sort the careers by the amount of education you believe is required.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Accessing the Careers Card Sort 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Type in for English Version: </a:t>
            </a:r>
            <a:r>
              <a:rPr lang="en-US" u="sng" dirty="0">
                <a:solidFill>
                  <a:srgbClr val="1C3C5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k20.ou.edu/careerquest</a:t>
            </a:r>
            <a:r>
              <a:rPr lang="en-US" u="sng" dirty="0">
                <a:solidFill>
                  <a:srgbClr val="1C3C58"/>
                </a:solidFill>
              </a:rPr>
              <a:t> </a:t>
            </a:r>
            <a:r>
              <a:rPr lang="en-US" dirty="0">
                <a:solidFill>
                  <a:srgbClr val="1C3C58"/>
                </a:solidFill>
              </a:rPr>
              <a:t> </a:t>
            </a:r>
            <a:endParaRPr dirty="0">
              <a:solidFill>
                <a:srgbClr val="1C3C58"/>
              </a:solidFill>
            </a:endParaRPr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Type in for Spanish Version: </a:t>
            </a:r>
            <a:r>
              <a:rPr lang="en-US" b="0" i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k20.ou.edu/</a:t>
            </a:r>
            <a:r>
              <a:rPr lang="en-US" b="0" i="0" dirty="0" err="1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carrera</a:t>
            </a:r>
            <a:r>
              <a:rPr lang="en-US" b="0" i="0" dirty="0" err="1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Scan QR code</a:t>
            </a:r>
            <a:endParaRPr dirty="0"/>
          </a:p>
        </p:txBody>
      </p:sp>
      <p:sp>
        <p:nvSpPr>
          <p:cNvPr id="120" name="Google Shape;120;g1b9a4f5378d_0_4"/>
          <p:cNvSpPr txBox="1">
            <a:spLocks noGrp="1"/>
          </p:cNvSpPr>
          <p:nvPr>
            <p:ph type="title"/>
          </p:nvPr>
        </p:nvSpPr>
        <p:spPr>
          <a:xfrm>
            <a:off x="457200" y="2701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Card Sort</a:t>
            </a:r>
            <a:endParaRPr dirty="0"/>
          </a:p>
        </p:txBody>
      </p:sp>
      <p:sp>
        <p:nvSpPr>
          <p:cNvPr id="122" name="Google Shape;122;g1b9a4f5378d_0_4"/>
          <p:cNvSpPr/>
          <p:nvPr/>
        </p:nvSpPr>
        <p:spPr>
          <a:xfrm rot="5400000">
            <a:off x="1521096" y="3533399"/>
            <a:ext cx="626700" cy="6675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g1b9a4f5378d_0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8256" y="0"/>
            <a:ext cx="1676544" cy="14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1b9a4f5378d_0_4"/>
          <p:cNvSpPr txBox="1"/>
          <p:nvPr/>
        </p:nvSpPr>
        <p:spPr>
          <a:xfrm>
            <a:off x="1738496" y="4570677"/>
            <a:ext cx="9399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English</a:t>
            </a:r>
            <a:endParaRPr sz="1800" b="1" dirty="0">
              <a:solidFill>
                <a:srgbClr val="910D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b9a4f5378d_0_4"/>
          <p:cNvSpPr txBox="1"/>
          <p:nvPr/>
        </p:nvSpPr>
        <p:spPr>
          <a:xfrm>
            <a:off x="4810360" y="4519623"/>
            <a:ext cx="9399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Spanish</a:t>
            </a:r>
            <a:endParaRPr sz="1800" b="1" dirty="0">
              <a:solidFill>
                <a:srgbClr val="910D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FF85F-0AC3-2A02-3144-A57E7533570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6740"/>
          <a:stretch>
            <a:fillRect/>
          </a:stretch>
        </p:blipFill>
        <p:spPr>
          <a:xfrm>
            <a:off x="2680629" y="3423911"/>
            <a:ext cx="1500466" cy="1453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21C430-7576-8E59-4406-054C2F1E2D0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5931"/>
          <a:stretch>
            <a:fillRect/>
          </a:stretch>
        </p:blipFill>
        <p:spPr>
          <a:xfrm>
            <a:off x="5742045" y="3378209"/>
            <a:ext cx="1528835" cy="14951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88fadfeedd_0_6"/>
          <p:cNvSpPr txBox="1">
            <a:spLocks noGrp="1"/>
          </p:cNvSpPr>
          <p:nvPr>
            <p:ph type="title" idx="4294967295"/>
          </p:nvPr>
        </p:nvSpPr>
        <p:spPr>
          <a:xfrm>
            <a:off x="395416" y="27803"/>
            <a:ext cx="615984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Card Sort Answers</a:t>
            </a:r>
            <a:endParaRPr dirty="0"/>
          </a:p>
        </p:txBody>
      </p:sp>
      <p:pic>
        <p:nvPicPr>
          <p:cNvPr id="131" name="Google Shape;131;g288fadfeedd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8425" y="-245950"/>
            <a:ext cx="1654325" cy="1472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2" name="Google Shape;132;g288fadfeedd_0_6"/>
          <p:cNvGraphicFramePr/>
          <p:nvPr>
            <p:extLst>
              <p:ext uri="{D42A27DB-BD31-4B8C-83A1-F6EECF244321}">
                <p14:modId xmlns:p14="http://schemas.microsoft.com/office/powerpoint/2010/main" val="3468014492"/>
              </p:ext>
            </p:extLst>
          </p:nvPr>
        </p:nvGraphicFramePr>
        <p:xfrm>
          <a:off x="457200" y="973075"/>
          <a:ext cx="8229625" cy="3949615"/>
        </p:xfrm>
        <a:graphic>
          <a:graphicData uri="http://schemas.openxmlformats.org/drawingml/2006/table">
            <a:tbl>
              <a:tblPr>
                <a:noFill/>
                <a:tableStyleId>{E9AD4A49-F115-4499-97F4-224B43C6083D}</a:tableStyleId>
              </a:tblPr>
              <a:tblGrid>
                <a:gridCol w="199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5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School Diploma</a:t>
                      </a:r>
                      <a:endParaRPr sz="20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Vocational and On the Job Training</a:t>
                      </a:r>
                      <a:endParaRPr sz="20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2-year College (Associate’s degree)</a:t>
                      </a:r>
                      <a:endParaRPr sz="20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4-year College (Bachelor’s degree)</a:t>
                      </a:r>
                      <a:endParaRPr sz="20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Restaurant or Retail Manager</a:t>
                      </a:r>
                      <a:endParaRPr sz="180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Dental Assistant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Legal Assistant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Teacher</a:t>
                      </a:r>
                      <a:endParaRPr sz="180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Military Member</a:t>
                      </a:r>
                      <a:endParaRPr sz="180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Airplane Mechanic</a:t>
                      </a:r>
                      <a:endParaRPr sz="180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Medical Technician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Engineer</a:t>
                      </a:r>
                      <a:endParaRPr sz="180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Police Officer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Cosmetologist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Accounting Assistant/Payroll Technician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Nurse</a:t>
                      </a:r>
                      <a:endParaRPr sz="180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Administrative Assistant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Welder</a:t>
                      </a:r>
                      <a:endParaRPr sz="180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 Language Interpreter</a:t>
                      </a:r>
                      <a:endParaRPr sz="180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Forensic Scientist</a:t>
                      </a:r>
                      <a:endParaRPr sz="1800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fa052367c_2_14"/>
          <p:cNvSpPr txBox="1">
            <a:spLocks noGrp="1"/>
          </p:cNvSpPr>
          <p:nvPr>
            <p:ph type="title" idx="4294967295"/>
          </p:nvPr>
        </p:nvSpPr>
        <p:spPr>
          <a:xfrm>
            <a:off x="457225" y="0"/>
            <a:ext cx="784960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Card Sort Answers</a:t>
            </a:r>
            <a:endParaRPr dirty="0"/>
          </a:p>
        </p:txBody>
      </p:sp>
      <p:pic>
        <p:nvPicPr>
          <p:cNvPr id="138" name="Google Shape;138;g24fa052367c_2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8425" y="-245950"/>
            <a:ext cx="1654325" cy="1472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9" name="Google Shape;139;g24fa052367c_2_14"/>
          <p:cNvGraphicFramePr/>
          <p:nvPr>
            <p:extLst>
              <p:ext uri="{D42A27DB-BD31-4B8C-83A1-F6EECF244321}">
                <p14:modId xmlns:p14="http://schemas.microsoft.com/office/powerpoint/2010/main" val="736326166"/>
              </p:ext>
            </p:extLst>
          </p:nvPr>
        </p:nvGraphicFramePr>
        <p:xfrm>
          <a:off x="457200" y="973075"/>
          <a:ext cx="8229625" cy="3596475"/>
        </p:xfrm>
        <a:graphic>
          <a:graphicData uri="http://schemas.openxmlformats.org/drawingml/2006/table">
            <a:tbl>
              <a:tblPr>
                <a:noFill/>
                <a:tableStyleId>{E9AD4A49-F115-4499-97F4-224B43C6083D}</a:tableStyleId>
              </a:tblPr>
              <a:tblGrid>
                <a:gridCol w="199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5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School Diploma</a:t>
                      </a:r>
                      <a:endParaRPr sz="20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Vocational and On the Job Training</a:t>
                      </a:r>
                      <a:endParaRPr sz="20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2-year College (Associate’s degree)</a:t>
                      </a:r>
                      <a:endParaRPr sz="20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4-year College (Bachelor’s degree)</a:t>
                      </a:r>
                      <a:endParaRPr sz="20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Center Worker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Information Technology Technician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Information Technology Security Specialist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Accountant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Power Plant Operator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Electrician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Radiologist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or Network Designer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Realtor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Mechanic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Surveyor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Occupational Therapist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736cddaa0_0_0"/>
          <p:cNvSpPr txBox="1">
            <a:spLocks noGrp="1"/>
          </p:cNvSpPr>
          <p:nvPr>
            <p:ph type="body" idx="1"/>
          </p:nvPr>
        </p:nvSpPr>
        <p:spPr>
          <a:xfrm>
            <a:off x="275100" y="1492200"/>
            <a:ext cx="85938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In 60 seconds, list all the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career</a:t>
            </a:r>
            <a:r>
              <a:rPr lang="en-US" dirty="0"/>
              <a:t>s that you are interested in.</a:t>
            </a: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5" name="Google Shape;145;g24736cddaa0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Explore</a:t>
            </a:r>
            <a:endParaRPr dirty="0"/>
          </a:p>
        </p:txBody>
      </p:sp>
      <p:pic>
        <p:nvPicPr>
          <p:cNvPr id="147" name="Google Shape;147;g24736cddaa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9300" y="307250"/>
            <a:ext cx="1371000" cy="13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4736cddaa0_0_0"/>
          <p:cNvSpPr txBox="1"/>
          <p:nvPr/>
        </p:nvSpPr>
        <p:spPr>
          <a:xfrm>
            <a:off x="2919900" y="4446300"/>
            <a:ext cx="33042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1C3C58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Center 1-minute Timer</a:t>
            </a:r>
            <a:endParaRPr sz="1800">
              <a:solidFill>
                <a:srgbClr val="1C3C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title="K20 Center 1 minute timer">
            <a:hlinkClick r:id="" action="ppaction://media"/>
            <a:extLst>
              <a:ext uri="{FF2B5EF4-FFF2-40B4-BE49-F238E27FC236}">
                <a16:creationId xmlns:a16="http://schemas.microsoft.com/office/drawing/2014/main" id="{34698FE0-5BFC-2E9C-95B5-7A39374229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691300" y="2103120"/>
            <a:ext cx="3761400" cy="2125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1090</Words>
  <Application>Microsoft Office PowerPoint</Application>
  <PresentationFormat>On-screen Show (16:9)</PresentationFormat>
  <Paragraphs>138</Paragraphs>
  <Slides>20</Slides>
  <Notes>20</Notes>
  <HiddenSlides>2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Noto Sans Symbols</vt:lpstr>
      <vt:lpstr>Times New Roman</vt:lpstr>
      <vt:lpstr>Wingdings</vt:lpstr>
      <vt:lpstr>LEARN theme</vt:lpstr>
      <vt:lpstr>LEARN theme</vt:lpstr>
      <vt:lpstr>PowerPoint Presentation</vt:lpstr>
      <vt:lpstr>Career Quest</vt:lpstr>
      <vt:lpstr>Essential Question</vt:lpstr>
      <vt:lpstr>Lesson Objectives</vt:lpstr>
      <vt:lpstr>Education and Careers Card Sort</vt:lpstr>
      <vt:lpstr>Card Sort</vt:lpstr>
      <vt:lpstr>Card Sort Answers</vt:lpstr>
      <vt:lpstr>Card Sort Answers</vt:lpstr>
      <vt:lpstr>Explore</vt:lpstr>
      <vt:lpstr>PowerPoint Presentation</vt:lpstr>
      <vt:lpstr>Picking a Career Field</vt:lpstr>
      <vt:lpstr>Picking a Career Field</vt:lpstr>
      <vt:lpstr>ICAP’s 6 Career Fields</vt:lpstr>
      <vt:lpstr>Sticky Bars</vt:lpstr>
      <vt:lpstr>Career Fields That Drive Oklahoma’s Job Market</vt:lpstr>
      <vt:lpstr>Presentation Planning handout</vt:lpstr>
      <vt:lpstr>Create Presentation</vt:lpstr>
      <vt:lpstr>Presentation Rubric</vt:lpstr>
      <vt:lpstr>Presentations</vt:lpstr>
      <vt:lpstr>One-Pager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Eike, Michell L.</dc:creator>
  <cp:lastModifiedBy>Willems, Kelsey</cp:lastModifiedBy>
  <cp:revision>10</cp:revision>
  <dcterms:created xsi:type="dcterms:W3CDTF">2022-10-07T18:54:01Z</dcterms:created>
  <dcterms:modified xsi:type="dcterms:W3CDTF">2026-05-13T13:34:39Z</dcterms:modified>
</cp:coreProperties>
</file>