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 id="2147483668"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72" r:id="rId14"/>
    <p:sldId id="268" r:id="rId15"/>
    <p:sldId id="269" r:id="rId16"/>
    <p:sldId id="270" r:id="rId17"/>
    <p:sldId id="271" r:id="rId18"/>
    <p:sldId id="267" r:id="rId19"/>
    <p:sldId id="273" r:id="rId20"/>
    <p:sldId id="274" r:id="rId21"/>
    <p:sldId id="275" r:id="rId22"/>
    <p:sldId id="276" r:id="rId23"/>
    <p:sldId id="277" r:id="rId24"/>
  </p:sldIdLst>
  <p:sldSz cx="9144000" cy="5143500" type="screen16x9"/>
  <p:notesSz cx="6858000" cy="9144000"/>
  <p:embeddedFontLst>
    <p:embeddedFont>
      <p:font typeface="Noto Sans Symbols" pitchFamily="2"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DEBFB1FD-CFB2-4E32-BF4B-9B1D9234E5B3}"/>
    <pc:docChg chg="modSld">
      <pc:chgData name="Bracken, Pam" userId="f3aa402d-8a3c-4841-b939-af5e5b41e404" providerId="ADAL" clId="{DEBFB1FD-CFB2-4E32-BF4B-9B1D9234E5B3}" dt="2024-03-19T15:07:39.683" v="83" actId="1076"/>
      <pc:docMkLst>
        <pc:docMk/>
      </pc:docMkLst>
      <pc:sldChg chg="modSp mod">
        <pc:chgData name="Bracken, Pam" userId="f3aa402d-8a3c-4841-b939-af5e5b41e404" providerId="ADAL" clId="{DEBFB1FD-CFB2-4E32-BF4B-9B1D9234E5B3}" dt="2024-03-19T14:43:58.513" v="0" actId="20577"/>
        <pc:sldMkLst>
          <pc:docMk/>
          <pc:sldMk cId="0" sldId="259"/>
        </pc:sldMkLst>
        <pc:spChg chg="mod">
          <ac:chgData name="Bracken, Pam" userId="f3aa402d-8a3c-4841-b939-af5e5b41e404" providerId="ADAL" clId="{DEBFB1FD-CFB2-4E32-BF4B-9B1D9234E5B3}" dt="2024-03-19T14:43:58.513" v="0" actId="20577"/>
          <ac:spMkLst>
            <pc:docMk/>
            <pc:sldMk cId="0" sldId="259"/>
            <ac:spMk id="106" creationId="{00000000-0000-0000-0000-000000000000}"/>
          </ac:spMkLst>
        </pc:spChg>
      </pc:sldChg>
      <pc:sldChg chg="modSp mod">
        <pc:chgData name="Bracken, Pam" userId="f3aa402d-8a3c-4841-b939-af5e5b41e404" providerId="ADAL" clId="{DEBFB1FD-CFB2-4E32-BF4B-9B1D9234E5B3}" dt="2024-03-19T14:44:23.129" v="1" actId="1076"/>
        <pc:sldMkLst>
          <pc:docMk/>
          <pc:sldMk cId="0" sldId="260"/>
        </pc:sldMkLst>
        <pc:spChg chg="mod">
          <ac:chgData name="Bracken, Pam" userId="f3aa402d-8a3c-4841-b939-af5e5b41e404" providerId="ADAL" clId="{DEBFB1FD-CFB2-4E32-BF4B-9B1D9234E5B3}" dt="2024-03-19T14:44:23.129" v="1" actId="1076"/>
          <ac:spMkLst>
            <pc:docMk/>
            <pc:sldMk cId="0" sldId="260"/>
            <ac:spMk id="113" creationId="{00000000-0000-0000-0000-000000000000}"/>
          </ac:spMkLst>
        </pc:spChg>
      </pc:sldChg>
      <pc:sldChg chg="modSp mod">
        <pc:chgData name="Bracken, Pam" userId="f3aa402d-8a3c-4841-b939-af5e5b41e404" providerId="ADAL" clId="{DEBFB1FD-CFB2-4E32-BF4B-9B1D9234E5B3}" dt="2024-03-19T14:44:31.819" v="3" actId="1076"/>
        <pc:sldMkLst>
          <pc:docMk/>
          <pc:sldMk cId="0" sldId="261"/>
        </pc:sldMkLst>
        <pc:spChg chg="mod">
          <ac:chgData name="Bracken, Pam" userId="f3aa402d-8a3c-4841-b939-af5e5b41e404" providerId="ADAL" clId="{DEBFB1FD-CFB2-4E32-BF4B-9B1D9234E5B3}" dt="2024-03-19T14:44:31.819" v="3" actId="1076"/>
          <ac:spMkLst>
            <pc:docMk/>
            <pc:sldMk cId="0" sldId="261"/>
            <ac:spMk id="120" creationId="{00000000-0000-0000-0000-000000000000}"/>
          </ac:spMkLst>
        </pc:spChg>
      </pc:sldChg>
      <pc:sldChg chg="modSp mod">
        <pc:chgData name="Bracken, Pam" userId="f3aa402d-8a3c-4841-b939-af5e5b41e404" providerId="ADAL" clId="{DEBFB1FD-CFB2-4E32-BF4B-9B1D9234E5B3}" dt="2024-03-19T14:44:50.710" v="5" actId="1076"/>
        <pc:sldMkLst>
          <pc:docMk/>
          <pc:sldMk cId="0" sldId="262"/>
        </pc:sldMkLst>
        <pc:spChg chg="mod">
          <ac:chgData name="Bracken, Pam" userId="f3aa402d-8a3c-4841-b939-af5e5b41e404" providerId="ADAL" clId="{DEBFB1FD-CFB2-4E32-BF4B-9B1D9234E5B3}" dt="2024-03-19T14:44:50.710" v="5" actId="1076"/>
          <ac:spMkLst>
            <pc:docMk/>
            <pc:sldMk cId="0" sldId="262"/>
            <ac:spMk id="127" creationId="{00000000-0000-0000-0000-000000000000}"/>
          </ac:spMkLst>
        </pc:spChg>
        <pc:spChg chg="mod">
          <ac:chgData name="Bracken, Pam" userId="f3aa402d-8a3c-4841-b939-af5e5b41e404" providerId="ADAL" clId="{DEBFB1FD-CFB2-4E32-BF4B-9B1D9234E5B3}" dt="2024-03-19T14:44:44.583" v="4" actId="1076"/>
          <ac:spMkLst>
            <pc:docMk/>
            <pc:sldMk cId="0" sldId="262"/>
            <ac:spMk id="128" creationId="{00000000-0000-0000-0000-000000000000}"/>
          </ac:spMkLst>
        </pc:spChg>
      </pc:sldChg>
      <pc:sldChg chg="modSp mod">
        <pc:chgData name="Bracken, Pam" userId="f3aa402d-8a3c-4841-b939-af5e5b41e404" providerId="ADAL" clId="{DEBFB1FD-CFB2-4E32-BF4B-9B1D9234E5B3}" dt="2024-03-19T14:44:57.183" v="6" actId="1076"/>
        <pc:sldMkLst>
          <pc:docMk/>
          <pc:sldMk cId="0" sldId="263"/>
        </pc:sldMkLst>
        <pc:spChg chg="mod">
          <ac:chgData name="Bracken, Pam" userId="f3aa402d-8a3c-4841-b939-af5e5b41e404" providerId="ADAL" clId="{DEBFB1FD-CFB2-4E32-BF4B-9B1D9234E5B3}" dt="2024-03-19T14:44:57.183" v="6" actId="1076"/>
          <ac:spMkLst>
            <pc:docMk/>
            <pc:sldMk cId="0" sldId="263"/>
            <ac:spMk id="134" creationId="{00000000-0000-0000-0000-000000000000}"/>
          </ac:spMkLst>
        </pc:spChg>
      </pc:sldChg>
      <pc:sldChg chg="modSp mod">
        <pc:chgData name="Bracken, Pam" userId="f3aa402d-8a3c-4841-b939-af5e5b41e404" providerId="ADAL" clId="{DEBFB1FD-CFB2-4E32-BF4B-9B1D9234E5B3}" dt="2024-03-19T14:45:29.491" v="8" actId="20577"/>
        <pc:sldMkLst>
          <pc:docMk/>
          <pc:sldMk cId="0" sldId="264"/>
        </pc:sldMkLst>
        <pc:spChg chg="mod">
          <ac:chgData name="Bracken, Pam" userId="f3aa402d-8a3c-4841-b939-af5e5b41e404" providerId="ADAL" clId="{DEBFB1FD-CFB2-4E32-BF4B-9B1D9234E5B3}" dt="2024-03-19T14:45:29.491" v="8" actId="20577"/>
          <ac:spMkLst>
            <pc:docMk/>
            <pc:sldMk cId="0" sldId="264"/>
            <ac:spMk id="142" creationId="{00000000-0000-0000-0000-000000000000}"/>
          </ac:spMkLst>
        </pc:spChg>
      </pc:sldChg>
      <pc:sldChg chg="modSp mod">
        <pc:chgData name="Bracken, Pam" userId="f3aa402d-8a3c-4841-b939-af5e5b41e404" providerId="ADAL" clId="{DEBFB1FD-CFB2-4E32-BF4B-9B1D9234E5B3}" dt="2024-03-19T14:46:15.825" v="9" actId="1076"/>
        <pc:sldMkLst>
          <pc:docMk/>
          <pc:sldMk cId="0" sldId="266"/>
        </pc:sldMkLst>
        <pc:picChg chg="mod">
          <ac:chgData name="Bracken, Pam" userId="f3aa402d-8a3c-4841-b939-af5e5b41e404" providerId="ADAL" clId="{DEBFB1FD-CFB2-4E32-BF4B-9B1D9234E5B3}" dt="2024-03-19T14:46:15.825" v="9" actId="1076"/>
          <ac:picMkLst>
            <pc:docMk/>
            <pc:sldMk cId="0" sldId="266"/>
            <ac:picMk id="155" creationId="{00000000-0000-0000-0000-000000000000}"/>
          </ac:picMkLst>
        </pc:picChg>
      </pc:sldChg>
      <pc:sldChg chg="modSp mod">
        <pc:chgData name="Bracken, Pam" userId="f3aa402d-8a3c-4841-b939-af5e5b41e404" providerId="ADAL" clId="{DEBFB1FD-CFB2-4E32-BF4B-9B1D9234E5B3}" dt="2024-03-19T14:54:59.472" v="34" actId="20577"/>
        <pc:sldMkLst>
          <pc:docMk/>
          <pc:sldMk cId="0" sldId="267"/>
        </pc:sldMkLst>
        <pc:spChg chg="mod">
          <ac:chgData name="Bracken, Pam" userId="f3aa402d-8a3c-4841-b939-af5e5b41e404" providerId="ADAL" clId="{DEBFB1FD-CFB2-4E32-BF4B-9B1D9234E5B3}" dt="2024-03-19T14:54:59.472" v="34" actId="20577"/>
          <ac:spMkLst>
            <pc:docMk/>
            <pc:sldMk cId="0" sldId="267"/>
            <ac:spMk id="162" creationId="{00000000-0000-0000-0000-000000000000}"/>
          </ac:spMkLst>
        </pc:spChg>
      </pc:sldChg>
      <pc:sldChg chg="modSp mod">
        <pc:chgData name="Bracken, Pam" userId="f3aa402d-8a3c-4841-b939-af5e5b41e404" providerId="ADAL" clId="{DEBFB1FD-CFB2-4E32-BF4B-9B1D9234E5B3}" dt="2024-03-19T14:54:25.071" v="32" actId="20577"/>
        <pc:sldMkLst>
          <pc:docMk/>
          <pc:sldMk cId="0" sldId="270"/>
        </pc:sldMkLst>
        <pc:spChg chg="mod">
          <ac:chgData name="Bracken, Pam" userId="f3aa402d-8a3c-4841-b939-af5e5b41e404" providerId="ADAL" clId="{DEBFB1FD-CFB2-4E32-BF4B-9B1D9234E5B3}" dt="2024-03-19T14:54:25.071" v="32" actId="20577"/>
          <ac:spMkLst>
            <pc:docMk/>
            <pc:sldMk cId="0" sldId="270"/>
            <ac:spMk id="180" creationId="{00000000-0000-0000-0000-000000000000}"/>
          </ac:spMkLst>
        </pc:spChg>
      </pc:sldChg>
      <pc:sldChg chg="modSp mod">
        <pc:chgData name="Bracken, Pam" userId="f3aa402d-8a3c-4841-b939-af5e5b41e404" providerId="ADAL" clId="{DEBFB1FD-CFB2-4E32-BF4B-9B1D9234E5B3}" dt="2024-03-19T15:06:31.087" v="78" actId="20577"/>
        <pc:sldMkLst>
          <pc:docMk/>
          <pc:sldMk cId="3977899352" sldId="271"/>
        </pc:sldMkLst>
        <pc:spChg chg="mod">
          <ac:chgData name="Bracken, Pam" userId="f3aa402d-8a3c-4841-b939-af5e5b41e404" providerId="ADAL" clId="{DEBFB1FD-CFB2-4E32-BF4B-9B1D9234E5B3}" dt="2024-03-19T15:06:31.087" v="78" actId="20577"/>
          <ac:spMkLst>
            <pc:docMk/>
            <pc:sldMk cId="3977899352" sldId="271"/>
            <ac:spMk id="162" creationId="{00000000-0000-0000-0000-000000000000}"/>
          </ac:spMkLst>
        </pc:spChg>
        <pc:picChg chg="mod">
          <ac:chgData name="Bracken, Pam" userId="f3aa402d-8a3c-4841-b939-af5e5b41e404" providerId="ADAL" clId="{DEBFB1FD-CFB2-4E32-BF4B-9B1D9234E5B3}" dt="2024-03-19T15:06:18.285" v="76" actId="1076"/>
          <ac:picMkLst>
            <pc:docMk/>
            <pc:sldMk cId="3977899352" sldId="271"/>
            <ac:picMk id="2" creationId="{65836E2F-9DA8-C463-1DF2-4B4D2187EF51}"/>
          </ac:picMkLst>
        </pc:picChg>
      </pc:sldChg>
      <pc:sldChg chg="modSp mod">
        <pc:chgData name="Bracken, Pam" userId="f3aa402d-8a3c-4841-b939-af5e5b41e404" providerId="ADAL" clId="{DEBFB1FD-CFB2-4E32-BF4B-9B1D9234E5B3}" dt="2024-03-19T15:05:22.402" v="74" actId="12"/>
        <pc:sldMkLst>
          <pc:docMk/>
          <pc:sldMk cId="3325114647" sldId="272"/>
        </pc:sldMkLst>
        <pc:spChg chg="mod">
          <ac:chgData name="Bracken, Pam" userId="f3aa402d-8a3c-4841-b939-af5e5b41e404" providerId="ADAL" clId="{DEBFB1FD-CFB2-4E32-BF4B-9B1D9234E5B3}" dt="2024-03-19T15:05:22.402" v="74" actId="12"/>
          <ac:spMkLst>
            <pc:docMk/>
            <pc:sldMk cId="3325114647" sldId="272"/>
            <ac:spMk id="162" creationId="{00000000-0000-0000-0000-000000000000}"/>
          </ac:spMkLst>
        </pc:spChg>
      </pc:sldChg>
      <pc:sldChg chg="modSp mod">
        <pc:chgData name="Bracken, Pam" userId="f3aa402d-8a3c-4841-b939-af5e5b41e404" providerId="ADAL" clId="{DEBFB1FD-CFB2-4E32-BF4B-9B1D9234E5B3}" dt="2024-03-19T15:07:02.257" v="82" actId="20577"/>
        <pc:sldMkLst>
          <pc:docMk/>
          <pc:sldMk cId="3766323889" sldId="273"/>
        </pc:sldMkLst>
        <pc:spChg chg="mod">
          <ac:chgData name="Bracken, Pam" userId="f3aa402d-8a3c-4841-b939-af5e5b41e404" providerId="ADAL" clId="{DEBFB1FD-CFB2-4E32-BF4B-9B1D9234E5B3}" dt="2024-03-19T15:07:02.257" v="82" actId="20577"/>
          <ac:spMkLst>
            <pc:docMk/>
            <pc:sldMk cId="3766323889" sldId="273"/>
            <ac:spMk id="162" creationId="{00000000-0000-0000-0000-000000000000}"/>
          </ac:spMkLst>
        </pc:spChg>
      </pc:sldChg>
      <pc:sldChg chg="modSp mod">
        <pc:chgData name="Bracken, Pam" userId="f3aa402d-8a3c-4841-b939-af5e5b41e404" providerId="ADAL" clId="{DEBFB1FD-CFB2-4E32-BF4B-9B1D9234E5B3}" dt="2024-03-19T14:57:03.402" v="44" actId="1076"/>
        <pc:sldMkLst>
          <pc:docMk/>
          <pc:sldMk cId="2032924764" sldId="274"/>
        </pc:sldMkLst>
        <pc:spChg chg="mod">
          <ac:chgData name="Bracken, Pam" userId="f3aa402d-8a3c-4841-b939-af5e5b41e404" providerId="ADAL" clId="{DEBFB1FD-CFB2-4E32-BF4B-9B1D9234E5B3}" dt="2024-03-19T14:56:57.573" v="43" actId="1076"/>
          <ac:spMkLst>
            <pc:docMk/>
            <pc:sldMk cId="2032924764" sldId="274"/>
            <ac:spMk id="161" creationId="{00000000-0000-0000-0000-000000000000}"/>
          </ac:spMkLst>
        </pc:spChg>
        <pc:spChg chg="mod">
          <ac:chgData name="Bracken, Pam" userId="f3aa402d-8a3c-4841-b939-af5e5b41e404" providerId="ADAL" clId="{DEBFB1FD-CFB2-4E32-BF4B-9B1D9234E5B3}" dt="2024-03-19T14:57:03.402" v="44" actId="1076"/>
          <ac:spMkLst>
            <pc:docMk/>
            <pc:sldMk cId="2032924764" sldId="274"/>
            <ac:spMk id="162" creationId="{00000000-0000-0000-0000-000000000000}"/>
          </ac:spMkLst>
        </pc:spChg>
      </pc:sldChg>
      <pc:sldChg chg="modSp mod">
        <pc:chgData name="Bracken, Pam" userId="f3aa402d-8a3c-4841-b939-af5e5b41e404" providerId="ADAL" clId="{DEBFB1FD-CFB2-4E32-BF4B-9B1D9234E5B3}" dt="2024-03-19T15:07:39.683" v="83" actId="1076"/>
        <pc:sldMkLst>
          <pc:docMk/>
          <pc:sldMk cId="3333883293" sldId="276"/>
        </pc:sldMkLst>
        <pc:spChg chg="mod">
          <ac:chgData name="Bracken, Pam" userId="f3aa402d-8a3c-4841-b939-af5e5b41e404" providerId="ADAL" clId="{DEBFB1FD-CFB2-4E32-BF4B-9B1D9234E5B3}" dt="2024-03-19T15:07:39.683" v="83" actId="1076"/>
          <ac:spMkLst>
            <pc:docMk/>
            <pc:sldMk cId="3333883293" sldId="276"/>
            <ac:spMk id="2" creationId="{A4496F1F-9B96-8500-FEC4-48F02BDBFE50}"/>
          </ac:spMkLst>
        </pc:spChg>
      </pc:sldChg>
      <pc:sldChg chg="modSp mod">
        <pc:chgData name="Bracken, Pam" userId="f3aa402d-8a3c-4841-b939-af5e5b41e404" providerId="ADAL" clId="{DEBFB1FD-CFB2-4E32-BF4B-9B1D9234E5B3}" dt="2024-03-19T14:58:09.052" v="45" actId="20577"/>
        <pc:sldMkLst>
          <pc:docMk/>
          <pc:sldMk cId="3400433383" sldId="277"/>
        </pc:sldMkLst>
        <pc:spChg chg="mod">
          <ac:chgData name="Bracken, Pam" userId="f3aa402d-8a3c-4841-b939-af5e5b41e404" providerId="ADAL" clId="{DEBFB1FD-CFB2-4E32-BF4B-9B1D9234E5B3}" dt="2024-03-19T14:58:09.052" v="45" actId="20577"/>
          <ac:spMkLst>
            <pc:docMk/>
            <pc:sldMk cId="3400433383" sldId="277"/>
            <ac:spMk id="1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1" name="Google Shape;15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0695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c40822327a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65" name="Google Shape;165;g2c40822327a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c40822327a_0_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71" name="Google Shape;171;g2c40822327a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c40822327a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2c40822327a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0028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61789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9605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98044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5027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45726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c40822327a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1" name="Google Shape;111;g2c40822327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40822327a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8" name="Google Shape;118;g2c40822327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c40822327a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5" name="Google Shape;125;g2c40822327a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c40822327a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2" name="Google Shape;132;g2c40822327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9" name="Google Shape;13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1"/>
          <p:cNvSpPr txBox="1">
            <a:spLocks noGrp="1"/>
          </p:cNvSpPr>
          <p:nvPr>
            <p:ph type="body" idx="1"/>
          </p:nvPr>
        </p:nvSpPr>
        <p:spPr>
          <a:xfrm>
            <a:off x="457200" y="1878127"/>
            <a:ext cx="8229600" cy="34341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400"/>
              </a:spcBef>
              <a:spcAft>
                <a:spcPts val="0"/>
              </a:spcAft>
              <a:buSzPts val="2200"/>
              <a:buChar char="•"/>
            </a:pPr>
            <a:r>
              <a:rPr lang="en-US" dirty="0"/>
              <a:t>Read the three provided handouts.</a:t>
            </a:r>
            <a:endParaRPr dirty="0"/>
          </a:p>
          <a:p>
            <a:pPr marL="457200" lvl="0" indent="-368300" algn="l" rtl="0">
              <a:lnSpc>
                <a:spcPct val="115000"/>
              </a:lnSpc>
              <a:spcBef>
                <a:spcPts val="0"/>
              </a:spcBef>
              <a:spcAft>
                <a:spcPts val="0"/>
              </a:spcAft>
              <a:buSzPts val="2200"/>
              <a:buChar char="•"/>
            </a:pPr>
            <a:r>
              <a:rPr lang="en-US" dirty="0"/>
              <a:t>Discuss with your elbow partner.</a:t>
            </a:r>
            <a:endParaRPr dirty="0"/>
          </a:p>
          <a:p>
            <a:pPr marL="457200" lvl="0" indent="-368300" algn="l" rtl="0">
              <a:lnSpc>
                <a:spcPct val="115000"/>
              </a:lnSpc>
              <a:spcBef>
                <a:spcPts val="0"/>
              </a:spcBef>
              <a:spcAft>
                <a:spcPts val="0"/>
              </a:spcAft>
              <a:buSzPts val="2200"/>
              <a:buChar char="•"/>
            </a:pPr>
            <a:r>
              <a:rPr lang="en-US" dirty="0"/>
              <a:t>Write down 3-5 reasons you and your partner</a:t>
            </a:r>
            <a:endParaRPr dirty="0"/>
          </a:p>
          <a:p>
            <a:pPr marL="457200" lvl="0" indent="0" algn="l" rtl="0">
              <a:lnSpc>
                <a:spcPct val="115000"/>
              </a:lnSpc>
              <a:spcBef>
                <a:spcPts val="0"/>
              </a:spcBef>
              <a:spcAft>
                <a:spcPts val="0"/>
              </a:spcAft>
              <a:buNone/>
            </a:pPr>
            <a:r>
              <a:rPr lang="en-US" dirty="0"/>
              <a:t>selected the resume you did.</a:t>
            </a:r>
            <a:endParaRPr dirty="0"/>
          </a:p>
        </p:txBody>
      </p:sp>
      <p:sp>
        <p:nvSpPr>
          <p:cNvPr id="148" name="Google Shape;148;p31"/>
          <p:cNvSpPr txBox="1">
            <a:spLocks noGrp="1"/>
          </p:cNvSpPr>
          <p:nvPr>
            <p:ph type="title"/>
          </p:nvPr>
        </p:nvSpPr>
        <p:spPr>
          <a:xfrm>
            <a:off x="496425" y="89564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Which resume do you think is most likely to get an interview for this job?</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Same person!</a:t>
            </a:r>
            <a:endParaRPr dirty="0"/>
          </a:p>
        </p:txBody>
      </p:sp>
      <p:sp>
        <p:nvSpPr>
          <p:cNvPr id="154" name="Google Shape;154;p32"/>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p>
            <a:pPr marL="2743200" lvl="0" indent="457200" algn="ctr" rtl="0">
              <a:lnSpc>
                <a:spcPct val="115000"/>
              </a:lnSpc>
              <a:spcBef>
                <a:spcPts val="400"/>
              </a:spcBef>
              <a:spcAft>
                <a:spcPts val="0"/>
              </a:spcAft>
              <a:buSzPts val="1100"/>
              <a:buNone/>
            </a:pPr>
            <a:endParaRPr b="1"/>
          </a:p>
          <a:p>
            <a:pPr marL="2743200" lvl="0" indent="457200" algn="ctr" rtl="0">
              <a:lnSpc>
                <a:spcPct val="115000"/>
              </a:lnSpc>
              <a:spcBef>
                <a:spcPts val="400"/>
              </a:spcBef>
              <a:spcAft>
                <a:spcPts val="0"/>
              </a:spcAft>
              <a:buSzPts val="1100"/>
              <a:buNone/>
            </a:pPr>
            <a:endParaRPr b="1"/>
          </a:p>
          <a:p>
            <a:pPr marL="3657600" lvl="0" indent="0" algn="l" rtl="0">
              <a:lnSpc>
                <a:spcPct val="115000"/>
              </a:lnSpc>
              <a:spcBef>
                <a:spcPts val="400"/>
              </a:spcBef>
              <a:spcAft>
                <a:spcPts val="0"/>
              </a:spcAft>
              <a:buClr>
                <a:schemeClr val="dk1"/>
              </a:buClr>
              <a:buSzPts val="1100"/>
              <a:buFont typeface="Arial"/>
              <a:buNone/>
            </a:pPr>
            <a:r>
              <a:rPr lang="en-US" b="1"/>
              <a:t>vs</a:t>
            </a:r>
            <a:endParaRPr b="1"/>
          </a:p>
          <a:p>
            <a:pPr marL="231775" lvl="0" indent="-66675" algn="l" rtl="0">
              <a:lnSpc>
                <a:spcPct val="100000"/>
              </a:lnSpc>
              <a:spcBef>
                <a:spcPts val="0"/>
              </a:spcBef>
              <a:spcAft>
                <a:spcPts val="0"/>
              </a:spcAft>
              <a:buSzPts val="2600"/>
              <a:buNone/>
            </a:pPr>
            <a:endParaRPr/>
          </a:p>
        </p:txBody>
      </p:sp>
      <p:pic>
        <p:nvPicPr>
          <p:cNvPr id="155" name="Google Shape;155;p32"/>
          <p:cNvPicPr preferRelativeResize="0"/>
          <p:nvPr/>
        </p:nvPicPr>
        <p:blipFill>
          <a:blip r:embed="rId3">
            <a:alphaModFix/>
          </a:blip>
          <a:stretch>
            <a:fillRect/>
          </a:stretch>
        </p:blipFill>
        <p:spPr>
          <a:xfrm>
            <a:off x="4572000" y="1164647"/>
            <a:ext cx="2797250" cy="3463575"/>
          </a:xfrm>
          <a:prstGeom prst="rect">
            <a:avLst/>
          </a:prstGeom>
          <a:noFill/>
          <a:ln>
            <a:noFill/>
          </a:ln>
        </p:spPr>
      </p:pic>
      <p:pic>
        <p:nvPicPr>
          <p:cNvPr id="156" name="Google Shape;156;p32"/>
          <p:cNvPicPr preferRelativeResize="0"/>
          <p:nvPr/>
        </p:nvPicPr>
        <p:blipFill>
          <a:blip r:embed="rId4">
            <a:alphaModFix/>
          </a:blip>
          <a:stretch>
            <a:fillRect/>
          </a:stretch>
        </p:blipFill>
        <p:spPr>
          <a:xfrm>
            <a:off x="712450" y="1057475"/>
            <a:ext cx="3497726" cy="43458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Resume Sorting</a:t>
            </a:r>
            <a:endParaRPr dirty="0"/>
          </a:p>
        </p:txBody>
      </p:sp>
      <p:sp>
        <p:nvSpPr>
          <p:cNvPr id="162" name="Google Shape;162;p33"/>
          <p:cNvSpPr txBox="1">
            <a:spLocks noGrp="1"/>
          </p:cNvSpPr>
          <p:nvPr>
            <p:ph type="body" idx="1"/>
          </p:nvPr>
        </p:nvSpPr>
        <p:spPr>
          <a:xfrm>
            <a:off x="457200" y="1305050"/>
            <a:ext cx="7521900" cy="3621000"/>
          </a:xfrm>
          <a:prstGeom prst="rect">
            <a:avLst/>
          </a:prstGeom>
          <a:noFill/>
          <a:ln>
            <a:noFill/>
          </a:ln>
        </p:spPr>
        <p:txBody>
          <a:bodyPr spcFirstLastPara="1" wrap="square" lIns="91400" tIns="91400" rIns="91400" bIns="91400" anchor="t" anchorCtr="0">
            <a:noAutofit/>
          </a:bodyPr>
          <a:lstStyle/>
          <a:p>
            <a:pPr marL="12700" lvl="0" indent="0" algn="l" rtl="0">
              <a:lnSpc>
                <a:spcPct val="115000"/>
              </a:lnSpc>
              <a:spcBef>
                <a:spcPts val="400"/>
              </a:spcBef>
              <a:spcAft>
                <a:spcPts val="0"/>
              </a:spcAft>
              <a:buClr>
                <a:schemeClr val="dk1"/>
              </a:buClr>
              <a:buSzPts val="1100"/>
              <a:buFont typeface="Arial"/>
              <a:buNone/>
            </a:pPr>
            <a:r>
              <a:rPr lang="en-US" dirty="0">
                <a:solidFill>
                  <a:srgbClr val="991B1E"/>
                </a:solidFill>
                <a:latin typeface="Noto Sans Symbols"/>
                <a:ea typeface="Noto Sans Symbols"/>
                <a:cs typeface="Noto Sans Symbols"/>
                <a:sym typeface="Noto Sans Symbols"/>
              </a:rPr>
              <a:t>●  </a:t>
            </a:r>
            <a:r>
              <a:rPr lang="en-US" dirty="0"/>
              <a:t>Work in groups of 3-4.</a:t>
            </a:r>
          </a:p>
          <a:p>
            <a:pPr marL="298450" lvl="0" indent="-285750" algn="l" rtl="0">
              <a:lnSpc>
                <a:spcPct val="115000"/>
              </a:lnSpc>
              <a:spcBef>
                <a:spcPts val="400"/>
              </a:spcBef>
              <a:spcAft>
                <a:spcPts val="0"/>
              </a:spcAft>
              <a:buSzPct val="125000"/>
              <a:buFont typeface="Arial" panose="020B0604020202020204" pitchFamily="34" charset="0"/>
              <a:buChar char="•"/>
            </a:pPr>
            <a:r>
              <a:rPr lang="en-US" dirty="0"/>
              <a:t>You will be given a scenario.</a:t>
            </a:r>
          </a:p>
          <a:p>
            <a:pPr marL="298450" lvl="0" indent="-285750" algn="l" rtl="0">
              <a:lnSpc>
                <a:spcPct val="115000"/>
              </a:lnSpc>
              <a:spcBef>
                <a:spcPts val="400"/>
              </a:spcBef>
              <a:spcAft>
                <a:spcPts val="0"/>
              </a:spcAft>
              <a:buSzPct val="125000"/>
              <a:buFont typeface="Arial" panose="020B0604020202020204" pitchFamily="34" charset="0"/>
              <a:buChar char="•"/>
            </a:pPr>
            <a:r>
              <a:rPr lang="en-US" dirty="0"/>
              <a:t>Sort the pieces of the resume into the order of importance to</a:t>
            </a:r>
          </a:p>
          <a:p>
            <a:pPr marL="12700" lvl="0" indent="-914400" algn="l" rtl="0">
              <a:lnSpc>
                <a:spcPct val="115000"/>
              </a:lnSpc>
              <a:spcBef>
                <a:spcPts val="1000"/>
              </a:spcBef>
              <a:spcAft>
                <a:spcPts val="0"/>
              </a:spcAft>
              <a:buClr>
                <a:schemeClr val="dk1"/>
              </a:buClr>
              <a:buSzPts val="1100"/>
              <a:buFont typeface="Arial"/>
              <a:buNone/>
            </a:pPr>
            <a:r>
              <a:rPr lang="en-US" dirty="0"/>
              <a:t>        meet the scenario.</a:t>
            </a:r>
          </a:p>
          <a:p>
            <a:pPr marL="342900" lvl="0" indent="-342900" algn="l" rtl="0">
              <a:lnSpc>
                <a:spcPct val="115000"/>
              </a:lnSpc>
              <a:spcBef>
                <a:spcPts val="1000"/>
              </a:spcBef>
              <a:spcAft>
                <a:spcPts val="0"/>
              </a:spcAft>
              <a:buSzPct val="125000"/>
              <a:buFont typeface="Arial" panose="020B0604020202020204" pitchFamily="34" charset="0"/>
              <a:buChar char="•"/>
            </a:pPr>
            <a:r>
              <a:rPr lang="en-US" dirty="0"/>
              <a:t>Choose </a:t>
            </a:r>
            <a:r>
              <a:rPr lang="en-US" b="1" dirty="0"/>
              <a:t>at least</a:t>
            </a:r>
            <a:r>
              <a:rPr lang="en-US" dirty="0"/>
              <a:t> three pieces to leave out for each scenario. </a:t>
            </a:r>
            <a:endParaRPr dirty="0"/>
          </a:p>
          <a:p>
            <a:pPr marL="231775" lvl="0" indent="-66675" algn="l" rtl="0">
              <a:lnSpc>
                <a:spcPct val="100000"/>
              </a:lnSpc>
              <a:spcBef>
                <a:spcPts val="1000"/>
              </a:spcBef>
              <a:spcAft>
                <a:spcPts val="0"/>
              </a:spcAft>
              <a:buSzPts val="2600"/>
              <a:buNone/>
            </a:pPr>
            <a:endParaRPr dirty="0"/>
          </a:p>
        </p:txBody>
      </p:sp>
    </p:spTree>
    <p:extLst>
      <p:ext uri="{BB962C8B-B14F-4D97-AF65-F5344CB8AC3E}">
        <p14:creationId xmlns:p14="http://schemas.microsoft.com/office/powerpoint/2010/main" val="33251146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Resume Sorting, Round 1</a:t>
            </a:r>
            <a:endParaRPr dirty="0"/>
          </a:p>
        </p:txBody>
      </p:sp>
      <p:sp>
        <p:nvSpPr>
          <p:cNvPr id="168" name="Google Shape;168;p34"/>
          <p:cNvSpPr txBox="1">
            <a:spLocks noGrp="1"/>
          </p:cNvSpPr>
          <p:nvPr>
            <p:ph type="body" idx="1"/>
          </p:nvPr>
        </p:nvSpPr>
        <p:spPr>
          <a:xfrm>
            <a:off x="457200" y="1305050"/>
            <a:ext cx="7521900" cy="3621000"/>
          </a:xfrm>
          <a:prstGeom prst="rect">
            <a:avLst/>
          </a:prstGeom>
          <a:noFill/>
          <a:ln>
            <a:noFill/>
          </a:ln>
        </p:spPr>
        <p:txBody>
          <a:bodyPr spcFirstLastPara="1" wrap="square" lIns="91400" tIns="91400" rIns="91400" bIns="91400" anchor="t" anchorCtr="0">
            <a:noAutofit/>
          </a:bodyPr>
          <a:lstStyle/>
          <a:p>
            <a:pPr marL="0" lvl="0" indent="0" algn="l" rtl="0">
              <a:lnSpc>
                <a:spcPct val="115000"/>
              </a:lnSpc>
              <a:spcBef>
                <a:spcPts val="400"/>
              </a:spcBef>
              <a:spcAft>
                <a:spcPts val="0"/>
              </a:spcAft>
              <a:buSzPts val="1100"/>
              <a:buNone/>
            </a:pPr>
            <a:r>
              <a:rPr lang="en-US" dirty="0"/>
              <a:t>The Common App for college requests a resume that includes… “a list of your activities, work, and family responsibilities. You can share your interests, who you are outside of the classroom, things like hobbies, clubs, community engagement, and family responsibilities. This is a place to show colleges what makes you unique!”</a:t>
            </a:r>
            <a:endParaRPr dirty="0"/>
          </a:p>
          <a:p>
            <a:pPr marL="12700" lvl="0" indent="0" algn="l" rtl="0">
              <a:lnSpc>
                <a:spcPct val="115000"/>
              </a:lnSpc>
              <a:spcBef>
                <a:spcPts val="400"/>
              </a:spcBef>
              <a:spcAft>
                <a:spcPts val="0"/>
              </a:spcAft>
              <a:buSzPts val="1100"/>
              <a:buNone/>
            </a:pPr>
            <a:r>
              <a:rPr lang="en-US" dirty="0">
                <a:solidFill>
                  <a:srgbClr val="991B1E"/>
                </a:solidFill>
                <a:latin typeface="Noto Sans Symbols"/>
                <a:ea typeface="Noto Sans Symbols"/>
                <a:cs typeface="Noto Sans Symbols"/>
                <a:sym typeface="Noto Sans Symbols"/>
              </a:rPr>
              <a:t> </a:t>
            </a:r>
            <a:endParaRPr dirty="0"/>
          </a:p>
          <a:p>
            <a:pPr marL="231775" lvl="0" indent="-66675" algn="l" rtl="0">
              <a:lnSpc>
                <a:spcPct val="100000"/>
              </a:lnSpc>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Resume Sorting, Round 2</a:t>
            </a:r>
            <a:endParaRPr dirty="0"/>
          </a:p>
        </p:txBody>
      </p:sp>
      <p:sp>
        <p:nvSpPr>
          <p:cNvPr id="174" name="Google Shape;174;p35"/>
          <p:cNvSpPr txBox="1">
            <a:spLocks noGrp="1"/>
          </p:cNvSpPr>
          <p:nvPr>
            <p:ph type="body" idx="1"/>
          </p:nvPr>
        </p:nvSpPr>
        <p:spPr>
          <a:xfrm>
            <a:off x="457200" y="1305050"/>
            <a:ext cx="7521900" cy="3621000"/>
          </a:xfrm>
          <a:prstGeom prst="rect">
            <a:avLst/>
          </a:prstGeom>
          <a:noFill/>
          <a:ln>
            <a:noFill/>
          </a:ln>
        </p:spPr>
        <p:txBody>
          <a:bodyPr spcFirstLastPara="1" wrap="square" lIns="91400" tIns="91400" rIns="91400" bIns="91400" anchor="t" anchorCtr="0">
            <a:noAutofit/>
          </a:bodyPr>
          <a:lstStyle/>
          <a:p>
            <a:pPr marL="12700" indent="0">
              <a:lnSpc>
                <a:spcPct val="115000"/>
              </a:lnSpc>
              <a:spcBef>
                <a:spcPts val="400"/>
              </a:spcBef>
              <a:buSzPts val="1100"/>
              <a:buNone/>
            </a:pPr>
            <a:r>
              <a:rPr lang="en-US" dirty="0"/>
              <a:t>You are applying for a scholarship and the application requires a resume that summarizes your achievements/accomplishments, academic history, and extracurricular activities onto one page.</a:t>
            </a:r>
          </a:p>
          <a:p>
            <a:pPr marL="12700" lvl="0" indent="0" algn="l" rtl="0">
              <a:lnSpc>
                <a:spcPct val="115000"/>
              </a:lnSpc>
              <a:spcBef>
                <a:spcPts val="400"/>
              </a:spcBef>
              <a:spcAft>
                <a:spcPts val="0"/>
              </a:spcAft>
              <a:buSzPts val="1100"/>
              <a:buNone/>
            </a:pPr>
            <a:r>
              <a:rPr lang="en-US" dirty="0">
                <a:solidFill>
                  <a:srgbClr val="991B1E"/>
                </a:solidFill>
                <a:latin typeface="Noto Sans Symbols"/>
                <a:ea typeface="Noto Sans Symbols"/>
                <a:cs typeface="Noto Sans Symbols"/>
                <a:sym typeface="Noto Sans Symbols"/>
              </a:rPr>
              <a:t> </a:t>
            </a:r>
            <a:endParaRPr dirty="0"/>
          </a:p>
          <a:p>
            <a:pPr marL="231775" lvl="0" indent="-66675" algn="l" rtl="0">
              <a:lnSpc>
                <a:spcPct val="100000"/>
              </a:lnSpc>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6"/>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Resume Sorting, Round 3</a:t>
            </a:r>
            <a:endParaRPr dirty="0"/>
          </a:p>
        </p:txBody>
      </p:sp>
      <p:sp>
        <p:nvSpPr>
          <p:cNvPr id="180" name="Google Shape;180;p36"/>
          <p:cNvSpPr txBox="1">
            <a:spLocks noGrp="1"/>
          </p:cNvSpPr>
          <p:nvPr>
            <p:ph type="body" idx="1"/>
          </p:nvPr>
        </p:nvSpPr>
        <p:spPr>
          <a:xfrm>
            <a:off x="457199" y="1305050"/>
            <a:ext cx="8352845" cy="3621000"/>
          </a:xfrm>
          <a:prstGeom prst="rect">
            <a:avLst/>
          </a:prstGeom>
          <a:noFill/>
          <a:ln>
            <a:noFill/>
          </a:ln>
        </p:spPr>
        <p:txBody>
          <a:bodyPr spcFirstLastPara="1" wrap="square" lIns="91400" tIns="91400" rIns="91400" bIns="91400" anchor="t" anchorCtr="0">
            <a:noAutofit/>
          </a:bodyPr>
          <a:lstStyle/>
          <a:p>
            <a:pPr marL="0" lvl="0" indent="0" algn="l" rtl="0">
              <a:spcBef>
                <a:spcPts val="360"/>
              </a:spcBef>
              <a:spcAft>
                <a:spcPts val="0"/>
              </a:spcAft>
              <a:buClr>
                <a:schemeClr val="dk1"/>
              </a:buClr>
              <a:buSzPts val="1100"/>
              <a:buFont typeface="Arial"/>
              <a:buNone/>
            </a:pPr>
            <a:r>
              <a:rPr lang="en-US" dirty="0"/>
              <a:t>You are applying for an administrative assistant position at the on-campus health clinic. The responsibilities include:</a:t>
            </a:r>
          </a:p>
          <a:p>
            <a:pPr marL="457200" lvl="0" indent="-299085" algn="l" rtl="0">
              <a:spcBef>
                <a:spcPts val="360"/>
              </a:spcBef>
              <a:spcAft>
                <a:spcPts val="0"/>
              </a:spcAft>
              <a:buClr>
                <a:schemeClr val="accent4"/>
              </a:buClr>
              <a:buSzPts val="1110"/>
              <a:buChar char="●"/>
            </a:pPr>
            <a:r>
              <a:rPr lang="en-US" sz="2000" dirty="0"/>
              <a:t>Providing quality customer service – in person, on the phone, emails and more</a:t>
            </a:r>
          </a:p>
          <a:p>
            <a:pPr marL="457200" lvl="0" indent="-299085" algn="l" rtl="0">
              <a:spcBef>
                <a:spcPts val="360"/>
              </a:spcBef>
              <a:spcAft>
                <a:spcPts val="0"/>
              </a:spcAft>
              <a:buClr>
                <a:schemeClr val="accent4"/>
              </a:buClr>
              <a:buSzPts val="1110"/>
              <a:buChar char="●"/>
            </a:pPr>
            <a:r>
              <a:rPr lang="en-US" sz="2000" dirty="0"/>
              <a:t>Scheduling appointments</a:t>
            </a:r>
          </a:p>
          <a:p>
            <a:pPr marL="457200" lvl="0" indent="-299085" algn="l" rtl="0">
              <a:spcBef>
                <a:spcPts val="360"/>
              </a:spcBef>
              <a:spcAft>
                <a:spcPts val="0"/>
              </a:spcAft>
              <a:buClr>
                <a:schemeClr val="accent4"/>
              </a:buClr>
              <a:buSzPts val="1110"/>
              <a:buChar char="●"/>
            </a:pPr>
            <a:r>
              <a:rPr lang="en-US" sz="2000" dirty="0"/>
              <a:t>Billing and payment transactions</a:t>
            </a:r>
          </a:p>
          <a:p>
            <a:pPr marL="457200" lvl="0" indent="-299085" algn="l" rtl="0">
              <a:spcBef>
                <a:spcPts val="360"/>
              </a:spcBef>
              <a:spcAft>
                <a:spcPts val="0"/>
              </a:spcAft>
              <a:buClr>
                <a:schemeClr val="accent4"/>
              </a:buClr>
              <a:buSzPts val="1110"/>
              <a:buChar char="●"/>
            </a:pPr>
            <a:r>
              <a:rPr lang="en-US" sz="2000" dirty="0"/>
              <a:t>Organizing medical supplies</a:t>
            </a:r>
          </a:p>
          <a:p>
            <a:pPr marL="457200" lvl="0" indent="-299085" algn="l" rtl="0">
              <a:spcBef>
                <a:spcPts val="360"/>
              </a:spcBef>
              <a:spcAft>
                <a:spcPts val="0"/>
              </a:spcAft>
              <a:buClr>
                <a:schemeClr val="accent4"/>
              </a:buClr>
              <a:buSzPts val="1110"/>
              <a:buChar char="●"/>
            </a:pPr>
            <a:r>
              <a:rPr lang="en-US" sz="2000" dirty="0"/>
              <a:t>Caring for patient intake </a:t>
            </a:r>
          </a:p>
          <a:p>
            <a:pPr marL="457200" lvl="0" indent="-299085" algn="l" rtl="0">
              <a:spcBef>
                <a:spcPts val="360"/>
              </a:spcBef>
              <a:spcAft>
                <a:spcPts val="0"/>
              </a:spcAft>
              <a:buClr>
                <a:schemeClr val="accent4"/>
              </a:buClr>
              <a:buSzPts val="1110"/>
              <a:buChar char="●"/>
            </a:pPr>
            <a:r>
              <a:rPr lang="en-US" sz="2000" dirty="0"/>
              <a:t>Operating software for records, data entry, and verifying insurance</a:t>
            </a:r>
          </a:p>
          <a:p>
            <a:pPr marL="12700" lvl="0" indent="0" algn="l" rtl="0">
              <a:lnSpc>
                <a:spcPct val="115000"/>
              </a:lnSpc>
              <a:spcBef>
                <a:spcPts val="400"/>
              </a:spcBef>
              <a:spcAft>
                <a:spcPts val="0"/>
              </a:spcAft>
              <a:buSzPts val="1100"/>
              <a:buNone/>
            </a:pPr>
            <a:r>
              <a:rPr lang="en-US" sz="1700" dirty="0">
                <a:solidFill>
                  <a:srgbClr val="991B1E"/>
                </a:solidFill>
                <a:latin typeface="Noto Sans Symbols"/>
                <a:ea typeface="Noto Sans Symbols"/>
                <a:cs typeface="Noto Sans Symbols"/>
                <a:sym typeface="Noto Sans Symbols"/>
              </a:rPr>
              <a:t> </a:t>
            </a:r>
            <a:endParaRPr sz="2200" dirty="0"/>
          </a:p>
          <a:p>
            <a:pPr marL="231775" lvl="0" indent="-66675" algn="l" rtl="0">
              <a:lnSpc>
                <a:spcPct val="100000"/>
              </a:lnSpc>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Transferable Skills</a:t>
            </a:r>
            <a:endParaRPr dirty="0"/>
          </a:p>
        </p:txBody>
      </p:sp>
      <p:sp>
        <p:nvSpPr>
          <p:cNvPr id="162" name="Google Shape;162;p33"/>
          <p:cNvSpPr txBox="1">
            <a:spLocks noGrp="1"/>
          </p:cNvSpPr>
          <p:nvPr>
            <p:ph type="body" idx="1"/>
          </p:nvPr>
        </p:nvSpPr>
        <p:spPr>
          <a:xfrm>
            <a:off x="337226" y="1312027"/>
            <a:ext cx="7521900" cy="3621000"/>
          </a:xfrm>
          <a:prstGeom prst="rect">
            <a:avLst/>
          </a:prstGeom>
          <a:noFill/>
          <a:ln>
            <a:noFill/>
          </a:ln>
        </p:spPr>
        <p:txBody>
          <a:bodyPr spcFirstLastPara="1" wrap="square" lIns="91400" tIns="91400" rIns="91400" bIns="91400" anchor="t" anchorCtr="0">
            <a:noAutofit/>
          </a:bodyPr>
          <a:lstStyle/>
          <a:p>
            <a:pPr marL="457200" lvl="0" indent="-337185" algn="l" rtl="0">
              <a:spcBef>
                <a:spcPts val="0"/>
              </a:spcBef>
              <a:spcAft>
                <a:spcPts val="0"/>
              </a:spcAft>
              <a:buClr>
                <a:schemeClr val="accent4"/>
              </a:buClr>
              <a:buSzPts val="1710"/>
              <a:buChar char="●"/>
            </a:pPr>
            <a:r>
              <a:rPr lang="en-US" dirty="0"/>
              <a:t>Highlight skills you know you have in the left-side column.</a:t>
            </a:r>
          </a:p>
          <a:p>
            <a:pPr marL="457200" lvl="0" indent="-337185" algn="l" rtl="0">
              <a:spcBef>
                <a:spcPts val="1000"/>
              </a:spcBef>
              <a:spcAft>
                <a:spcPts val="1000"/>
              </a:spcAft>
              <a:buClr>
                <a:schemeClr val="accent4"/>
              </a:buClr>
              <a:buSzPts val="1710"/>
              <a:buChar char="●"/>
            </a:pPr>
            <a:r>
              <a:rPr lang="en-US" dirty="0"/>
              <a:t>Write down why you know you have that skill in the right-side column (club, school project, job, etc. where you demonstrated the skill).</a:t>
            </a:r>
          </a:p>
          <a:p>
            <a:pPr marL="231775" lvl="0" indent="-66675" algn="l" rtl="0">
              <a:lnSpc>
                <a:spcPct val="100000"/>
              </a:lnSpc>
              <a:spcBef>
                <a:spcPts val="1000"/>
              </a:spcBef>
              <a:spcAft>
                <a:spcPts val="0"/>
              </a:spcAft>
              <a:buSzPts val="2600"/>
              <a:buNone/>
            </a:pPr>
            <a:endParaRPr dirty="0"/>
          </a:p>
        </p:txBody>
      </p:sp>
      <p:pic>
        <p:nvPicPr>
          <p:cNvPr id="2" name="Google Shape;148;p27">
            <a:extLst>
              <a:ext uri="{FF2B5EF4-FFF2-40B4-BE49-F238E27FC236}">
                <a16:creationId xmlns:a16="http://schemas.microsoft.com/office/drawing/2014/main" id="{65836E2F-9DA8-C463-1DF2-4B4D2187EF51}"/>
              </a:ext>
            </a:extLst>
          </p:cNvPr>
          <p:cNvPicPr preferRelativeResize="0"/>
          <p:nvPr/>
        </p:nvPicPr>
        <p:blipFill>
          <a:blip r:embed="rId3">
            <a:alphaModFix/>
          </a:blip>
          <a:stretch>
            <a:fillRect/>
          </a:stretch>
        </p:blipFill>
        <p:spPr>
          <a:xfrm rot="762070">
            <a:off x="7040081" y="477923"/>
            <a:ext cx="1908339" cy="1991480"/>
          </a:xfrm>
          <a:prstGeom prst="rect">
            <a:avLst/>
          </a:prstGeom>
          <a:noFill/>
          <a:ln>
            <a:noFill/>
          </a:ln>
        </p:spPr>
      </p:pic>
    </p:spTree>
    <p:extLst>
      <p:ext uri="{BB962C8B-B14F-4D97-AF65-F5344CB8AC3E}">
        <p14:creationId xmlns:p14="http://schemas.microsoft.com/office/powerpoint/2010/main" val="3977899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Find a Job</a:t>
            </a:r>
            <a:endParaRPr dirty="0"/>
          </a:p>
        </p:txBody>
      </p:sp>
      <p:sp>
        <p:nvSpPr>
          <p:cNvPr id="162" name="Google Shape;162;p33"/>
          <p:cNvSpPr txBox="1">
            <a:spLocks noGrp="1"/>
          </p:cNvSpPr>
          <p:nvPr>
            <p:ph type="body" idx="1"/>
          </p:nvPr>
        </p:nvSpPr>
        <p:spPr>
          <a:xfrm>
            <a:off x="411804" y="1116982"/>
            <a:ext cx="7937066" cy="3621000"/>
          </a:xfrm>
          <a:prstGeom prst="rect">
            <a:avLst/>
          </a:prstGeom>
          <a:noFill/>
          <a:ln>
            <a:noFill/>
          </a:ln>
        </p:spPr>
        <p:txBody>
          <a:bodyPr spcFirstLastPara="1" wrap="square" lIns="91400" tIns="91400" rIns="91400" bIns="91400" anchor="t" anchorCtr="0">
            <a:noAutofit/>
          </a:bodyPr>
          <a:lstStyle/>
          <a:p>
            <a:pPr marL="0" lvl="0" indent="0" algn="l" rtl="0">
              <a:spcBef>
                <a:spcPts val="360"/>
              </a:spcBef>
              <a:spcAft>
                <a:spcPts val="0"/>
              </a:spcAft>
              <a:buNone/>
            </a:pPr>
            <a:r>
              <a:rPr lang="en-US" dirty="0"/>
              <a:t>Go to </a:t>
            </a:r>
            <a:r>
              <a:rPr lang="en-US" u="sng" dirty="0">
                <a:solidFill>
                  <a:srgbClr val="0000FF"/>
                </a:solidFill>
              </a:rPr>
              <a:t>jobs.ou.edu</a:t>
            </a:r>
          </a:p>
          <a:p>
            <a:pPr marL="457200" lvl="0" indent="-337185" algn="l" rtl="0">
              <a:spcBef>
                <a:spcPts val="1000"/>
              </a:spcBef>
              <a:spcAft>
                <a:spcPts val="0"/>
              </a:spcAft>
              <a:buClr>
                <a:srgbClr val="991B1E"/>
              </a:buClr>
              <a:buSzPts val="1710"/>
              <a:buChar char="●"/>
            </a:pPr>
            <a:r>
              <a:rPr lang="en-US" dirty="0"/>
              <a:t>Click, “Student Jobs.”</a:t>
            </a:r>
          </a:p>
          <a:p>
            <a:pPr marL="457200" lvl="0" indent="-337185" algn="l" rtl="0">
              <a:spcBef>
                <a:spcPts val="1000"/>
              </a:spcBef>
              <a:spcAft>
                <a:spcPts val="0"/>
              </a:spcAft>
              <a:buClr>
                <a:srgbClr val="991B1E"/>
              </a:buClr>
              <a:buSzPts val="1710"/>
              <a:buChar char="●"/>
            </a:pPr>
            <a:r>
              <a:rPr lang="en-US" dirty="0"/>
              <a:t>Find one that you would be interested in applying to.</a:t>
            </a:r>
          </a:p>
          <a:p>
            <a:pPr marL="457200" lvl="0" indent="-337185" algn="l" rtl="0">
              <a:spcBef>
                <a:spcPts val="1000"/>
              </a:spcBef>
              <a:spcAft>
                <a:spcPts val="0"/>
              </a:spcAft>
              <a:buClr>
                <a:srgbClr val="991B1E"/>
              </a:buClr>
              <a:buSzPts val="1710"/>
              <a:buChar char="●"/>
            </a:pPr>
            <a:r>
              <a:rPr lang="en-US" dirty="0"/>
              <a:t>Take notes on requirements, keywords, transferable skills that you should emphasize on your resume.</a:t>
            </a:r>
          </a:p>
          <a:p>
            <a:pPr marL="457200" lvl="0" indent="-337185" algn="l" rtl="0">
              <a:spcBef>
                <a:spcPts val="1000"/>
              </a:spcBef>
              <a:spcAft>
                <a:spcPts val="1000"/>
              </a:spcAft>
              <a:buClr>
                <a:srgbClr val="991B1E"/>
              </a:buClr>
              <a:buSzPts val="1710"/>
              <a:buChar char="●"/>
            </a:pPr>
            <a:r>
              <a:rPr lang="en-US" dirty="0"/>
              <a:t>Number the items you plan to include from most to least important.</a:t>
            </a:r>
          </a:p>
          <a:p>
            <a:pPr marL="231775" lvl="0" indent="-66675" algn="l" rtl="0">
              <a:lnSpc>
                <a:spcPct val="100000"/>
              </a:lnSpc>
              <a:spcBef>
                <a:spcPts val="100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STAR Method</a:t>
            </a:r>
            <a:endParaRPr dirty="0"/>
          </a:p>
        </p:txBody>
      </p:sp>
      <p:sp>
        <p:nvSpPr>
          <p:cNvPr id="162" name="Google Shape;162;p33"/>
          <p:cNvSpPr txBox="1">
            <a:spLocks noGrp="1"/>
          </p:cNvSpPr>
          <p:nvPr>
            <p:ph type="body" idx="1"/>
          </p:nvPr>
        </p:nvSpPr>
        <p:spPr>
          <a:xfrm>
            <a:off x="457200" y="1305050"/>
            <a:ext cx="7521900" cy="3621000"/>
          </a:xfrm>
          <a:prstGeom prst="rect">
            <a:avLst/>
          </a:prstGeom>
          <a:noFill/>
          <a:ln>
            <a:noFill/>
          </a:ln>
        </p:spPr>
        <p:txBody>
          <a:bodyPr spcFirstLastPara="1" wrap="square" lIns="91400" tIns="91400" rIns="91400" bIns="91400" anchor="t" anchorCtr="0">
            <a:noAutofit/>
          </a:bodyPr>
          <a:lstStyle/>
          <a:p>
            <a:pPr marL="457200" lvl="0" indent="-337185" algn="l" rtl="0">
              <a:spcBef>
                <a:spcPts val="360"/>
              </a:spcBef>
              <a:spcAft>
                <a:spcPts val="0"/>
              </a:spcAft>
              <a:buClr>
                <a:schemeClr val="accent4"/>
              </a:buClr>
              <a:buSzPts val="1710"/>
              <a:buChar char="●"/>
            </a:pPr>
            <a:r>
              <a:rPr lang="en-US" b="1" dirty="0"/>
              <a:t>Situation: </a:t>
            </a:r>
            <a:r>
              <a:rPr lang="en-US" dirty="0"/>
              <a:t>Choose a relevant experience.</a:t>
            </a:r>
          </a:p>
          <a:p>
            <a:pPr marL="457200" lvl="0" indent="-337185" algn="l" rtl="0">
              <a:spcBef>
                <a:spcPts val="1000"/>
              </a:spcBef>
              <a:spcAft>
                <a:spcPts val="0"/>
              </a:spcAft>
              <a:buClr>
                <a:schemeClr val="accent4"/>
              </a:buClr>
              <a:buSzPts val="1710"/>
              <a:buChar char="●"/>
            </a:pPr>
            <a:r>
              <a:rPr lang="en-US" b="1" dirty="0"/>
              <a:t>Task: </a:t>
            </a:r>
            <a:r>
              <a:rPr lang="en-US" dirty="0"/>
              <a:t>Define your role and task.</a:t>
            </a:r>
          </a:p>
          <a:p>
            <a:pPr marL="457200" lvl="0" indent="-337185" algn="l" rtl="0">
              <a:spcBef>
                <a:spcPts val="1000"/>
              </a:spcBef>
              <a:spcAft>
                <a:spcPts val="0"/>
              </a:spcAft>
              <a:buClr>
                <a:schemeClr val="accent4"/>
              </a:buClr>
              <a:buSzPts val="1710"/>
              <a:buChar char="●"/>
            </a:pPr>
            <a:r>
              <a:rPr lang="en-US" b="1" dirty="0"/>
              <a:t>Action: </a:t>
            </a:r>
            <a:r>
              <a:rPr lang="en-US" dirty="0"/>
              <a:t>Outline the actions you took.</a:t>
            </a:r>
          </a:p>
          <a:p>
            <a:pPr marL="457200" lvl="0" indent="-337185" algn="l" rtl="0">
              <a:spcBef>
                <a:spcPts val="1000"/>
              </a:spcBef>
              <a:spcAft>
                <a:spcPts val="1000"/>
              </a:spcAft>
              <a:buClr>
                <a:schemeClr val="accent4"/>
              </a:buClr>
              <a:buSzPts val="1710"/>
              <a:buChar char="●"/>
            </a:pPr>
            <a:r>
              <a:rPr lang="en-US" b="1" dirty="0"/>
              <a:t>Results: </a:t>
            </a:r>
            <a:r>
              <a:rPr lang="en-US" dirty="0"/>
              <a:t>Reflect on the outcome.</a:t>
            </a:r>
          </a:p>
          <a:p>
            <a:pPr marL="231775" lvl="0" indent="-66675" algn="l" rtl="0">
              <a:lnSpc>
                <a:spcPct val="100000"/>
              </a:lnSpc>
              <a:spcBef>
                <a:spcPts val="1000"/>
              </a:spcBef>
              <a:spcAft>
                <a:spcPts val="0"/>
              </a:spcAft>
              <a:buSzPts val="2600"/>
              <a:buNone/>
            </a:pPr>
            <a:endParaRPr dirty="0"/>
          </a:p>
        </p:txBody>
      </p:sp>
    </p:spTree>
    <p:extLst>
      <p:ext uri="{BB962C8B-B14F-4D97-AF65-F5344CB8AC3E}">
        <p14:creationId xmlns:p14="http://schemas.microsoft.com/office/powerpoint/2010/main" val="37663238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18824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STAR Example #1</a:t>
            </a:r>
            <a:endParaRPr dirty="0"/>
          </a:p>
        </p:txBody>
      </p:sp>
      <p:sp>
        <p:nvSpPr>
          <p:cNvPr id="162" name="Google Shape;162;p33"/>
          <p:cNvSpPr txBox="1">
            <a:spLocks noGrp="1"/>
          </p:cNvSpPr>
          <p:nvPr>
            <p:ph type="body" idx="1"/>
          </p:nvPr>
        </p:nvSpPr>
        <p:spPr>
          <a:xfrm>
            <a:off x="457200" y="1000251"/>
            <a:ext cx="4049949" cy="3621000"/>
          </a:xfrm>
          <a:prstGeom prst="rect">
            <a:avLst/>
          </a:prstGeom>
          <a:noFill/>
          <a:ln>
            <a:noFill/>
          </a:ln>
        </p:spPr>
        <p:txBody>
          <a:bodyPr spcFirstLastPara="1" wrap="square" lIns="91400" tIns="91400" rIns="91400" bIns="914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t>Situation</a:t>
            </a:r>
            <a:r>
              <a:rPr lang="en-US" sz="1600" dirty="0"/>
              <a:t>: Led a group science project to design and build a functioning model of a renewable energy source.</a:t>
            </a:r>
          </a:p>
          <a:p>
            <a:pPr marL="0" lvl="0" indent="0" algn="l" rtl="0">
              <a:lnSpc>
                <a:spcPct val="115000"/>
              </a:lnSpc>
              <a:spcBef>
                <a:spcPts val="1000"/>
              </a:spcBef>
              <a:spcAft>
                <a:spcPts val="0"/>
              </a:spcAft>
              <a:buClr>
                <a:schemeClr val="dk1"/>
              </a:buClr>
              <a:buSzPts val="1100"/>
              <a:buFont typeface="Arial"/>
              <a:buNone/>
            </a:pPr>
            <a:r>
              <a:rPr lang="en-US" sz="1600" b="1" dirty="0"/>
              <a:t>Task: </a:t>
            </a:r>
            <a:r>
              <a:rPr lang="en-US" sz="1600" dirty="0"/>
              <a:t>Took responsibility for assigning tasks and ensuring everyone contributed to the project.</a:t>
            </a:r>
          </a:p>
          <a:p>
            <a:pPr marL="0" lvl="0" indent="0" algn="l" rtl="0">
              <a:lnSpc>
                <a:spcPct val="115000"/>
              </a:lnSpc>
              <a:spcBef>
                <a:spcPts val="1000"/>
              </a:spcBef>
              <a:spcAft>
                <a:spcPts val="0"/>
              </a:spcAft>
              <a:buClr>
                <a:schemeClr val="dk1"/>
              </a:buClr>
              <a:buSzPts val="1100"/>
              <a:buFont typeface="Arial"/>
              <a:buNone/>
            </a:pPr>
            <a:r>
              <a:rPr lang="en-US" sz="1600" b="1" dirty="0"/>
              <a:t>Action</a:t>
            </a:r>
            <a:r>
              <a:rPr lang="en-US" sz="1600" dirty="0"/>
              <a:t>: Facilitated meetings, delegated tasks based on individual strengths, and actively participated in constructing the model.</a:t>
            </a:r>
          </a:p>
          <a:p>
            <a:pPr marL="0" lvl="0" indent="0" algn="l" rtl="0">
              <a:lnSpc>
                <a:spcPct val="115000"/>
              </a:lnSpc>
              <a:spcBef>
                <a:spcPts val="1000"/>
              </a:spcBef>
              <a:spcAft>
                <a:spcPts val="0"/>
              </a:spcAft>
              <a:buNone/>
            </a:pPr>
            <a:r>
              <a:rPr lang="en-US" sz="1600" b="1" dirty="0"/>
              <a:t>Result: </a:t>
            </a:r>
            <a:r>
              <a:rPr lang="en-US" sz="1600" dirty="0"/>
              <a:t>Received positive teacher feedback, and our team won the "Best Presentation" award during the science fair.</a:t>
            </a:r>
          </a:p>
          <a:p>
            <a:pPr marL="231775" lvl="0" indent="-66675" algn="l" rtl="0">
              <a:lnSpc>
                <a:spcPct val="100000"/>
              </a:lnSpc>
              <a:spcBef>
                <a:spcPts val="1000"/>
              </a:spcBef>
              <a:spcAft>
                <a:spcPts val="0"/>
              </a:spcAft>
              <a:buSzPts val="2600"/>
              <a:buNone/>
            </a:pPr>
            <a:endParaRPr dirty="0"/>
          </a:p>
        </p:txBody>
      </p:sp>
      <p:sp>
        <p:nvSpPr>
          <p:cNvPr id="2" name="TextBox 1">
            <a:extLst>
              <a:ext uri="{FF2B5EF4-FFF2-40B4-BE49-F238E27FC236}">
                <a16:creationId xmlns:a16="http://schemas.microsoft.com/office/drawing/2014/main" id="{75089C97-27C2-7283-2935-B245EB25FCB7}"/>
              </a:ext>
            </a:extLst>
          </p:cNvPr>
          <p:cNvSpPr txBox="1"/>
          <p:nvPr/>
        </p:nvSpPr>
        <p:spPr>
          <a:xfrm>
            <a:off x="5343728" y="1097527"/>
            <a:ext cx="2909726" cy="2320635"/>
          </a:xfrm>
          <a:prstGeom prst="rect">
            <a:avLst/>
          </a:prstGeom>
          <a:noFill/>
        </p:spPr>
        <p:txBody>
          <a:bodyPr wrap="square" rtlCol="0">
            <a:spAutoFit/>
          </a:bodyPr>
          <a:lstStyle/>
          <a:p>
            <a:pPr marL="0" lvl="0" indent="0" algn="l" rtl="0">
              <a:lnSpc>
                <a:spcPct val="115000"/>
              </a:lnSpc>
              <a:spcBef>
                <a:spcPts val="0"/>
              </a:spcBef>
              <a:spcAft>
                <a:spcPts val="0"/>
              </a:spcAft>
              <a:buClr>
                <a:schemeClr val="dk1"/>
              </a:buClr>
              <a:buSzPts val="1100"/>
              <a:buFont typeface="Arial"/>
              <a:buNone/>
            </a:pPr>
            <a:r>
              <a:rPr lang="en-US" sz="1600" b="1" dirty="0">
                <a:latin typeface="Calibri" panose="020F0502020204030204" pitchFamily="34" charset="0"/>
                <a:cs typeface="Calibri" panose="020F0502020204030204" pitchFamily="34" charset="0"/>
              </a:rPr>
              <a:t>Transferable Skills:</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Leadership</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Teamwork</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Communication</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Problem-solving</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Time Management</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Project-Management</a:t>
            </a:r>
          </a:p>
          <a:p>
            <a:endParaRPr lang="en-US" sz="1600" dirty="0"/>
          </a:p>
        </p:txBody>
      </p:sp>
    </p:spTree>
    <p:extLst>
      <p:ext uri="{BB962C8B-B14F-4D97-AF65-F5344CB8AC3E}">
        <p14:creationId xmlns:p14="http://schemas.microsoft.com/office/powerpoint/2010/main" val="2032924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dirty="0">
                <a:solidFill>
                  <a:srgbClr val="FFFFFF"/>
                </a:solidFill>
              </a:rPr>
              <a:t>Tailored for Success</a:t>
            </a:r>
            <a:endParaRPr dirty="0"/>
          </a:p>
        </p:txBody>
      </p:sp>
      <p:sp>
        <p:nvSpPr>
          <p:cNvPr id="95" name="Google Shape;95;p23"/>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Autofit/>
          </a:bodyPr>
          <a:lstStyle/>
          <a:p>
            <a:pPr marL="0" marR="34289" lvl="0" indent="0" algn="l" rtl="0">
              <a:lnSpc>
                <a:spcPct val="100000"/>
              </a:lnSpc>
              <a:spcBef>
                <a:spcPts val="0"/>
              </a:spcBef>
              <a:spcAft>
                <a:spcPts val="0"/>
              </a:spcAft>
              <a:buSzPts val="2600"/>
              <a:buNone/>
            </a:pPr>
            <a:r>
              <a:rPr lang="en-US" dirty="0"/>
              <a:t>Resume Creation Part 2</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217450"/>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STAR Example #2</a:t>
            </a:r>
            <a:endParaRPr dirty="0"/>
          </a:p>
        </p:txBody>
      </p:sp>
      <p:sp>
        <p:nvSpPr>
          <p:cNvPr id="162" name="Google Shape;162;p33"/>
          <p:cNvSpPr txBox="1">
            <a:spLocks noGrp="1"/>
          </p:cNvSpPr>
          <p:nvPr>
            <p:ph type="body" idx="1"/>
          </p:nvPr>
        </p:nvSpPr>
        <p:spPr>
          <a:xfrm>
            <a:off x="457200" y="907915"/>
            <a:ext cx="4484451" cy="4018135"/>
          </a:xfrm>
          <a:prstGeom prst="rect">
            <a:avLst/>
          </a:prstGeom>
          <a:noFill/>
          <a:ln>
            <a:noFill/>
          </a:ln>
        </p:spPr>
        <p:txBody>
          <a:bodyPr spcFirstLastPara="1" wrap="square" lIns="91400" tIns="91400" rIns="91400" bIns="91400" anchor="t" anchorCtr="0">
            <a:noAutofit/>
          </a:bodyPr>
          <a:lstStyle/>
          <a:p>
            <a:pPr marL="0" lvl="0" indent="0" algn="l" rtl="0">
              <a:spcBef>
                <a:spcPts val="520"/>
              </a:spcBef>
              <a:spcAft>
                <a:spcPts val="0"/>
              </a:spcAft>
              <a:buClr>
                <a:schemeClr val="dk1"/>
              </a:buClr>
              <a:buSzPts val="1100"/>
              <a:buFont typeface="Arial"/>
              <a:buNone/>
            </a:pPr>
            <a:r>
              <a:rPr lang="en-US" sz="1600" b="1" dirty="0"/>
              <a:t>Situation: </a:t>
            </a:r>
            <a:r>
              <a:rPr lang="en-US" sz="1600" dirty="0"/>
              <a:t>Organized a fundraising supporting a local charity. </a:t>
            </a:r>
          </a:p>
          <a:p>
            <a:pPr marL="0" lvl="0" indent="0" algn="l" rtl="0">
              <a:spcBef>
                <a:spcPts val="1000"/>
              </a:spcBef>
              <a:spcAft>
                <a:spcPts val="0"/>
              </a:spcAft>
              <a:buClr>
                <a:schemeClr val="dk1"/>
              </a:buClr>
              <a:buSzPts val="1100"/>
              <a:buFont typeface="Arial"/>
              <a:buNone/>
            </a:pPr>
            <a:r>
              <a:rPr lang="en-US" sz="1600" b="1" dirty="0"/>
              <a:t>Task: </a:t>
            </a:r>
            <a:r>
              <a:rPr lang="en-US" sz="1600" dirty="0"/>
              <a:t>Assigned the role of event coordinator, responsible for planning and executing the entire fundraising event.</a:t>
            </a:r>
          </a:p>
          <a:p>
            <a:pPr marL="0" lvl="0" indent="0" algn="l" rtl="0">
              <a:spcBef>
                <a:spcPts val="1000"/>
              </a:spcBef>
              <a:spcAft>
                <a:spcPts val="0"/>
              </a:spcAft>
              <a:buClr>
                <a:schemeClr val="dk1"/>
              </a:buClr>
              <a:buSzPts val="1100"/>
              <a:buFont typeface="Arial"/>
              <a:buNone/>
            </a:pPr>
            <a:r>
              <a:rPr lang="en-US" sz="1600" b="1" dirty="0"/>
              <a:t>Action: </a:t>
            </a:r>
            <a:r>
              <a:rPr lang="en-US" sz="1600" dirty="0"/>
              <a:t>Conducted thorough research on successful fundraising strategies. Communicated effectively with school staff to secure a suitable venue, date, and any necessary resources. Organized team meetings to delegate responsibilities among volunteers, ensuring everyone understood their role. </a:t>
            </a:r>
          </a:p>
          <a:p>
            <a:pPr marL="0" lvl="0" indent="0" algn="l" rtl="0">
              <a:spcBef>
                <a:spcPts val="1000"/>
              </a:spcBef>
              <a:spcAft>
                <a:spcPts val="1000"/>
              </a:spcAft>
              <a:buNone/>
            </a:pPr>
            <a:r>
              <a:rPr lang="en-US" sz="1600" b="1" dirty="0"/>
              <a:t>Result: </a:t>
            </a:r>
            <a:r>
              <a:rPr lang="en-US" sz="1600" dirty="0"/>
              <a:t>The event met our fundraising goal and raised awareness about the local charity. </a:t>
            </a:r>
            <a:endParaRPr lang="en-US" sz="1600" b="1" dirty="0"/>
          </a:p>
          <a:p>
            <a:pPr marL="231775" lvl="0" indent="-66675" algn="l" rtl="0">
              <a:lnSpc>
                <a:spcPct val="100000"/>
              </a:lnSpc>
              <a:spcBef>
                <a:spcPts val="1000"/>
              </a:spcBef>
              <a:spcAft>
                <a:spcPts val="0"/>
              </a:spcAft>
              <a:buSzPts val="2600"/>
              <a:buNone/>
            </a:pPr>
            <a:endParaRPr dirty="0"/>
          </a:p>
        </p:txBody>
      </p:sp>
      <p:sp>
        <p:nvSpPr>
          <p:cNvPr id="2" name="TextBox 1">
            <a:extLst>
              <a:ext uri="{FF2B5EF4-FFF2-40B4-BE49-F238E27FC236}">
                <a16:creationId xmlns:a16="http://schemas.microsoft.com/office/drawing/2014/main" id="{B6918BC1-A953-40A0-3AFC-EBB0C3E8BC2F}"/>
              </a:ext>
            </a:extLst>
          </p:cNvPr>
          <p:cNvSpPr txBox="1"/>
          <p:nvPr/>
        </p:nvSpPr>
        <p:spPr>
          <a:xfrm>
            <a:off x="5810654" y="907915"/>
            <a:ext cx="2490508" cy="2289858"/>
          </a:xfrm>
          <a:prstGeom prst="rect">
            <a:avLst/>
          </a:prstGeom>
          <a:noFill/>
        </p:spPr>
        <p:txBody>
          <a:bodyPr wrap="square" rtlCol="0">
            <a:spAutoFit/>
          </a:bodyPr>
          <a:lstStyle/>
          <a:p>
            <a:pPr marL="0" lvl="0" indent="0" algn="l" rtl="0">
              <a:lnSpc>
                <a:spcPct val="115000"/>
              </a:lnSpc>
              <a:spcBef>
                <a:spcPts val="0"/>
              </a:spcBef>
              <a:spcAft>
                <a:spcPts val="0"/>
              </a:spcAft>
              <a:buNone/>
            </a:pPr>
            <a:r>
              <a:rPr lang="en-US" sz="1600" b="1" dirty="0">
                <a:latin typeface="Calibri" panose="020F0502020204030204" pitchFamily="34" charset="0"/>
                <a:cs typeface="Calibri" panose="020F0502020204030204" pitchFamily="34" charset="0"/>
              </a:rPr>
              <a:t>Transferable Skills:</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Leadership</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Communication</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Organization</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Adaptability</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Problem-solving</a:t>
            </a:r>
          </a:p>
          <a:p>
            <a:pPr marL="457200" lvl="0" indent="-342900" algn="l" rtl="0">
              <a:lnSpc>
                <a:spcPct val="115000"/>
              </a:lnSpc>
              <a:spcBef>
                <a:spcPts val="0"/>
              </a:spcBef>
              <a:spcAft>
                <a:spcPts val="0"/>
              </a:spcAft>
              <a:buClr>
                <a:schemeClr val="dk1"/>
              </a:buClr>
              <a:buSzPts val="1800"/>
              <a:buFont typeface="Calibri"/>
              <a:buChar char="●"/>
            </a:pPr>
            <a:r>
              <a:rPr lang="en-US" sz="1600" dirty="0">
                <a:latin typeface="Calibri" panose="020F0502020204030204" pitchFamily="34" charset="0"/>
                <a:cs typeface="Calibri" panose="020F0502020204030204" pitchFamily="34" charset="0"/>
              </a:rPr>
              <a:t>Decision-making</a:t>
            </a:r>
          </a:p>
          <a:p>
            <a:endParaRPr lang="en-US" dirty="0"/>
          </a:p>
        </p:txBody>
      </p:sp>
    </p:spTree>
    <p:extLst>
      <p:ext uri="{BB962C8B-B14F-4D97-AF65-F5344CB8AC3E}">
        <p14:creationId xmlns:p14="http://schemas.microsoft.com/office/powerpoint/2010/main" val="21865057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Tailor Your Resume</a:t>
            </a:r>
            <a:endParaRPr dirty="0"/>
          </a:p>
        </p:txBody>
      </p:sp>
      <p:sp>
        <p:nvSpPr>
          <p:cNvPr id="162" name="Google Shape;162;p33"/>
          <p:cNvSpPr txBox="1">
            <a:spLocks noGrp="1"/>
          </p:cNvSpPr>
          <p:nvPr>
            <p:ph type="body" idx="1"/>
          </p:nvPr>
        </p:nvSpPr>
        <p:spPr>
          <a:xfrm>
            <a:off x="372894" y="1335931"/>
            <a:ext cx="3537626" cy="3265863"/>
          </a:xfrm>
          <a:prstGeom prst="rect">
            <a:avLst/>
          </a:prstGeom>
          <a:noFill/>
          <a:ln>
            <a:noFill/>
          </a:ln>
        </p:spPr>
        <p:txBody>
          <a:bodyPr spcFirstLastPara="1" wrap="square" lIns="91400" tIns="91400" rIns="91400" bIns="91400" anchor="t" anchorCtr="0">
            <a:noAutofit/>
          </a:bodyPr>
          <a:lstStyle/>
          <a:p>
            <a:pPr marL="622300" indent="-457200">
              <a:spcBef>
                <a:spcPts val="1000"/>
              </a:spcBef>
              <a:buSzPct val="125000"/>
              <a:buFont typeface="Arial" panose="020B0604020202020204" pitchFamily="34" charset="0"/>
              <a:buChar char="•"/>
            </a:pPr>
            <a:r>
              <a:rPr lang="en-US" dirty="0"/>
              <a:t>Adapt your experience and skills to words that translate best to the role you are applying for.</a:t>
            </a:r>
          </a:p>
          <a:p>
            <a:pPr marL="231775" lvl="0" indent="-66675" algn="l" rtl="0">
              <a:lnSpc>
                <a:spcPct val="100000"/>
              </a:lnSpc>
              <a:spcBef>
                <a:spcPts val="1000"/>
              </a:spcBef>
              <a:spcAft>
                <a:spcPts val="0"/>
              </a:spcAft>
              <a:buSzPts val="2600"/>
              <a:buNone/>
            </a:pPr>
            <a:endParaRPr dirty="0"/>
          </a:p>
        </p:txBody>
      </p:sp>
      <p:sp>
        <p:nvSpPr>
          <p:cNvPr id="2" name="TextBox 1">
            <a:extLst>
              <a:ext uri="{FF2B5EF4-FFF2-40B4-BE49-F238E27FC236}">
                <a16:creationId xmlns:a16="http://schemas.microsoft.com/office/drawing/2014/main" id="{A4496F1F-9B96-8500-FEC4-48F02BDBFE50}"/>
              </a:ext>
            </a:extLst>
          </p:cNvPr>
          <p:cNvSpPr txBox="1"/>
          <p:nvPr/>
        </p:nvSpPr>
        <p:spPr>
          <a:xfrm>
            <a:off x="4798979" y="1465635"/>
            <a:ext cx="3056910" cy="2308324"/>
          </a:xfrm>
          <a:prstGeom prst="rect">
            <a:avLst/>
          </a:prstGeom>
          <a:noFill/>
        </p:spPr>
        <p:txBody>
          <a:bodyPr wrap="square" rtlCol="0">
            <a:spAutoFit/>
          </a:bodyPr>
          <a:lstStyle/>
          <a:p>
            <a:pPr marL="457200" indent="-457200">
              <a:buClr>
                <a:schemeClr val="accent4"/>
              </a:buClr>
              <a:buSzPct val="125000"/>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Swap resumes and job listings with your partner and provide feedback.</a:t>
            </a:r>
          </a:p>
          <a:p>
            <a:endParaRPr lang="en-US" dirty="0"/>
          </a:p>
        </p:txBody>
      </p:sp>
    </p:spTree>
    <p:extLst>
      <p:ext uri="{BB962C8B-B14F-4D97-AF65-F5344CB8AC3E}">
        <p14:creationId xmlns:p14="http://schemas.microsoft.com/office/powerpoint/2010/main" val="3333883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34157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solidFill>
                  <a:srgbClr val="991B1E"/>
                </a:solidFill>
              </a:rPr>
              <a:t>Why-Lighting</a:t>
            </a:r>
            <a:endParaRPr dirty="0"/>
          </a:p>
        </p:txBody>
      </p:sp>
      <p:sp>
        <p:nvSpPr>
          <p:cNvPr id="162" name="Google Shape;162;p33"/>
          <p:cNvSpPr txBox="1">
            <a:spLocks noGrp="1"/>
          </p:cNvSpPr>
          <p:nvPr>
            <p:ph type="body" idx="1"/>
          </p:nvPr>
        </p:nvSpPr>
        <p:spPr>
          <a:xfrm>
            <a:off x="457200" y="1305050"/>
            <a:ext cx="7804206" cy="3621000"/>
          </a:xfrm>
          <a:prstGeom prst="rect">
            <a:avLst/>
          </a:prstGeom>
          <a:noFill/>
          <a:ln>
            <a:noFill/>
          </a:ln>
        </p:spPr>
        <p:txBody>
          <a:bodyPr spcFirstLastPara="1" wrap="square" lIns="91400" tIns="91400" rIns="91400" bIns="91400" anchor="t" anchorCtr="0">
            <a:noAutofit/>
          </a:bodyPr>
          <a:lstStyle/>
          <a:p>
            <a:pPr marL="0" lvl="0" indent="0" algn="l" rtl="0">
              <a:spcBef>
                <a:spcPts val="360"/>
              </a:spcBef>
              <a:spcAft>
                <a:spcPts val="0"/>
              </a:spcAft>
              <a:buNone/>
            </a:pPr>
            <a:r>
              <a:rPr lang="en-US" sz="2400" dirty="0"/>
              <a:t>Highlight and make notes where you see opportunity for alignment. Ensure that each of these strategies is addressed:</a:t>
            </a:r>
          </a:p>
          <a:p>
            <a:pPr marL="462915" marR="0" lvl="0" indent="-342900" algn="l" rtl="0">
              <a:lnSpc>
                <a:spcPct val="100000"/>
              </a:lnSpc>
              <a:spcBef>
                <a:spcPts val="1000"/>
              </a:spcBef>
              <a:spcAft>
                <a:spcPts val="0"/>
              </a:spcAft>
              <a:buClr>
                <a:srgbClr val="991B1E"/>
              </a:buClr>
              <a:buSzPct val="100000"/>
              <a:buFont typeface="Arial" panose="020B0604020202020204" pitchFamily="34" charset="0"/>
              <a:buChar char="•"/>
            </a:pPr>
            <a:r>
              <a:rPr lang="en-US" sz="2400" dirty="0"/>
              <a:t>Incorporate keywords from the job posting.</a:t>
            </a:r>
          </a:p>
          <a:p>
            <a:pPr marL="462915" lvl="0" indent="-342900" algn="l" rtl="0">
              <a:spcBef>
                <a:spcPts val="0"/>
              </a:spcBef>
              <a:spcAft>
                <a:spcPts val="0"/>
              </a:spcAft>
              <a:buClr>
                <a:srgbClr val="991B1E"/>
              </a:buClr>
              <a:buSzPct val="100000"/>
              <a:buFont typeface="Arial" panose="020B0604020202020204" pitchFamily="34" charset="0"/>
              <a:buChar char="•"/>
            </a:pPr>
            <a:r>
              <a:rPr lang="en-US" sz="2400" dirty="0"/>
              <a:t>Align skills and experiences with the job requirements.</a:t>
            </a:r>
          </a:p>
          <a:p>
            <a:pPr marL="462915" lvl="0" indent="-342900" algn="l" rtl="0">
              <a:spcBef>
                <a:spcPts val="0"/>
              </a:spcBef>
              <a:spcAft>
                <a:spcPts val="0"/>
              </a:spcAft>
              <a:buClr>
                <a:srgbClr val="991B1E"/>
              </a:buClr>
              <a:buSzPct val="100000"/>
              <a:buFont typeface="Arial" panose="020B0604020202020204" pitchFamily="34" charset="0"/>
              <a:buChar char="•"/>
            </a:pPr>
            <a:r>
              <a:rPr lang="en-US" sz="2400" dirty="0"/>
              <a:t>Highlight relevant and measurable achievements.</a:t>
            </a:r>
          </a:p>
          <a:p>
            <a:pPr marL="462915" lvl="0" indent="-342900" algn="l" rtl="0">
              <a:spcBef>
                <a:spcPts val="0"/>
              </a:spcBef>
              <a:spcAft>
                <a:spcPts val="0"/>
              </a:spcAft>
              <a:buClr>
                <a:srgbClr val="991B1E"/>
              </a:buClr>
              <a:buSzPct val="100000"/>
              <a:buFont typeface="Arial" panose="020B0604020202020204" pitchFamily="34" charset="0"/>
              <a:buChar char="•"/>
            </a:pPr>
            <a:r>
              <a:rPr lang="en-US" sz="2400" dirty="0"/>
              <a:t>Match resume objective or summary to the role.</a:t>
            </a:r>
          </a:p>
          <a:p>
            <a:pPr marL="462915" lvl="0" indent="-342900" algn="l" rtl="0">
              <a:spcBef>
                <a:spcPts val="360"/>
              </a:spcBef>
              <a:spcAft>
                <a:spcPts val="0"/>
              </a:spcAft>
              <a:buClr>
                <a:srgbClr val="991B1E"/>
              </a:buClr>
              <a:buSzPct val="100000"/>
              <a:buFont typeface="Arial" panose="020B0604020202020204" pitchFamily="34" charset="0"/>
              <a:buChar char="•"/>
            </a:pPr>
            <a:r>
              <a:rPr lang="en-US" sz="2400" dirty="0"/>
              <a:t>Put the most relevant information for the job first.</a:t>
            </a:r>
          </a:p>
          <a:p>
            <a:pPr marL="231775" lvl="0" indent="-66675" algn="l" rtl="0">
              <a:lnSpc>
                <a:spcPct val="100000"/>
              </a:lnSpc>
              <a:spcBef>
                <a:spcPts val="1000"/>
              </a:spcBef>
              <a:spcAft>
                <a:spcPts val="0"/>
              </a:spcAft>
              <a:buSzPts val="2600"/>
              <a:buNone/>
            </a:pPr>
            <a:endParaRPr dirty="0"/>
          </a:p>
        </p:txBody>
      </p:sp>
    </p:spTree>
    <p:extLst>
      <p:ext uri="{BB962C8B-B14F-4D97-AF65-F5344CB8AC3E}">
        <p14:creationId xmlns:p14="http://schemas.microsoft.com/office/powerpoint/2010/main" val="34004333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01" name="Google Shape;101;p24"/>
          <p:cNvSpPr txBox="1">
            <a:spLocks noGrp="1"/>
          </p:cNvSpPr>
          <p:nvPr>
            <p:ph type="body" idx="1"/>
          </p:nvPr>
        </p:nvSpPr>
        <p:spPr>
          <a:xfrm>
            <a:off x="530352" y="2028497"/>
            <a:ext cx="7772400" cy="2029397"/>
          </a:xfrm>
          <a:prstGeom prst="rect">
            <a:avLst/>
          </a:prstGeom>
          <a:noFill/>
          <a:ln>
            <a:noFill/>
          </a:ln>
        </p:spPr>
        <p:txBody>
          <a:bodyPr spcFirstLastPara="1" wrap="square" lIns="45700" tIns="45700" rIns="45700" bIns="45700" anchor="t" anchorCtr="0">
            <a:noAutofit/>
          </a:bodyPr>
          <a:lstStyle/>
          <a:p>
            <a:pPr marL="0" lvl="0" indent="0" algn="l" rtl="0">
              <a:lnSpc>
                <a:spcPct val="115000"/>
              </a:lnSpc>
              <a:spcBef>
                <a:spcPts val="400"/>
              </a:spcBef>
              <a:spcAft>
                <a:spcPts val="0"/>
              </a:spcAft>
              <a:buClr>
                <a:schemeClr val="dk1"/>
              </a:buClr>
              <a:buSzPts val="1100"/>
              <a:buFont typeface="Arial"/>
              <a:buNone/>
            </a:pPr>
            <a:r>
              <a:rPr lang="en-US" dirty="0">
                <a:solidFill>
                  <a:srgbClr val="FFFFFF"/>
                </a:solidFill>
              </a:rPr>
              <a:t>Why and how should I tailor my resume?</a:t>
            </a:r>
            <a:endParaRPr dirty="0">
              <a:solidFill>
                <a:srgbClr val="FFFFFF"/>
              </a:solidFill>
            </a:endParaRPr>
          </a:p>
          <a:p>
            <a:pPr marL="0" lvl="0" indent="0" algn="l" rtl="0">
              <a:lnSpc>
                <a:spcPct val="100000"/>
              </a:lnSpc>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body" idx="1"/>
          </p:nvPr>
        </p:nvSpPr>
        <p:spPr>
          <a:xfrm>
            <a:off x="457200" y="1976202"/>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00"/>
              </a:spcBef>
              <a:spcAft>
                <a:spcPts val="0"/>
              </a:spcAft>
              <a:buClr>
                <a:schemeClr val="dk1"/>
              </a:buClr>
              <a:buSzPts val="1100"/>
              <a:buFont typeface="Arial"/>
              <a:buNone/>
            </a:pPr>
            <a:r>
              <a:rPr lang="en-US" dirty="0"/>
              <a:t>You will be given four aspects of creating a resume. As each topic is displayed, write down an example of what you should </a:t>
            </a:r>
            <a:r>
              <a:rPr lang="en-US" b="1" dirty="0">
                <a:solidFill>
                  <a:srgbClr val="6AA84F"/>
                </a:solidFill>
              </a:rPr>
              <a:t>DO</a:t>
            </a:r>
            <a:r>
              <a:rPr lang="en-US" dirty="0"/>
              <a:t> and you should </a:t>
            </a:r>
            <a:r>
              <a:rPr lang="en-US" b="1" dirty="0">
                <a:solidFill>
                  <a:srgbClr val="E06666"/>
                </a:solidFill>
              </a:rPr>
              <a:t>NOT DO</a:t>
            </a:r>
            <a:r>
              <a:rPr lang="en-US" dirty="0">
                <a:solidFill>
                  <a:srgbClr val="E06666"/>
                </a:solidFill>
              </a:rPr>
              <a:t> </a:t>
            </a:r>
            <a:r>
              <a:rPr lang="en-US" dirty="0"/>
              <a:t>on your resume.</a:t>
            </a:r>
            <a:endParaRPr dirty="0"/>
          </a:p>
          <a:p>
            <a:pPr marL="0" lvl="0" indent="0" algn="l" rtl="0">
              <a:lnSpc>
                <a:spcPct val="100000"/>
              </a:lnSpc>
              <a:spcBef>
                <a:spcPts val="0"/>
              </a:spcBef>
              <a:spcAft>
                <a:spcPts val="0"/>
              </a:spcAft>
              <a:buSzPts val="2600"/>
              <a:buNone/>
            </a:pPr>
            <a:endParaRPr dirty="0"/>
          </a:p>
        </p:txBody>
      </p:sp>
      <p:sp>
        <p:nvSpPr>
          <p:cNvPr id="107" name="Google Shape;107;p25"/>
          <p:cNvSpPr txBox="1">
            <a:spLocks noGrp="1"/>
          </p:cNvSpPr>
          <p:nvPr>
            <p:ph type="title"/>
          </p:nvPr>
        </p:nvSpPr>
        <p:spPr>
          <a:xfrm>
            <a:off x="496425" y="101092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t>Example/Non-Example</a:t>
            </a:r>
            <a:endParaRPr dirty="0"/>
          </a:p>
        </p:txBody>
      </p:sp>
      <p:pic>
        <p:nvPicPr>
          <p:cNvPr id="108" name="Google Shape;108;p25"/>
          <p:cNvPicPr preferRelativeResize="0"/>
          <p:nvPr/>
        </p:nvPicPr>
        <p:blipFill>
          <a:blip r:embed="rId3">
            <a:alphaModFix/>
          </a:blip>
          <a:stretch>
            <a:fillRect/>
          </a:stretch>
        </p:blipFill>
        <p:spPr>
          <a:xfrm>
            <a:off x="7309218" y="316025"/>
            <a:ext cx="1449600" cy="1218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6"/>
          <p:cNvSpPr txBox="1">
            <a:spLocks noGrp="1"/>
          </p:cNvSpPr>
          <p:nvPr>
            <p:ph type="body" idx="1"/>
          </p:nvPr>
        </p:nvSpPr>
        <p:spPr>
          <a:xfrm>
            <a:off x="457200" y="1558129"/>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00"/>
              </a:spcBef>
              <a:spcAft>
                <a:spcPts val="0"/>
              </a:spcAft>
              <a:buSzPts val="1100"/>
              <a:buNone/>
            </a:pPr>
            <a:endParaRPr dirty="0"/>
          </a:p>
          <a:p>
            <a:pPr marL="0" lvl="0" indent="0" algn="l" rtl="0">
              <a:lnSpc>
                <a:spcPct val="115000"/>
              </a:lnSpc>
              <a:spcBef>
                <a:spcPts val="400"/>
              </a:spcBef>
              <a:spcAft>
                <a:spcPts val="0"/>
              </a:spcAft>
              <a:buClr>
                <a:schemeClr val="dk1"/>
              </a:buClr>
              <a:buSzPts val="1100"/>
              <a:buFont typeface="Arial"/>
              <a:buNone/>
            </a:pPr>
            <a:r>
              <a:rPr lang="en-US" dirty="0"/>
              <a:t>When formatting your resume…</a:t>
            </a:r>
            <a:endParaRPr dirty="0"/>
          </a:p>
          <a:p>
            <a:pPr marL="0" lvl="0" indent="0" algn="l" rtl="0">
              <a:lnSpc>
                <a:spcPct val="115000"/>
              </a:lnSpc>
              <a:spcBef>
                <a:spcPts val="500"/>
              </a:spcBef>
              <a:spcAft>
                <a:spcPts val="0"/>
              </a:spcAft>
              <a:buClr>
                <a:schemeClr val="dk1"/>
              </a:buClr>
              <a:buSzPts val="1100"/>
              <a:buFont typeface="Arial"/>
              <a:buNone/>
            </a:pPr>
            <a:r>
              <a:rPr lang="en-US" sz="4500" b="1" dirty="0">
                <a:solidFill>
                  <a:srgbClr val="6AA84F"/>
                </a:solidFill>
              </a:rPr>
              <a:t>DO </a:t>
            </a:r>
            <a:r>
              <a:rPr lang="en-US" sz="4500" dirty="0"/>
              <a:t>/</a:t>
            </a:r>
            <a:r>
              <a:rPr lang="en-US" sz="4500" b="1" dirty="0">
                <a:solidFill>
                  <a:srgbClr val="6AA84F"/>
                </a:solidFill>
              </a:rPr>
              <a:t> </a:t>
            </a:r>
            <a:r>
              <a:rPr lang="en-US" sz="4500" b="1" dirty="0">
                <a:solidFill>
                  <a:srgbClr val="E06666"/>
                </a:solidFill>
              </a:rPr>
              <a:t>DON’T DO</a:t>
            </a:r>
            <a:endParaRPr sz="4500" b="1" dirty="0">
              <a:solidFill>
                <a:srgbClr val="E06666"/>
              </a:solidFill>
            </a:endParaRPr>
          </a:p>
          <a:p>
            <a:pPr marL="0" lvl="0" indent="0" algn="l" rtl="0">
              <a:lnSpc>
                <a:spcPct val="100000"/>
              </a:lnSpc>
              <a:spcBef>
                <a:spcPts val="0"/>
              </a:spcBef>
              <a:spcAft>
                <a:spcPts val="0"/>
              </a:spcAft>
              <a:buSzPts val="2600"/>
              <a:buNone/>
            </a:pPr>
            <a:endParaRPr dirty="0"/>
          </a:p>
        </p:txBody>
      </p:sp>
      <p:sp>
        <p:nvSpPr>
          <p:cNvPr id="114" name="Google Shape;114;p26"/>
          <p:cNvSpPr txBox="1">
            <a:spLocks noGrp="1"/>
          </p:cNvSpPr>
          <p:nvPr>
            <p:ph type="title"/>
          </p:nvPr>
        </p:nvSpPr>
        <p:spPr>
          <a:xfrm>
            <a:off x="496425" y="101092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t>Example/Non-Example</a:t>
            </a:r>
            <a:endParaRPr dirty="0"/>
          </a:p>
        </p:txBody>
      </p:sp>
      <p:pic>
        <p:nvPicPr>
          <p:cNvPr id="115" name="Google Shape;115;p26"/>
          <p:cNvPicPr preferRelativeResize="0"/>
          <p:nvPr/>
        </p:nvPicPr>
        <p:blipFill>
          <a:blip r:embed="rId3">
            <a:alphaModFix/>
          </a:blip>
          <a:stretch>
            <a:fillRect/>
          </a:stretch>
        </p:blipFill>
        <p:spPr>
          <a:xfrm>
            <a:off x="7309218" y="316025"/>
            <a:ext cx="1449600" cy="1218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7"/>
          <p:cNvSpPr txBox="1">
            <a:spLocks noGrp="1"/>
          </p:cNvSpPr>
          <p:nvPr>
            <p:ph type="body" idx="1"/>
          </p:nvPr>
        </p:nvSpPr>
        <p:spPr>
          <a:xfrm>
            <a:off x="463632" y="1651946"/>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00"/>
              </a:spcBef>
              <a:spcAft>
                <a:spcPts val="0"/>
              </a:spcAft>
              <a:buSzPts val="1100"/>
              <a:buNone/>
            </a:pPr>
            <a:endParaRPr dirty="0"/>
          </a:p>
          <a:p>
            <a:pPr marL="0" lvl="0" indent="0" algn="l" rtl="0">
              <a:lnSpc>
                <a:spcPct val="115000"/>
              </a:lnSpc>
              <a:spcBef>
                <a:spcPts val="400"/>
              </a:spcBef>
              <a:spcAft>
                <a:spcPts val="0"/>
              </a:spcAft>
              <a:buSzPts val="1100"/>
              <a:buNone/>
            </a:pPr>
            <a:r>
              <a:rPr lang="en-US" dirty="0"/>
              <a:t>When listing your work experience…</a:t>
            </a:r>
            <a:endParaRPr dirty="0"/>
          </a:p>
          <a:p>
            <a:pPr marL="0" lvl="0" indent="0" algn="l" rtl="0">
              <a:lnSpc>
                <a:spcPct val="115000"/>
              </a:lnSpc>
              <a:spcBef>
                <a:spcPts val="500"/>
              </a:spcBef>
              <a:spcAft>
                <a:spcPts val="0"/>
              </a:spcAft>
              <a:buSzPts val="1100"/>
              <a:buNone/>
            </a:pPr>
            <a:r>
              <a:rPr lang="en-US" sz="4500" b="1" dirty="0">
                <a:solidFill>
                  <a:srgbClr val="6AA84F"/>
                </a:solidFill>
              </a:rPr>
              <a:t>DO </a:t>
            </a:r>
            <a:r>
              <a:rPr lang="en-US" sz="4500" dirty="0"/>
              <a:t>/</a:t>
            </a:r>
            <a:r>
              <a:rPr lang="en-US" sz="4500" b="1" dirty="0">
                <a:solidFill>
                  <a:srgbClr val="6AA84F"/>
                </a:solidFill>
              </a:rPr>
              <a:t> </a:t>
            </a:r>
            <a:r>
              <a:rPr lang="en-US" sz="4500" b="1" dirty="0">
                <a:solidFill>
                  <a:srgbClr val="E06666"/>
                </a:solidFill>
              </a:rPr>
              <a:t>DON’T DO</a:t>
            </a:r>
            <a:endParaRPr sz="4500" b="1" dirty="0">
              <a:solidFill>
                <a:srgbClr val="E06666"/>
              </a:solidFill>
            </a:endParaRPr>
          </a:p>
          <a:p>
            <a:pPr marL="0" lvl="0" indent="0" algn="l" rtl="0">
              <a:lnSpc>
                <a:spcPct val="100000"/>
              </a:lnSpc>
              <a:spcBef>
                <a:spcPts val="0"/>
              </a:spcBef>
              <a:spcAft>
                <a:spcPts val="0"/>
              </a:spcAft>
              <a:buSzPts val="2600"/>
              <a:buNone/>
            </a:pPr>
            <a:endParaRPr dirty="0"/>
          </a:p>
        </p:txBody>
      </p:sp>
      <p:sp>
        <p:nvSpPr>
          <p:cNvPr id="121" name="Google Shape;121;p27"/>
          <p:cNvSpPr txBox="1">
            <a:spLocks noGrp="1"/>
          </p:cNvSpPr>
          <p:nvPr>
            <p:ph type="title"/>
          </p:nvPr>
        </p:nvSpPr>
        <p:spPr>
          <a:xfrm>
            <a:off x="496425" y="101092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dirty="0"/>
              <a:t>Example/Non-Example</a:t>
            </a:r>
            <a:endParaRPr dirty="0"/>
          </a:p>
        </p:txBody>
      </p:sp>
      <p:pic>
        <p:nvPicPr>
          <p:cNvPr id="122" name="Google Shape;122;p27"/>
          <p:cNvPicPr preferRelativeResize="0"/>
          <p:nvPr/>
        </p:nvPicPr>
        <p:blipFill>
          <a:blip r:embed="rId3">
            <a:alphaModFix/>
          </a:blip>
          <a:stretch>
            <a:fillRect/>
          </a:stretch>
        </p:blipFill>
        <p:spPr>
          <a:xfrm>
            <a:off x="7309218" y="316025"/>
            <a:ext cx="1449600" cy="1218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8"/>
          <p:cNvSpPr txBox="1">
            <a:spLocks noGrp="1"/>
          </p:cNvSpPr>
          <p:nvPr>
            <p:ph type="body" idx="1"/>
          </p:nvPr>
        </p:nvSpPr>
        <p:spPr>
          <a:xfrm>
            <a:off x="457200" y="1709400"/>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00"/>
              </a:spcBef>
              <a:spcAft>
                <a:spcPts val="0"/>
              </a:spcAft>
              <a:buSzPts val="1100"/>
              <a:buNone/>
            </a:pPr>
            <a:endParaRPr dirty="0"/>
          </a:p>
          <a:p>
            <a:pPr marL="0" lvl="0" indent="0" algn="l" rtl="0">
              <a:lnSpc>
                <a:spcPct val="115000"/>
              </a:lnSpc>
              <a:spcBef>
                <a:spcPts val="400"/>
              </a:spcBef>
              <a:spcAft>
                <a:spcPts val="0"/>
              </a:spcAft>
              <a:buSzPts val="1100"/>
              <a:buNone/>
            </a:pPr>
            <a:r>
              <a:rPr lang="en-US" dirty="0"/>
              <a:t>Conveying your strengths on a resume…</a:t>
            </a:r>
            <a:endParaRPr dirty="0"/>
          </a:p>
          <a:p>
            <a:pPr marL="0" lvl="0" indent="0" algn="l" rtl="0">
              <a:lnSpc>
                <a:spcPct val="115000"/>
              </a:lnSpc>
              <a:spcBef>
                <a:spcPts val="500"/>
              </a:spcBef>
              <a:spcAft>
                <a:spcPts val="0"/>
              </a:spcAft>
              <a:buSzPts val="1100"/>
              <a:buNone/>
            </a:pPr>
            <a:r>
              <a:rPr lang="en-US" sz="4500" b="1" dirty="0">
                <a:solidFill>
                  <a:srgbClr val="6AA84F"/>
                </a:solidFill>
              </a:rPr>
              <a:t>DO </a:t>
            </a:r>
            <a:r>
              <a:rPr lang="en-US" sz="4500" dirty="0"/>
              <a:t>/</a:t>
            </a:r>
            <a:r>
              <a:rPr lang="en-US" sz="4500" b="1" dirty="0">
                <a:solidFill>
                  <a:srgbClr val="6AA84F"/>
                </a:solidFill>
              </a:rPr>
              <a:t> </a:t>
            </a:r>
            <a:r>
              <a:rPr lang="en-US" sz="4500" b="1" dirty="0">
                <a:solidFill>
                  <a:srgbClr val="E06666"/>
                </a:solidFill>
              </a:rPr>
              <a:t>DON’T DO</a:t>
            </a:r>
            <a:endParaRPr sz="4500" b="1" dirty="0">
              <a:solidFill>
                <a:srgbClr val="E06666"/>
              </a:solidFill>
            </a:endParaRPr>
          </a:p>
          <a:p>
            <a:pPr marL="0" lvl="0" indent="0" algn="l" rtl="0">
              <a:lnSpc>
                <a:spcPct val="100000"/>
              </a:lnSpc>
              <a:spcBef>
                <a:spcPts val="0"/>
              </a:spcBef>
              <a:spcAft>
                <a:spcPts val="0"/>
              </a:spcAft>
              <a:buSzPts val="2600"/>
              <a:buNone/>
            </a:pPr>
            <a:endParaRPr dirty="0"/>
          </a:p>
        </p:txBody>
      </p:sp>
      <p:sp>
        <p:nvSpPr>
          <p:cNvPr id="128" name="Google Shape;128;p28"/>
          <p:cNvSpPr txBox="1">
            <a:spLocks noGrp="1"/>
          </p:cNvSpPr>
          <p:nvPr>
            <p:ph type="title"/>
          </p:nvPr>
        </p:nvSpPr>
        <p:spPr>
          <a:xfrm>
            <a:off x="499668" y="1105475"/>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Example/Non-Example</a:t>
            </a:r>
            <a:endParaRPr/>
          </a:p>
        </p:txBody>
      </p:sp>
      <p:pic>
        <p:nvPicPr>
          <p:cNvPr id="129" name="Google Shape;129;p28"/>
          <p:cNvPicPr preferRelativeResize="0"/>
          <p:nvPr/>
        </p:nvPicPr>
        <p:blipFill>
          <a:blip r:embed="rId3">
            <a:alphaModFix/>
          </a:blip>
          <a:stretch>
            <a:fillRect/>
          </a:stretch>
        </p:blipFill>
        <p:spPr>
          <a:xfrm>
            <a:off x="7309218" y="316025"/>
            <a:ext cx="1449600" cy="1218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9"/>
          <p:cNvSpPr txBox="1">
            <a:spLocks noGrp="1"/>
          </p:cNvSpPr>
          <p:nvPr>
            <p:ph type="body" idx="1"/>
          </p:nvPr>
        </p:nvSpPr>
        <p:spPr>
          <a:xfrm>
            <a:off x="457200" y="1709400"/>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00"/>
              </a:spcBef>
              <a:spcAft>
                <a:spcPts val="0"/>
              </a:spcAft>
              <a:buSzPts val="1100"/>
              <a:buNone/>
            </a:pPr>
            <a:endParaRPr dirty="0"/>
          </a:p>
          <a:p>
            <a:pPr marL="0" lvl="0" indent="0" algn="l" rtl="0">
              <a:lnSpc>
                <a:spcPct val="115000"/>
              </a:lnSpc>
              <a:spcBef>
                <a:spcPts val="400"/>
              </a:spcBef>
              <a:spcAft>
                <a:spcPts val="0"/>
              </a:spcAft>
              <a:buSzPts val="1100"/>
              <a:buNone/>
            </a:pPr>
            <a:r>
              <a:rPr lang="en-US" dirty="0"/>
              <a:t>Tailoring your resume to a particular job listing…</a:t>
            </a:r>
            <a:endParaRPr dirty="0"/>
          </a:p>
          <a:p>
            <a:pPr marL="0" lvl="0" indent="0" algn="l" rtl="0">
              <a:lnSpc>
                <a:spcPct val="115000"/>
              </a:lnSpc>
              <a:spcBef>
                <a:spcPts val="500"/>
              </a:spcBef>
              <a:spcAft>
                <a:spcPts val="0"/>
              </a:spcAft>
              <a:buSzPts val="1100"/>
              <a:buNone/>
            </a:pPr>
            <a:r>
              <a:rPr lang="en-US" sz="4500" b="1" dirty="0">
                <a:solidFill>
                  <a:srgbClr val="6AA84F"/>
                </a:solidFill>
              </a:rPr>
              <a:t>DO </a:t>
            </a:r>
            <a:r>
              <a:rPr lang="en-US" sz="4500" dirty="0"/>
              <a:t>/</a:t>
            </a:r>
            <a:r>
              <a:rPr lang="en-US" sz="4500" b="1" dirty="0">
                <a:solidFill>
                  <a:srgbClr val="6AA84F"/>
                </a:solidFill>
              </a:rPr>
              <a:t> </a:t>
            </a:r>
            <a:r>
              <a:rPr lang="en-US" sz="4500" b="1" dirty="0">
                <a:solidFill>
                  <a:srgbClr val="E06666"/>
                </a:solidFill>
              </a:rPr>
              <a:t>DON’T DO</a:t>
            </a:r>
            <a:endParaRPr sz="4500" b="1" dirty="0">
              <a:solidFill>
                <a:srgbClr val="E06666"/>
              </a:solidFill>
            </a:endParaRPr>
          </a:p>
          <a:p>
            <a:pPr marL="0" lvl="0" indent="0" algn="l" rtl="0">
              <a:lnSpc>
                <a:spcPct val="100000"/>
              </a:lnSpc>
              <a:spcBef>
                <a:spcPts val="0"/>
              </a:spcBef>
              <a:spcAft>
                <a:spcPts val="0"/>
              </a:spcAft>
              <a:buSzPts val="2600"/>
              <a:buNone/>
            </a:pPr>
            <a:endParaRPr dirty="0"/>
          </a:p>
        </p:txBody>
      </p:sp>
      <p:sp>
        <p:nvSpPr>
          <p:cNvPr id="135" name="Google Shape;135;p29"/>
          <p:cNvSpPr txBox="1">
            <a:spLocks noGrp="1"/>
          </p:cNvSpPr>
          <p:nvPr>
            <p:ph type="title"/>
          </p:nvPr>
        </p:nvSpPr>
        <p:spPr>
          <a:xfrm>
            <a:off x="496425" y="1010922"/>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Example/Non-Example</a:t>
            </a:r>
            <a:endParaRPr/>
          </a:p>
        </p:txBody>
      </p:sp>
      <p:pic>
        <p:nvPicPr>
          <p:cNvPr id="136" name="Google Shape;136;p29"/>
          <p:cNvPicPr preferRelativeResize="0"/>
          <p:nvPr/>
        </p:nvPicPr>
        <p:blipFill>
          <a:blip r:embed="rId3">
            <a:alphaModFix/>
          </a:blip>
          <a:stretch>
            <a:fillRect/>
          </a:stretch>
        </p:blipFill>
        <p:spPr>
          <a:xfrm>
            <a:off x="7309218" y="316025"/>
            <a:ext cx="1449600" cy="1218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0"/>
          <p:cNvSpPr txBox="1">
            <a:spLocks noGrp="1"/>
          </p:cNvSpPr>
          <p:nvPr>
            <p:ph type="title"/>
          </p:nvPr>
        </p:nvSpPr>
        <p:spPr>
          <a:xfrm>
            <a:off x="530352" y="621777"/>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Objectives</a:t>
            </a:r>
            <a:endParaRPr dirty="0"/>
          </a:p>
        </p:txBody>
      </p:sp>
      <p:sp>
        <p:nvSpPr>
          <p:cNvPr id="142" name="Google Shape;142;p30"/>
          <p:cNvSpPr txBox="1">
            <a:spLocks noGrp="1"/>
          </p:cNvSpPr>
          <p:nvPr>
            <p:ph type="body" idx="1"/>
          </p:nvPr>
        </p:nvSpPr>
        <p:spPr>
          <a:xfrm>
            <a:off x="515955" y="1892311"/>
            <a:ext cx="7772400" cy="1982304"/>
          </a:xfrm>
          <a:prstGeom prst="rect">
            <a:avLst/>
          </a:prstGeom>
          <a:noFill/>
          <a:ln>
            <a:noFill/>
          </a:ln>
        </p:spPr>
        <p:txBody>
          <a:bodyPr spcFirstLastPara="1" wrap="square" lIns="45700" tIns="45700" rIns="45700" bIns="45700" anchor="t" anchorCtr="0">
            <a:noAutofit/>
          </a:bodyPr>
          <a:lstStyle/>
          <a:p>
            <a:pPr marL="457200" lvl="0" indent="-393700" algn="l" rtl="0">
              <a:lnSpc>
                <a:spcPct val="115000"/>
              </a:lnSpc>
              <a:spcBef>
                <a:spcPts val="400"/>
              </a:spcBef>
              <a:spcAft>
                <a:spcPts val="0"/>
              </a:spcAft>
              <a:buClr>
                <a:srgbClr val="FFFFFF"/>
              </a:buClr>
              <a:buSzPts val="2600"/>
              <a:buChar char="●"/>
            </a:pPr>
            <a:r>
              <a:rPr lang="en-US" dirty="0">
                <a:solidFill>
                  <a:srgbClr val="FFFFFF"/>
                </a:solidFill>
              </a:rPr>
              <a:t>Understand the significance of tailoring resumes for specific applications</a:t>
            </a:r>
            <a:endParaRPr dirty="0">
              <a:solidFill>
                <a:srgbClr val="FFFFFF"/>
              </a:solidFill>
            </a:endParaRPr>
          </a:p>
          <a:p>
            <a:pPr marL="457200" lvl="0" indent="-393700" algn="l" rtl="0">
              <a:lnSpc>
                <a:spcPct val="115000"/>
              </a:lnSpc>
              <a:spcBef>
                <a:spcPts val="0"/>
              </a:spcBef>
              <a:spcAft>
                <a:spcPts val="0"/>
              </a:spcAft>
              <a:buClr>
                <a:srgbClr val="FFFFFF"/>
              </a:buClr>
              <a:buSzPts val="2600"/>
              <a:buChar char="●"/>
            </a:pPr>
            <a:r>
              <a:rPr lang="en-US" dirty="0">
                <a:solidFill>
                  <a:srgbClr val="FFFFFF"/>
                </a:solidFill>
              </a:rPr>
              <a:t>Identify key elements to modify resumes</a:t>
            </a:r>
            <a:endParaRPr dirty="0">
              <a:solidFill>
                <a:srgbClr val="FFFFFF"/>
              </a:solidFill>
            </a:endParaRPr>
          </a:p>
          <a:p>
            <a:pPr marL="457200" lvl="0" indent="-393700" algn="l" rtl="0">
              <a:lnSpc>
                <a:spcPct val="115000"/>
              </a:lnSpc>
              <a:spcBef>
                <a:spcPts val="0"/>
              </a:spcBef>
              <a:spcAft>
                <a:spcPts val="0"/>
              </a:spcAft>
              <a:buClr>
                <a:srgbClr val="FFFFFF"/>
              </a:buClr>
              <a:buSzPts val="2600"/>
              <a:buChar char="●"/>
            </a:pPr>
            <a:r>
              <a:rPr lang="en-US" dirty="0">
                <a:solidFill>
                  <a:srgbClr val="FFFFFF"/>
                </a:solidFill>
              </a:rPr>
              <a:t>Create a customized resume for a chosen purpose</a:t>
            </a:r>
            <a:endParaRPr dirty="0">
              <a:solidFill>
                <a:srgbClr val="FFFFFF"/>
              </a:solidFill>
            </a:endParaRPr>
          </a:p>
          <a:p>
            <a:pPr marL="0" lvl="0" indent="0" algn="l" rtl="0">
              <a:lnSpc>
                <a:spcPct val="115000"/>
              </a:lnSpc>
              <a:spcBef>
                <a:spcPts val="1000"/>
              </a:spcBef>
              <a:spcAft>
                <a:spcPts val="0"/>
              </a:spcAft>
              <a:buClr>
                <a:schemeClr val="dk1"/>
              </a:buClr>
              <a:buSzPts val="1100"/>
              <a:buFont typeface="Arial"/>
              <a:buNone/>
            </a:pPr>
            <a:endParaRPr dirty="0">
              <a:solidFill>
                <a:srgbClr val="FFFFFF"/>
              </a:solidFill>
            </a:endParaRPr>
          </a:p>
          <a:p>
            <a:pPr marL="457200" lvl="0" indent="0" algn="l" rtl="0">
              <a:lnSpc>
                <a:spcPct val="100000"/>
              </a:lnSpc>
              <a:spcBef>
                <a:spcPts val="600"/>
              </a:spcBef>
              <a:spcAft>
                <a:spcPts val="60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811</Words>
  <Application>Microsoft Macintosh PowerPoint</Application>
  <PresentationFormat>On-screen Show (16:9)</PresentationFormat>
  <Paragraphs>104</Paragraphs>
  <Slides>22</Slides>
  <Notes>22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Noto Sans Symbols</vt:lpstr>
      <vt:lpstr>Calibri</vt:lpstr>
      <vt:lpstr>LEARN theme</vt:lpstr>
      <vt:lpstr>LEARN theme</vt:lpstr>
      <vt:lpstr>PowerPoint Presentation</vt:lpstr>
      <vt:lpstr>Tailored for Success</vt:lpstr>
      <vt:lpstr>Essential Question</vt:lpstr>
      <vt:lpstr>Example/Non-Example</vt:lpstr>
      <vt:lpstr>Example/Non-Example</vt:lpstr>
      <vt:lpstr>Example/Non-Example</vt:lpstr>
      <vt:lpstr>Example/Non-Example</vt:lpstr>
      <vt:lpstr>Example/Non-Example</vt:lpstr>
      <vt:lpstr>Objectives</vt:lpstr>
      <vt:lpstr>Which resume do you think is most likely to get an interview for this job?</vt:lpstr>
      <vt:lpstr>Same person!</vt:lpstr>
      <vt:lpstr>Resume Sorting</vt:lpstr>
      <vt:lpstr>Resume Sorting, Round 1</vt:lpstr>
      <vt:lpstr>Resume Sorting, Round 2</vt:lpstr>
      <vt:lpstr>Resume Sorting, Round 3</vt:lpstr>
      <vt:lpstr>Transferable Skills</vt:lpstr>
      <vt:lpstr>Find a Job</vt:lpstr>
      <vt:lpstr>STAR Method</vt:lpstr>
      <vt:lpstr>STAR Example #1</vt:lpstr>
      <vt:lpstr>STAR Example #2</vt:lpstr>
      <vt:lpstr>Tailor Your Resume</vt:lpstr>
      <vt:lpstr>Why-Lighting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Gracia, Ann M.</cp:lastModifiedBy>
  <cp:revision>3</cp:revision>
  <dcterms:modified xsi:type="dcterms:W3CDTF">2024-04-15T16:26:06Z</dcterms:modified>
</cp:coreProperties>
</file>