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1"/>
    <p:restoredTop sz="94694"/>
  </p:normalViewPr>
  <p:slideViewPr>
    <p:cSldViewPr snapToGrid="0">
      <p:cViewPr varScale="1">
        <p:scale>
          <a:sx n="161" d="100"/>
          <a:sy n="161" d="100"/>
        </p:scale>
        <p:origin x="85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earn.k20center.ou.edu/strategy/180"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youtube.com/watch?v=HG68Ymazo18"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learn.k20center.ou.edu/strategy/145"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learn.k20center.ou.edu/strategy/147"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179"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earn.k20center.ou.edu/strategy/139"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learn.k20center.ou.edu/strategy/2224"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bd5cfd5cac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2bd5cfd5cac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bd5cfd5ca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2bd5cfd5ca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I Notice, I Wonder </a:t>
            </a:r>
            <a:r>
              <a:rPr lang="en-US" u="sng">
                <a:solidFill>
                  <a:schemeClr val="hlink"/>
                </a:solidFill>
                <a:hlinkClick r:id="rId3"/>
              </a:rPr>
              <a:t>https://learn.k20center.ou.edu/strategy/180</a:t>
            </a:r>
            <a:r>
              <a:rPr lang="en-US"/>
              <a:t> </a:t>
            </a:r>
            <a:endParaRPr/>
          </a:p>
          <a:p>
            <a:pPr marL="0" lvl="0" indent="0" algn="l" rtl="0">
              <a:spcBef>
                <a:spcPts val="0"/>
              </a:spcBef>
              <a:spcAft>
                <a:spcPts val="0"/>
              </a:spcAft>
              <a:buNone/>
            </a:pPr>
            <a:r>
              <a:rPr lang="en-US"/>
              <a:t>Top Interview Tips Video </a:t>
            </a:r>
            <a:r>
              <a:rPr lang="en-US" u="sng">
                <a:solidFill>
                  <a:schemeClr val="hlink"/>
                </a:solidFill>
                <a:hlinkClick r:id="rId4"/>
              </a:rPr>
              <a:t>https://www.youtube.com/watch?v=HG68Ymazo18</a:t>
            </a:r>
            <a:r>
              <a:rPr lang="en-US"/>
              <a:t> </a:t>
            </a:r>
            <a:endParaRPr/>
          </a:p>
        </p:txBody>
      </p:sp>
      <p:sp>
        <p:nvSpPr>
          <p:cNvPr id="98" name="Google Shape;9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bccf73984b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Always, Sometimes, or Never True </a:t>
            </a:r>
            <a:r>
              <a:rPr lang="en-US" u="sng">
                <a:solidFill>
                  <a:schemeClr val="hlink"/>
                </a:solidFill>
                <a:hlinkClick r:id="rId3"/>
              </a:rPr>
              <a:t>https://learn.k20center.ou.edu/strategy/145</a:t>
            </a:r>
            <a:r>
              <a:rPr lang="en-US"/>
              <a:t> </a:t>
            </a:r>
            <a:endParaRPr/>
          </a:p>
          <a:p>
            <a:pPr marL="0" lvl="0" indent="0" algn="l" rtl="0">
              <a:spcBef>
                <a:spcPts val="0"/>
              </a:spcBef>
              <a:spcAft>
                <a:spcPts val="0"/>
              </a:spcAft>
              <a:buNone/>
            </a:pPr>
            <a:r>
              <a:rPr lang="en-US"/>
              <a:t>Card Sort </a:t>
            </a:r>
            <a:r>
              <a:rPr lang="en-US" u="sng">
                <a:solidFill>
                  <a:schemeClr val="hlink"/>
                </a:solidFill>
                <a:hlinkClick r:id="rId4"/>
              </a:rPr>
              <a:t>https://learn.k20center.ou.edu/strategy/147</a:t>
            </a:r>
            <a:r>
              <a:rPr lang="en-US"/>
              <a:t> </a:t>
            </a:r>
            <a:endParaRPr/>
          </a:p>
          <a:p>
            <a:pPr marL="0" lvl="0" indent="0" algn="l" rtl="0">
              <a:spcBef>
                <a:spcPts val="0"/>
              </a:spcBef>
              <a:spcAft>
                <a:spcPts val="0"/>
              </a:spcAft>
              <a:buNone/>
            </a:pPr>
            <a:endParaRPr/>
          </a:p>
        </p:txBody>
      </p:sp>
      <p:sp>
        <p:nvSpPr>
          <p:cNvPr id="118" name="Google Shape;118;g2bccf73984b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bccf73984b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bccf73984b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Jigsaw </a:t>
            </a:r>
            <a:r>
              <a:rPr lang="en-US" u="sng">
                <a:solidFill>
                  <a:schemeClr val="hlink"/>
                </a:solidFill>
                <a:hlinkClick r:id="rId3"/>
              </a:rPr>
              <a:t>https://learn.k20center.ou.edu/strategy/179</a:t>
            </a:r>
            <a:r>
              <a:rPr lang="en-US"/>
              <a: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bccf73984b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2bccf73984b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Think-Pair-Share </a:t>
            </a:r>
            <a:r>
              <a:rPr lang="en-US" u="sng">
                <a:solidFill>
                  <a:schemeClr val="hlink"/>
                </a:solidFill>
                <a:hlinkClick r:id="rId3"/>
              </a:rPr>
              <a:t>https://learn.k20center.ou.edu/strategy/139</a:t>
            </a:r>
            <a:r>
              <a:rPr lang="en-US"/>
              <a:t>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bccf73984b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2bccf73984b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Rose, Bud, and Thorn </a:t>
            </a:r>
            <a:r>
              <a:rPr lang="en-US" u="sng" dirty="0">
                <a:solidFill>
                  <a:schemeClr val="hlink"/>
                </a:solidFill>
                <a:hlinkClick r:id="rId3"/>
              </a:rPr>
              <a:t>https://learn.k20center.ou.edu/strategy/2224</a:t>
            </a:r>
            <a:r>
              <a:rPr lang="en-US" dirty="0"/>
              <a:t> </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9" t="21571" r="32617"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hyperlink" Target="http://www.youtube.com/watch?v=HG68Ymazo18"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31"/>
          <p:cNvSpPr txBox="1">
            <a:spLocks noGrp="1"/>
          </p:cNvSpPr>
          <p:nvPr>
            <p:ph type="body" idx="1"/>
          </p:nvPr>
        </p:nvSpPr>
        <p:spPr>
          <a:xfrm>
            <a:off x="337350" y="1164650"/>
            <a:ext cx="8229600" cy="3584700"/>
          </a:xfrm>
          <a:prstGeom prst="rect">
            <a:avLst/>
          </a:prstGeom>
        </p:spPr>
        <p:txBody>
          <a:bodyPr spcFirstLastPara="1" wrap="square" lIns="91425" tIns="45700" rIns="91425" bIns="45700" anchor="t" anchorCtr="0">
            <a:normAutofit/>
          </a:bodyPr>
          <a:lstStyle/>
          <a:p>
            <a:pPr marL="0" lvl="0" indent="0" algn="l" rtl="0">
              <a:lnSpc>
                <a:spcPct val="80000"/>
              </a:lnSpc>
              <a:spcBef>
                <a:spcPts val="520"/>
              </a:spcBef>
              <a:spcAft>
                <a:spcPts val="0"/>
              </a:spcAft>
              <a:buSzPts val="1018"/>
              <a:buNone/>
            </a:pPr>
            <a:r>
              <a:rPr lang="en-US" sz="2405" dirty="0"/>
              <a:t>It is important to follow up with your interviewer after your interview. Thank you notes are a great way to do this. Use the following checklist to write a thank you note to your interviewer:</a:t>
            </a:r>
            <a:endParaRPr sz="2405" dirty="0"/>
          </a:p>
          <a:p>
            <a:pPr marL="457200" lvl="0" indent="-381317" algn="l" rtl="0">
              <a:lnSpc>
                <a:spcPct val="80000"/>
              </a:lnSpc>
              <a:spcBef>
                <a:spcPts val="1000"/>
              </a:spcBef>
              <a:spcAft>
                <a:spcPts val="0"/>
              </a:spcAft>
              <a:buSzPts val="2405"/>
              <a:buChar char="❏"/>
            </a:pPr>
            <a:r>
              <a:rPr lang="en-US" sz="2405" dirty="0"/>
              <a:t>Thank them for their time.</a:t>
            </a:r>
            <a:endParaRPr sz="2405" dirty="0"/>
          </a:p>
          <a:p>
            <a:pPr marL="457200" lvl="0" indent="-381317" algn="l" rtl="0">
              <a:lnSpc>
                <a:spcPct val="80000"/>
              </a:lnSpc>
              <a:spcBef>
                <a:spcPts val="1000"/>
              </a:spcBef>
              <a:spcAft>
                <a:spcPts val="0"/>
              </a:spcAft>
              <a:buSzPts val="2405"/>
              <a:buChar char="❏"/>
            </a:pPr>
            <a:r>
              <a:rPr lang="en-US" sz="2405" dirty="0"/>
              <a:t>Reinforce the key points of your interview.</a:t>
            </a:r>
            <a:endParaRPr sz="2405" dirty="0"/>
          </a:p>
          <a:p>
            <a:pPr marL="457200" lvl="0" indent="-381317" algn="l" rtl="0">
              <a:lnSpc>
                <a:spcPct val="80000"/>
              </a:lnSpc>
              <a:spcBef>
                <a:spcPts val="1000"/>
              </a:spcBef>
              <a:spcAft>
                <a:spcPts val="0"/>
              </a:spcAft>
              <a:buSzPts val="2405"/>
              <a:buChar char="❏"/>
            </a:pPr>
            <a:r>
              <a:rPr lang="en-US" sz="2405" dirty="0"/>
              <a:t>Reinforce your qualifications for the position.</a:t>
            </a:r>
            <a:endParaRPr sz="2405" dirty="0"/>
          </a:p>
          <a:p>
            <a:pPr marL="457200" lvl="0" indent="-381317" algn="l" rtl="0">
              <a:lnSpc>
                <a:spcPct val="80000"/>
              </a:lnSpc>
              <a:spcBef>
                <a:spcPts val="1000"/>
              </a:spcBef>
              <a:spcAft>
                <a:spcPts val="0"/>
              </a:spcAft>
              <a:buSzPts val="2405"/>
              <a:buChar char="❏"/>
            </a:pPr>
            <a:r>
              <a:rPr lang="en-US" sz="2405" dirty="0"/>
              <a:t>Add any important information you forgot to mention.</a:t>
            </a:r>
            <a:endParaRPr sz="2405" dirty="0"/>
          </a:p>
          <a:p>
            <a:pPr marL="457200" lvl="0" indent="-381317" algn="l" rtl="0">
              <a:lnSpc>
                <a:spcPct val="80000"/>
              </a:lnSpc>
              <a:spcBef>
                <a:spcPts val="1000"/>
              </a:spcBef>
              <a:spcAft>
                <a:spcPts val="1000"/>
              </a:spcAft>
              <a:buSzPts val="2405"/>
              <a:buChar char="❏"/>
            </a:pPr>
            <a:r>
              <a:rPr lang="en-US" sz="2405" dirty="0"/>
              <a:t>Sign off in a way that professionally implies they will follow up—i.e., “I look forward to hearing from you.”</a:t>
            </a:r>
            <a:endParaRPr sz="2405" dirty="0"/>
          </a:p>
        </p:txBody>
      </p:sp>
      <p:sp>
        <p:nvSpPr>
          <p:cNvPr id="150" name="Google Shape;150;p3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Follow Up</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2"/>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600" dirty="0"/>
              <a:t>Dear Mrs. Smith,</a:t>
            </a:r>
            <a:endParaRPr sz="1600" dirty="0"/>
          </a:p>
          <a:p>
            <a:pPr marL="0" lvl="0" indent="0" algn="l" rtl="0">
              <a:lnSpc>
                <a:spcPct val="115000"/>
              </a:lnSpc>
              <a:spcBef>
                <a:spcPts val="0"/>
              </a:spcBef>
              <a:spcAft>
                <a:spcPts val="0"/>
              </a:spcAft>
              <a:buClr>
                <a:schemeClr val="dk1"/>
              </a:buClr>
              <a:buSzPts val="1100"/>
              <a:buFont typeface="Arial"/>
              <a:buNone/>
            </a:pPr>
            <a:endParaRPr lang="en-US" sz="1600" dirty="0"/>
          </a:p>
          <a:p>
            <a:pPr marL="0" lvl="0" indent="0" algn="l" rtl="0">
              <a:lnSpc>
                <a:spcPct val="115000"/>
              </a:lnSpc>
              <a:spcBef>
                <a:spcPts val="0"/>
              </a:spcBef>
              <a:spcAft>
                <a:spcPts val="0"/>
              </a:spcAft>
              <a:buClr>
                <a:schemeClr val="dk1"/>
              </a:buClr>
              <a:buSzPts val="1100"/>
              <a:buFont typeface="Arial"/>
              <a:buNone/>
            </a:pPr>
            <a:r>
              <a:rPr lang="en-US" sz="1600" dirty="0"/>
              <a:t>Thank you for taking the time to meet with me today. I appreciate your time and enjoyed discussing the foundational beliefs of the company and the goals for the upcoming year.  </a:t>
            </a:r>
          </a:p>
          <a:p>
            <a:pPr marL="0" lvl="0" indent="0" algn="l" rtl="0">
              <a:lnSpc>
                <a:spcPct val="115000"/>
              </a:lnSpc>
              <a:spcBef>
                <a:spcPts val="0"/>
              </a:spcBef>
              <a:spcAft>
                <a:spcPts val="0"/>
              </a:spcAft>
              <a:buClr>
                <a:schemeClr val="dk1"/>
              </a:buClr>
              <a:buSzPts val="1100"/>
              <a:buFont typeface="Arial"/>
              <a:buNone/>
            </a:pPr>
            <a:endParaRPr lang="en-US" sz="1600" dirty="0"/>
          </a:p>
          <a:p>
            <a:pPr marL="0" lvl="0" indent="0" algn="l" rtl="0">
              <a:lnSpc>
                <a:spcPct val="115000"/>
              </a:lnSpc>
              <a:spcBef>
                <a:spcPts val="0"/>
              </a:spcBef>
              <a:spcAft>
                <a:spcPts val="0"/>
              </a:spcAft>
              <a:buClr>
                <a:schemeClr val="dk1"/>
              </a:buClr>
              <a:buSzPts val="1100"/>
              <a:buFont typeface="Arial"/>
              <a:buNone/>
            </a:pPr>
            <a:r>
              <a:rPr lang="en-US" sz="1600" dirty="0"/>
              <a:t>My experience with project management and customer service makes me excited about the opportunity to contribute to the company. To clarify, when are you expecting to take the next step in the hiring process? I look forward to hearing from you.</a:t>
            </a:r>
            <a:endParaRPr sz="1600" dirty="0"/>
          </a:p>
          <a:p>
            <a:pPr marL="0" lvl="0" indent="0" algn="l" rtl="0">
              <a:lnSpc>
                <a:spcPct val="115000"/>
              </a:lnSpc>
              <a:spcBef>
                <a:spcPts val="0"/>
              </a:spcBef>
              <a:spcAft>
                <a:spcPts val="0"/>
              </a:spcAft>
              <a:buClr>
                <a:schemeClr val="dk1"/>
              </a:buClr>
              <a:buSzPts val="1100"/>
              <a:buFont typeface="Arial"/>
              <a:buNone/>
            </a:pPr>
            <a:r>
              <a:rPr lang="en-US" sz="1600" dirty="0"/>
              <a:t> </a:t>
            </a:r>
            <a:endParaRPr sz="1600" dirty="0"/>
          </a:p>
          <a:p>
            <a:pPr marL="0" lvl="0" indent="0" algn="l" rtl="0">
              <a:lnSpc>
                <a:spcPct val="115000"/>
              </a:lnSpc>
              <a:spcBef>
                <a:spcPts val="0"/>
              </a:spcBef>
              <a:spcAft>
                <a:spcPts val="0"/>
              </a:spcAft>
              <a:buClr>
                <a:schemeClr val="dk1"/>
              </a:buClr>
              <a:buSzPts val="1100"/>
              <a:buFont typeface="Arial"/>
              <a:buNone/>
            </a:pPr>
            <a:r>
              <a:rPr lang="en-US" sz="1600" dirty="0"/>
              <a:t>Sincerely,</a:t>
            </a:r>
            <a:endParaRPr sz="1600" dirty="0"/>
          </a:p>
          <a:p>
            <a:pPr marL="0" lvl="0" indent="0" algn="l" rtl="0">
              <a:lnSpc>
                <a:spcPct val="115000"/>
              </a:lnSpc>
              <a:spcBef>
                <a:spcPts val="0"/>
              </a:spcBef>
              <a:spcAft>
                <a:spcPts val="0"/>
              </a:spcAft>
              <a:buClr>
                <a:schemeClr val="dk1"/>
              </a:buClr>
              <a:buSzPts val="1100"/>
              <a:buFont typeface="Arial"/>
              <a:buNone/>
            </a:pPr>
            <a:r>
              <a:rPr lang="en-US" sz="1600" dirty="0"/>
              <a:t>Sally Sue</a:t>
            </a:r>
            <a:endParaRPr sz="1600" dirty="0"/>
          </a:p>
        </p:txBody>
      </p:sp>
      <p:sp>
        <p:nvSpPr>
          <p:cNvPr id="156" name="Google Shape;156;p3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Thank You Note Example</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Interview IQ</a:t>
            </a:r>
            <a:endParaRPr dirty="0"/>
          </a:p>
        </p:txBody>
      </p:sp>
      <p:sp>
        <p:nvSpPr>
          <p:cNvPr id="95" name="Google Shape;95;p23"/>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p>
            <a:pPr marL="0" marR="34289" lvl="0" indent="0" algn="l" rtl="0">
              <a:spcBef>
                <a:spcPts val="0"/>
              </a:spcBef>
              <a:spcAft>
                <a:spcPts val="0"/>
              </a:spcAft>
              <a:buSzPts val="2600"/>
              <a:buNone/>
            </a:pPr>
            <a:r>
              <a:rPr lang="en-US" dirty="0"/>
              <a:t>Preparing for Professional Interviews</a:t>
            </a:r>
            <a:endParaRPr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As you watch the video, take notes about the following:</a:t>
            </a:r>
            <a:endParaRPr dirty="0"/>
          </a:p>
          <a:p>
            <a:pPr marL="480034" lvl="1" indent="-185155" algn="l" rtl="0">
              <a:spcBef>
                <a:spcPts val="400"/>
              </a:spcBef>
              <a:spcAft>
                <a:spcPts val="0"/>
              </a:spcAft>
              <a:buSzPts val="2000"/>
              <a:buChar char="•"/>
            </a:pPr>
            <a:r>
              <a:rPr lang="en-US" dirty="0"/>
              <a:t>Important things you notice.</a:t>
            </a:r>
            <a:endParaRPr dirty="0"/>
          </a:p>
          <a:p>
            <a:pPr marL="480034" lvl="1" indent="-185155" algn="l" rtl="0">
              <a:spcBef>
                <a:spcPts val="400"/>
              </a:spcBef>
              <a:spcAft>
                <a:spcPts val="0"/>
              </a:spcAft>
              <a:buSzPts val="2000"/>
              <a:buChar char="•"/>
            </a:pPr>
            <a:r>
              <a:rPr lang="en-US" dirty="0"/>
              <a:t>Things you are wondering about.</a:t>
            </a:r>
            <a:endParaRPr dirty="0"/>
          </a:p>
        </p:txBody>
      </p:sp>
      <p:sp>
        <p:nvSpPr>
          <p:cNvPr id="101" name="Google Shape;101;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3600"/>
              <a:buFont typeface="Calibri"/>
              <a:buNone/>
            </a:pPr>
            <a:r>
              <a:rPr lang="en-US" dirty="0"/>
              <a:t>I Notice, I Wonder</a:t>
            </a:r>
            <a:endParaRPr dirty="0"/>
          </a:p>
        </p:txBody>
      </p:sp>
      <p:pic>
        <p:nvPicPr>
          <p:cNvPr id="102" name="Google Shape;102;p24"/>
          <p:cNvPicPr preferRelativeResize="0"/>
          <p:nvPr/>
        </p:nvPicPr>
        <p:blipFill>
          <a:blip r:embed="rId3">
            <a:alphaModFix/>
          </a:blip>
          <a:stretch>
            <a:fillRect/>
          </a:stretch>
        </p:blipFill>
        <p:spPr>
          <a:xfrm>
            <a:off x="5478849" y="1921000"/>
            <a:ext cx="2474851" cy="2571751"/>
          </a:xfrm>
          <a:prstGeom prst="rect">
            <a:avLst/>
          </a:prstGeom>
          <a:noFill/>
          <a:ln>
            <a:noFill/>
          </a:ln>
        </p:spPr>
      </p:pic>
      <p:pic>
        <p:nvPicPr>
          <p:cNvPr id="103" name="Google Shape;103;p24" descr="Explore Indeed's interview help services: https://go.indeed.com/W99YD3&#10;Looking for interview tips? In this video, we dissect an entire job interview from start to finish. We analyze everything from common interview questions to etiquette and how to follow up. Our key takeaways are:&#10;&#10;00:00 Intro&#10;00:42 When does the interview begin?&#10;01:15 What to do when you're nervous &#10;01:37 Nonverbal and verbal communication tools&#10;02:01 Answering common interview questions&#10;02:56 Speaking on previous workplaces&#10;03:23 Nonverbal communication tips&#10;03:42 Questions to ask your interviewer&#10;&#10;Note: Nonverbal communication is one of many tools that can help you make a good impression in interviews and in your professional life. However, candidate assessments should be based on skills and qualifications, and workplaces should strive to be inclusive and understanding of individual differences in communication styles.&#10;&#10;Download the Indeed mobile app: https://go.indeed.com/3XTKG3&#10;&#10;Follow Indeed!&#10;https://www.facebook.com/Indeed &#10;https://twitter.com/indeed &#10;https://www.instagram.com/indeedworks/ &#10;https://www.linkedin.com/company/indeed-com/ &#10;https://www.tiktok.com/@indeed&#10;&#10;More people find jobs on Indeed than anywhere else. Indeed is the #1 job site* in the world and allows job seekers to search millions of jobs in more than 60 countries and 28 languages. Over 3 million employers use Indeed to find and hire new employees. More than 300 million global monthly Unique Visitors** use Indeed each month to search for jobs, post resumes, research companies and more. For more information, visit https://www.indeed.com.&#10;&#10;On our YouTube channel, you’ll find tips and personal stories to help you take the next step in your job search.&#10;&#10;The information in this video is provided as a courtesy. Indeed is not a legal advisor and does not guarantee job interviews or offers.&#10;&#10;*Comscore, Total Visits, September 2022&#10;**Indeed Internal Data, average monthly unique visitors April – September 2022&#10;**Source: https://www.indeed.com/about/methodology&#10;&#10;Create a free Indeed account: https://go.indeed.com/7NA37Z&#10;Find your next job: https://go.indeed.com/findjobs &#10;More career advice and resources from Indeed: https://go.indeed.com/RFW437&#10;&#10;#Indeed #interviewtips #howtointerview" title="Top Interview Tips: Common Questions, Nonverbal Communication &amp; More | Indeed">
            <a:hlinkClick r:id="rId4"/>
          </p:cNvPr>
          <p:cNvPicPr preferRelativeResize="0"/>
          <p:nvPr/>
        </p:nvPicPr>
        <p:blipFill>
          <a:blip r:embed="rId5">
            <a:alphaModFix/>
          </a:blip>
          <a:stretch>
            <a:fillRect/>
          </a:stretch>
        </p:blipFill>
        <p:spPr>
          <a:xfrm>
            <a:off x="680775" y="2717075"/>
            <a:ext cx="4004275" cy="2252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fade">
                                      <p:cBhvr>
                                        <p:cTn id="7" dur="10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5"/>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Essential Question</a:t>
            </a:r>
            <a:endParaRPr dirty="0"/>
          </a:p>
        </p:txBody>
      </p:sp>
      <p:sp>
        <p:nvSpPr>
          <p:cNvPr id="109" name="Google Shape;109;p25"/>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0" lvl="0" indent="0" algn="l" rtl="0">
              <a:lnSpc>
                <a:spcPct val="115000"/>
              </a:lnSpc>
              <a:spcBef>
                <a:spcPts val="0"/>
              </a:spcBef>
              <a:spcAft>
                <a:spcPts val="0"/>
              </a:spcAft>
              <a:buNone/>
            </a:pPr>
            <a:r>
              <a:rPr lang="en-US" dirty="0"/>
              <a:t>How can I prepare myself to be successful in a professional interview?</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6"/>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Lesson Objectives</a:t>
            </a:r>
            <a:endParaRPr dirty="0"/>
          </a:p>
        </p:txBody>
      </p:sp>
      <p:sp>
        <p:nvSpPr>
          <p:cNvPr id="115" name="Google Shape;115;p26"/>
          <p:cNvSpPr txBox="1">
            <a:spLocks noGrp="1"/>
          </p:cNvSpPr>
          <p:nvPr>
            <p:ph type="body" idx="1"/>
          </p:nvPr>
        </p:nvSpPr>
        <p:spPr>
          <a:xfrm>
            <a:off x="530350" y="2028500"/>
            <a:ext cx="6540000" cy="2412300"/>
          </a:xfrm>
          <a:prstGeom prst="rect">
            <a:avLst/>
          </a:prstGeom>
          <a:noFill/>
          <a:ln>
            <a:noFill/>
          </a:ln>
        </p:spPr>
        <p:txBody>
          <a:bodyPr spcFirstLastPara="1" wrap="square" lIns="45700" tIns="45700" rIns="45700" bIns="45700" anchor="t" anchorCtr="0">
            <a:normAutofit/>
          </a:bodyPr>
          <a:lstStyle/>
          <a:p>
            <a:pPr lvl="0" algn="l" rtl="0">
              <a:spcBef>
                <a:spcPts val="1000"/>
              </a:spcBef>
              <a:spcAft>
                <a:spcPts val="0"/>
              </a:spcAft>
              <a:buSzPts val="2600"/>
              <a:buFont typeface="Arial" panose="020B0604020202020204" pitchFamily="34" charset="0"/>
              <a:buChar char="•"/>
            </a:pPr>
            <a:r>
              <a:rPr lang="en-US" dirty="0"/>
              <a:t>Identify the structure/typical components of a professional interview </a:t>
            </a:r>
            <a:endParaRPr dirty="0"/>
          </a:p>
          <a:p>
            <a:pPr lvl="0" algn="l" rtl="0">
              <a:spcBef>
                <a:spcPts val="1000"/>
              </a:spcBef>
              <a:spcAft>
                <a:spcPts val="0"/>
              </a:spcAft>
              <a:buSzPts val="2600"/>
              <a:buFont typeface="Arial" panose="020B0604020202020204" pitchFamily="34" charset="0"/>
              <a:buChar char="•"/>
            </a:pPr>
            <a:r>
              <a:rPr lang="en-US" dirty="0"/>
              <a:t>Practice asking and answering questions that showcase your qualifications</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7"/>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Complete the Card Sort activity by sorting each card into one of the following categories:</a:t>
            </a:r>
            <a:endParaRPr dirty="0"/>
          </a:p>
          <a:p>
            <a:pPr marL="457200" lvl="0" indent="-393700" algn="l" rtl="0">
              <a:spcBef>
                <a:spcPts val="0"/>
              </a:spcBef>
              <a:spcAft>
                <a:spcPts val="0"/>
              </a:spcAft>
              <a:buSzPts val="2600"/>
              <a:buChar char="•"/>
            </a:pPr>
            <a:r>
              <a:rPr lang="en-US" dirty="0"/>
              <a:t>Always True</a:t>
            </a:r>
            <a:endParaRPr dirty="0"/>
          </a:p>
          <a:p>
            <a:pPr marL="457200" lvl="0" indent="-393700" algn="l" rtl="0">
              <a:spcBef>
                <a:spcPts val="0"/>
              </a:spcBef>
              <a:spcAft>
                <a:spcPts val="0"/>
              </a:spcAft>
              <a:buSzPts val="2600"/>
              <a:buChar char="•"/>
            </a:pPr>
            <a:r>
              <a:rPr lang="en-US" dirty="0"/>
              <a:t>Sometimes True</a:t>
            </a:r>
            <a:endParaRPr dirty="0"/>
          </a:p>
          <a:p>
            <a:pPr marL="457200" lvl="0" indent="-393700" algn="l" rtl="0">
              <a:spcBef>
                <a:spcPts val="0"/>
              </a:spcBef>
              <a:spcAft>
                <a:spcPts val="0"/>
              </a:spcAft>
              <a:buSzPts val="2600"/>
              <a:buChar char="•"/>
            </a:pPr>
            <a:r>
              <a:rPr lang="en-US" dirty="0"/>
              <a:t>Never True</a:t>
            </a:r>
            <a:endParaRPr dirty="0"/>
          </a:p>
        </p:txBody>
      </p:sp>
      <p:sp>
        <p:nvSpPr>
          <p:cNvPr id="121" name="Google Shape;121;p2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3600"/>
              <a:buFont typeface="Calibri"/>
              <a:buNone/>
            </a:pPr>
            <a:r>
              <a:rPr lang="en-US" dirty="0"/>
              <a:t>Always, Sometimes, or Never True</a:t>
            </a:r>
            <a:endParaRPr dirty="0"/>
          </a:p>
        </p:txBody>
      </p:sp>
      <p:pic>
        <p:nvPicPr>
          <p:cNvPr id="122" name="Google Shape;122;p27"/>
          <p:cNvPicPr preferRelativeResize="0"/>
          <p:nvPr/>
        </p:nvPicPr>
        <p:blipFill>
          <a:blip r:embed="rId3">
            <a:alphaModFix/>
          </a:blip>
          <a:stretch>
            <a:fillRect/>
          </a:stretch>
        </p:blipFill>
        <p:spPr>
          <a:xfrm>
            <a:off x="4520325" y="1473575"/>
            <a:ext cx="3434100" cy="3434100"/>
          </a:xfrm>
          <a:prstGeom prst="rect">
            <a:avLst/>
          </a:prstGeom>
          <a:noFill/>
          <a:ln>
            <a:noFill/>
          </a:ln>
        </p:spPr>
      </p:pic>
      <p:pic>
        <p:nvPicPr>
          <p:cNvPr id="123" name="Google Shape;123;p27"/>
          <p:cNvPicPr preferRelativeResize="0"/>
          <p:nvPr/>
        </p:nvPicPr>
        <p:blipFill>
          <a:blip r:embed="rId4">
            <a:alphaModFix/>
          </a:blip>
          <a:stretch>
            <a:fillRect/>
          </a:stretch>
        </p:blipFill>
        <p:spPr>
          <a:xfrm rot="747775">
            <a:off x="5512300" y="2517375"/>
            <a:ext cx="1615750" cy="16157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8"/>
          <p:cNvSpPr txBox="1">
            <a:spLocks noGrp="1"/>
          </p:cNvSpPr>
          <p:nvPr>
            <p:ph type="body" idx="1"/>
          </p:nvPr>
        </p:nvSpPr>
        <p:spPr>
          <a:xfrm>
            <a:off x="457200" y="1309350"/>
            <a:ext cx="7568400" cy="3434100"/>
          </a:xfrm>
          <a:prstGeom prst="rect">
            <a:avLst/>
          </a:prstGeom>
        </p:spPr>
        <p:txBody>
          <a:bodyPr spcFirstLastPara="1" wrap="square" lIns="91425" tIns="45700" rIns="91425" bIns="45700" anchor="t" anchorCtr="0">
            <a:normAutofit lnSpcReduction="10000"/>
          </a:bodyPr>
          <a:lstStyle/>
          <a:p>
            <a:pPr marL="457200" lvl="0" indent="-393700" algn="l" rtl="0">
              <a:spcBef>
                <a:spcPts val="520"/>
              </a:spcBef>
              <a:spcAft>
                <a:spcPts val="0"/>
              </a:spcAft>
              <a:buSzPts val="2600"/>
              <a:buChar char="•"/>
            </a:pPr>
            <a:r>
              <a:rPr lang="en-US" dirty="0"/>
              <a:t>Read through your assigned interview scenario.</a:t>
            </a:r>
            <a:endParaRPr dirty="0"/>
          </a:p>
          <a:p>
            <a:pPr marL="914400" lvl="1" indent="-355600" algn="l" rtl="0">
              <a:spcBef>
                <a:spcPts val="1000"/>
              </a:spcBef>
              <a:spcAft>
                <a:spcPts val="0"/>
              </a:spcAft>
              <a:buClr>
                <a:srgbClr val="134F5C"/>
              </a:buClr>
              <a:buSzPts val="2000"/>
              <a:buChar char="•"/>
            </a:pPr>
            <a:r>
              <a:rPr lang="en-US" dirty="0"/>
              <a:t>As you read, think about the questions on your handout.</a:t>
            </a:r>
            <a:endParaRPr dirty="0"/>
          </a:p>
          <a:p>
            <a:pPr marL="914400" lvl="1" indent="-355600" algn="l" rtl="0">
              <a:spcBef>
                <a:spcPts val="0"/>
              </a:spcBef>
              <a:spcAft>
                <a:spcPts val="0"/>
              </a:spcAft>
              <a:buClr>
                <a:srgbClr val="134F5C"/>
              </a:buClr>
              <a:buSzPts val="2000"/>
              <a:buChar char="•"/>
            </a:pPr>
            <a:r>
              <a:rPr lang="en-US" dirty="0"/>
              <a:t>Be ready to share your ideas with your group.</a:t>
            </a:r>
            <a:endParaRPr dirty="0"/>
          </a:p>
          <a:p>
            <a:pPr marL="457200" lvl="0" indent="-393700" algn="l" rtl="0">
              <a:spcBef>
                <a:spcPts val="1000"/>
              </a:spcBef>
              <a:spcAft>
                <a:spcPts val="0"/>
              </a:spcAft>
              <a:buSzPts val="2600"/>
              <a:buChar char="•"/>
            </a:pPr>
            <a:r>
              <a:rPr lang="en-US" dirty="0"/>
              <a:t>With your group, discuss your scenario and your thoughts regarding each question.</a:t>
            </a:r>
            <a:endParaRPr dirty="0"/>
          </a:p>
          <a:p>
            <a:pPr marL="457200" lvl="0" indent="-393700" algn="l" rtl="0">
              <a:spcBef>
                <a:spcPts val="1000"/>
              </a:spcBef>
              <a:spcAft>
                <a:spcPts val="1000"/>
              </a:spcAft>
              <a:buSzPts val="2600"/>
              <a:buChar char="•"/>
            </a:pPr>
            <a:r>
              <a:rPr lang="en-US" dirty="0"/>
              <a:t>When your group reaches a consensus on each question, individually fill in the note catcher handout to best fit your interview.</a:t>
            </a:r>
            <a:endParaRPr dirty="0"/>
          </a:p>
        </p:txBody>
      </p:sp>
      <p:sp>
        <p:nvSpPr>
          <p:cNvPr id="129" name="Google Shape;129;p28"/>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Framing Answers</a:t>
            </a:r>
            <a:endParaRPr dirty="0"/>
          </a:p>
        </p:txBody>
      </p:sp>
      <p:pic>
        <p:nvPicPr>
          <p:cNvPr id="130" name="Google Shape;130;p28"/>
          <p:cNvPicPr preferRelativeResize="0"/>
          <p:nvPr/>
        </p:nvPicPr>
        <p:blipFill>
          <a:blip r:embed="rId3">
            <a:alphaModFix/>
          </a:blip>
          <a:stretch>
            <a:fillRect/>
          </a:stretch>
        </p:blipFill>
        <p:spPr>
          <a:xfrm>
            <a:off x="7410775" y="133175"/>
            <a:ext cx="1541626" cy="15416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9"/>
          <p:cNvSpPr txBox="1">
            <a:spLocks noGrp="1"/>
          </p:cNvSpPr>
          <p:nvPr>
            <p:ph type="body" idx="1"/>
          </p:nvPr>
        </p:nvSpPr>
        <p:spPr>
          <a:xfrm>
            <a:off x="457200" y="1309350"/>
            <a:ext cx="55299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dirty="0"/>
              <a:t>Practice interviewing each other using the framing answers handouts as a guide.</a:t>
            </a:r>
            <a:endParaRPr dirty="0"/>
          </a:p>
        </p:txBody>
      </p:sp>
      <p:sp>
        <p:nvSpPr>
          <p:cNvPr id="136" name="Google Shape;136;p2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Practice Your Interview</a:t>
            </a:r>
            <a:endParaRPr dirty="0"/>
          </a:p>
        </p:txBody>
      </p:sp>
      <p:pic>
        <p:nvPicPr>
          <p:cNvPr id="137" name="Google Shape;137;p29"/>
          <p:cNvPicPr preferRelativeResize="0"/>
          <p:nvPr/>
        </p:nvPicPr>
        <p:blipFill>
          <a:blip r:embed="rId3">
            <a:alphaModFix/>
          </a:blip>
          <a:stretch>
            <a:fillRect/>
          </a:stretch>
        </p:blipFill>
        <p:spPr>
          <a:xfrm>
            <a:off x="5669250" y="253075"/>
            <a:ext cx="3219450" cy="15049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30"/>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US" dirty="0"/>
              <a:t>Take a moment to reflect on your interview. As you reflect, answer the following questions:</a:t>
            </a:r>
            <a:endParaRPr dirty="0"/>
          </a:p>
          <a:p>
            <a:pPr marL="457200" lvl="0" indent="-393700" algn="l" rtl="0">
              <a:spcBef>
                <a:spcPts val="520"/>
              </a:spcBef>
              <a:spcAft>
                <a:spcPts val="0"/>
              </a:spcAft>
              <a:buSzPts val="2600"/>
              <a:buChar char="•"/>
            </a:pPr>
            <a:r>
              <a:rPr lang="en-US" b="1" dirty="0"/>
              <a:t>Rose</a:t>
            </a:r>
            <a:r>
              <a:rPr lang="en-US" dirty="0"/>
              <a:t>: What went well during the interview?</a:t>
            </a:r>
            <a:endParaRPr dirty="0"/>
          </a:p>
          <a:p>
            <a:pPr marL="457200" lvl="0" indent="-393700" algn="l" rtl="0">
              <a:spcBef>
                <a:spcPts val="1000"/>
              </a:spcBef>
              <a:spcAft>
                <a:spcPts val="0"/>
              </a:spcAft>
              <a:buSzPts val="2600"/>
              <a:buChar char="•"/>
            </a:pPr>
            <a:r>
              <a:rPr lang="en-US" b="1" dirty="0"/>
              <a:t>Bud</a:t>
            </a:r>
            <a:r>
              <a:rPr lang="en-US" dirty="0"/>
              <a:t>: What did you learn while practicing the interview?</a:t>
            </a:r>
            <a:endParaRPr dirty="0"/>
          </a:p>
          <a:p>
            <a:pPr marL="457200" lvl="0" indent="-393700" algn="l" rtl="0">
              <a:spcBef>
                <a:spcPts val="1000"/>
              </a:spcBef>
              <a:spcAft>
                <a:spcPts val="0"/>
              </a:spcAft>
              <a:buSzPts val="2600"/>
              <a:buChar char="•"/>
            </a:pPr>
            <a:r>
              <a:rPr lang="en-US" b="1" dirty="0"/>
              <a:t>Thorn</a:t>
            </a:r>
            <a:r>
              <a:rPr lang="en-US" dirty="0"/>
              <a:t>: What was the most challenging part of the interview?</a:t>
            </a:r>
            <a:endParaRPr dirty="0"/>
          </a:p>
          <a:p>
            <a:pPr marL="0" lvl="0" indent="0" algn="l" rtl="0">
              <a:spcBef>
                <a:spcPts val="1000"/>
              </a:spcBef>
              <a:spcAft>
                <a:spcPts val="0"/>
              </a:spcAft>
              <a:buNone/>
            </a:pPr>
            <a:endParaRPr dirty="0"/>
          </a:p>
        </p:txBody>
      </p:sp>
      <p:sp>
        <p:nvSpPr>
          <p:cNvPr id="143" name="Google Shape;143;p3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Rose, Bud, and Thorn</a:t>
            </a:r>
            <a:endParaRPr dirty="0"/>
          </a:p>
        </p:txBody>
      </p:sp>
      <p:pic>
        <p:nvPicPr>
          <p:cNvPr id="144" name="Google Shape;144;p30"/>
          <p:cNvPicPr preferRelativeResize="0"/>
          <p:nvPr/>
        </p:nvPicPr>
        <p:blipFill>
          <a:blip r:embed="rId3">
            <a:alphaModFix/>
          </a:blip>
          <a:stretch>
            <a:fillRect/>
          </a:stretch>
        </p:blipFill>
        <p:spPr>
          <a:xfrm rot="20078180">
            <a:off x="6656169" y="-114734"/>
            <a:ext cx="1618550" cy="1841562"/>
          </a:xfrm>
          <a:prstGeom prst="rect">
            <a:avLst/>
          </a:prstGeom>
          <a:noFill/>
          <a:ln>
            <a:noFill/>
          </a:ln>
        </p:spPr>
      </p:pic>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544</Words>
  <Application>Microsoft Macintosh PowerPoint</Application>
  <PresentationFormat>On-screen Show (16:9)</PresentationFormat>
  <Paragraphs>52</Paragraphs>
  <Slides>11</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Noto Sans Symbols</vt:lpstr>
      <vt:lpstr>LEARN theme</vt:lpstr>
      <vt:lpstr>LEARN theme</vt:lpstr>
      <vt:lpstr>PowerPoint Presentation</vt:lpstr>
      <vt:lpstr>Interview IQ</vt:lpstr>
      <vt:lpstr>I Notice, I Wonder</vt:lpstr>
      <vt:lpstr>Essential Question</vt:lpstr>
      <vt:lpstr>Lesson Objectives</vt:lpstr>
      <vt:lpstr>Always, Sometimes, or Never True</vt:lpstr>
      <vt:lpstr>Framing Answers</vt:lpstr>
      <vt:lpstr>Practice Your Interview</vt:lpstr>
      <vt:lpstr>Rose, Bud, and Thorn</vt:lpstr>
      <vt:lpstr>Follow Up</vt:lpstr>
      <vt:lpstr>Thank You Note Example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 IQ</dc:title>
  <dc:subject/>
  <dc:creator>K20 Center</dc:creator>
  <cp:keywords/>
  <dc:description/>
  <cp:lastModifiedBy>Gracia, Ann M.</cp:lastModifiedBy>
  <cp:revision>2</cp:revision>
  <dcterms:modified xsi:type="dcterms:W3CDTF">2024-04-15T20:50:21Z</dcterms:modified>
  <cp:category/>
</cp:coreProperties>
</file>