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327"/>
    <a:srgbClr val="050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C7562A-C839-47E5-BDA6-36719177E07C}">
  <a:tblStyle styleId="{5CC7562A-C839-47E5-BDA6-36719177E0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708"/>
  </p:normalViewPr>
  <p:slideViewPr>
    <p:cSldViewPr snapToGrid="0">
      <p:cViewPr varScale="1">
        <p:scale>
          <a:sx n="158" d="100"/>
          <a:sy n="158" d="100"/>
        </p:scale>
        <p:origin x="528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pCsfuvzQeY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cEEAnwOt2c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9gy-1Z2Sa-c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cEEAnwOt2c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cEEAnwOt2c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eaeb4ae46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eaeb4ae46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eaeb4ae46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eaeb4ae46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eaeb4ae46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eaeb4ae46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K20 Center. (2021, September 21). </a:t>
            </a:r>
            <a:r>
              <a:rPr lang="en" i="1" dirty="0">
                <a:solidFill>
                  <a:schemeClr val="dk1"/>
                </a:solidFill>
              </a:rPr>
              <a:t>K20 Center 4 minute timer </a:t>
            </a:r>
            <a:r>
              <a:rPr lang="en" dirty="0">
                <a:solidFill>
                  <a:schemeClr val="dk1"/>
                </a:solidFill>
              </a:rPr>
              <a:t>[Video]. YouTube.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https://www.youtube.com/watch?v=kpCsfuvzQeY</a:t>
            </a: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eaeb4ae46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eaeb4ae46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eaeb4ae466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eaeb4ae466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eaeb4ae466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eaeb4ae466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aeb4ae466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eaeb4ae466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eaeb4ae46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eaeb4ae46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eaeb4ae466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eaeb4ae466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eaeb4ae466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eaeb4ae466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Exit Ticket. Strategies. Retrieved from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https://learn.k20center.ou.edu/strategy/125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eaeb4ae466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2eaeb4ae466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6919dfdf0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6919dfdf0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6919dfdf0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6919dfdf0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eaeb4ae4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eaeb4ae4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6919dfdf0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6919dfdf0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K20 Center. (2021, September 21). </a:t>
            </a:r>
            <a:r>
              <a:rPr lang="en" i="1" dirty="0">
                <a:solidFill>
                  <a:schemeClr val="dk1"/>
                </a:solidFill>
              </a:rPr>
              <a:t>K20 Center 10 minute timer </a:t>
            </a:r>
            <a:r>
              <a:rPr lang="en" dirty="0">
                <a:solidFill>
                  <a:schemeClr val="dk1"/>
                </a:solidFill>
              </a:rPr>
              <a:t>[Video]. YouTube.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https://www.youtube.com/watch?v=9gy-1Z2Sa-c</a:t>
            </a:r>
            <a:r>
              <a:rPr lang="en" dirty="0">
                <a:solidFill>
                  <a:schemeClr val="dk1"/>
                </a:solidFill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eaeb4ae46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eaeb4ae46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Gallery Walk/Carousel. Strategies. Retrieved from 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https://learn.k20center.ou.edu/strategy/118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aeb4ae46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eaeb4ae46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K20 Center. (2021, September 21). </a:t>
            </a:r>
            <a:r>
              <a:rPr lang="en" i="1" dirty="0">
                <a:solidFill>
                  <a:schemeClr val="dk1"/>
                </a:solidFill>
              </a:rPr>
              <a:t>K20 Center 2 minute timer </a:t>
            </a:r>
            <a:r>
              <a:rPr lang="en" dirty="0">
                <a:solidFill>
                  <a:schemeClr val="dk1"/>
                </a:solidFill>
              </a:rPr>
              <a:t>[Video]. YouTube.</a:t>
            </a:r>
            <a:r>
              <a:rPr lang="en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https://www.youtube.com/watch?v=HcEEAnwOt2c</a:t>
            </a: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eaeb4ae466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eaeb4ae466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K20 Center. (2021, September 21). </a:t>
            </a:r>
            <a:r>
              <a:rPr lang="en" i="1">
                <a:solidFill>
                  <a:schemeClr val="dk1"/>
                </a:solidFill>
              </a:rPr>
              <a:t>K20 Center 2 minute timer </a:t>
            </a:r>
            <a:r>
              <a:rPr lang="en">
                <a:solidFill>
                  <a:schemeClr val="dk1"/>
                </a:solidFill>
              </a:rPr>
              <a:t>[Video]. YouTube.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https://www.youtube.com/watch?v=HcEEAnwOt2c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/Quot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title" idx="2"/>
          </p:nvPr>
        </p:nvSpPr>
        <p:spPr>
          <a:xfrm>
            <a:off x="362850" y="29926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1726" y="4228525"/>
            <a:ext cx="624500" cy="7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375425" y="1217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1726" y="4228525"/>
            <a:ext cx="624500" cy="7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375425" y="1217275"/>
            <a:ext cx="4374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769700" y="1217275"/>
            <a:ext cx="4374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1726" y="4228525"/>
            <a:ext cx="624500" cy="7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lue - Content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1375425" y="1217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" name="Google Shape;2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1726" y="4228525"/>
            <a:ext cx="624500" cy="7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lue - Content 2 Column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1375425" y="1217275"/>
            <a:ext cx="4374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○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■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○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■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○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■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4769700" y="1217275"/>
            <a:ext cx="4374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○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■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○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■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○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■"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1726" y="4228525"/>
            <a:ext cx="624500" cy="7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-logo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Google Shape;3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1726" y="4228525"/>
            <a:ext cx="624500" cy="7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no logo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kpCsfuvzQeY?feature=oembed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9gy-1Z2Sa-c?feature=oembed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HcEEAnwOt2c?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HcEEAnwOt2c?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722885" y="1834901"/>
            <a:ext cx="5168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Questions</a:t>
            </a:r>
            <a:endParaRPr dirty="0"/>
          </a:p>
        </p:txBody>
      </p:sp>
      <p:sp>
        <p:nvSpPr>
          <p:cNvPr id="105" name="Google Shape;105;p19"/>
          <p:cNvSpPr txBox="1">
            <a:spLocks noGrp="1"/>
          </p:cNvSpPr>
          <p:nvPr>
            <p:ph type="title" idx="2"/>
          </p:nvPr>
        </p:nvSpPr>
        <p:spPr>
          <a:xfrm>
            <a:off x="311700" y="2571753"/>
            <a:ext cx="85206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96240" algn="l" rtl="0">
              <a:spcBef>
                <a:spcPts val="0"/>
              </a:spcBef>
              <a:spcAft>
                <a:spcPts val="0"/>
              </a:spcAft>
              <a:buSzPts val="2640"/>
              <a:buChar char="●"/>
            </a:pPr>
            <a:r>
              <a:rPr lang="en" dirty="0"/>
              <a:t>How can looking into personal interests and career groups help someone plan for postsecondary education and get the job they want?</a:t>
            </a:r>
            <a:endParaRPr dirty="0"/>
          </a:p>
          <a:p>
            <a:pPr marL="457200" lvl="0" indent="-396240" algn="l" rtl="0">
              <a:spcBef>
                <a:spcPts val="0"/>
              </a:spcBef>
              <a:spcAft>
                <a:spcPts val="0"/>
              </a:spcAft>
              <a:buSzPts val="2640"/>
              <a:buChar char="●"/>
            </a:pPr>
            <a:r>
              <a:rPr lang="en" dirty="0"/>
              <a:t>What types of education are needed for different careers?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Types of Postsecondary Education</a:t>
            </a:r>
            <a:endParaRPr dirty="0"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1375425" y="1217275"/>
            <a:ext cx="7006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 dirty="0"/>
              <a:t>Technical Training/Career Tech</a:t>
            </a:r>
            <a:endParaRPr dirty="0"/>
          </a:p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 dirty="0"/>
              <a:t>Two-year Community College</a:t>
            </a:r>
            <a:endParaRPr dirty="0"/>
          </a:p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 dirty="0"/>
              <a:t>Four-year College or University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Career Card Sort</a:t>
            </a:r>
            <a:endParaRPr dirty="0"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1181217" y="1217275"/>
            <a:ext cx="441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Work in your groups to match the careers to the education requirements.</a:t>
            </a:r>
            <a:endParaRPr dirty="0"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5875" y="1082524"/>
            <a:ext cx="3578726" cy="278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K20 Center 4 minute timer">
            <a:hlinkClick r:id="" action="ppaction://media"/>
            <a:extLst>
              <a:ext uri="{FF2B5EF4-FFF2-40B4-BE49-F238E27FC236}">
                <a16:creationId xmlns:a16="http://schemas.microsoft.com/office/drawing/2014/main" id="{603FBBAE-737E-B5FB-82C2-CE2B636C0E0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095650" y="3054847"/>
            <a:ext cx="2540000" cy="143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1382750" y="150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Career Tech</a:t>
            </a:r>
            <a:endParaRPr dirty="0"/>
          </a:p>
        </p:txBody>
      </p:sp>
      <p:graphicFrame>
        <p:nvGraphicFramePr>
          <p:cNvPr id="125" name="Google Shape;125;p22"/>
          <p:cNvGraphicFramePr/>
          <p:nvPr>
            <p:extLst>
              <p:ext uri="{D42A27DB-BD31-4B8C-83A1-F6EECF244321}">
                <p14:modId xmlns:p14="http://schemas.microsoft.com/office/powerpoint/2010/main" val="2937852589"/>
              </p:ext>
            </p:extLst>
          </p:nvPr>
        </p:nvGraphicFramePr>
        <p:xfrm>
          <a:off x="1338775" y="3055925"/>
          <a:ext cx="7063200" cy="1554450"/>
        </p:xfrm>
        <a:graphic>
          <a:graphicData uri="http://schemas.openxmlformats.org/drawingml/2006/table">
            <a:tbl>
              <a:tblPr>
                <a:noFill/>
                <a:tableStyleId>{5CC7562A-C839-47E5-BDA6-36719177E07C}</a:tableStyleId>
              </a:tblPr>
              <a:tblGrid>
                <a:gridCol w="176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Aviation Mechanic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Career Cluster: Supply Chain &amp; Transportation</a:t>
                      </a:r>
                      <a:endParaRPr sz="1800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BA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 Estate Agent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Career Cluster: Financial Services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BA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Pastry Chef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Career Cluster: Hospitality &amp; Events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BA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Nail Technician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Career Cluster: Health &amp; Human Services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6" name="Google Shape;126;p22"/>
          <p:cNvSpPr txBox="1"/>
          <p:nvPr/>
        </p:nvSpPr>
        <p:spPr>
          <a:xfrm>
            <a:off x="1384800" y="635274"/>
            <a:ext cx="7759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certificate is awarded in a specialized field. 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Programs can take three months to two years to complete.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1400" y="2015525"/>
            <a:ext cx="1974979" cy="8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6649" y="1370756"/>
            <a:ext cx="1215351" cy="178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3250" y="1717374"/>
            <a:ext cx="1603497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11550" y="1569731"/>
            <a:ext cx="1603502" cy="1385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1382750" y="268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Two-Year College</a:t>
            </a:r>
            <a:endParaRPr dirty="0"/>
          </a:p>
        </p:txBody>
      </p:sp>
      <p:graphicFrame>
        <p:nvGraphicFramePr>
          <p:cNvPr id="136" name="Google Shape;136;p23"/>
          <p:cNvGraphicFramePr/>
          <p:nvPr>
            <p:extLst>
              <p:ext uri="{D42A27DB-BD31-4B8C-83A1-F6EECF244321}">
                <p14:modId xmlns:p14="http://schemas.microsoft.com/office/powerpoint/2010/main" val="1143966331"/>
              </p:ext>
            </p:extLst>
          </p:nvPr>
        </p:nvGraphicFramePr>
        <p:xfrm>
          <a:off x="1382750" y="3063850"/>
          <a:ext cx="7063200" cy="1554450"/>
        </p:xfrm>
        <a:graphic>
          <a:graphicData uri="http://schemas.openxmlformats.org/drawingml/2006/table">
            <a:tbl>
              <a:tblPr>
                <a:noFill/>
                <a:tableStyleId>{5CC7562A-C839-47E5-BDA6-36719177E07C}</a:tableStyleId>
              </a:tblPr>
              <a:tblGrid>
                <a:gridCol w="176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Paramedic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Career Cluster: Public Service &amp; Safety</a:t>
                      </a:r>
                      <a:endParaRPr sz="1800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BA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Drone Pilot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Career Cluster: Digital Technology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BA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Social Media Marketer</a:t>
                      </a:r>
                      <a:endParaRPr sz="9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Career Cluster: Marketing &amp; Sales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BA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Radiologist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Career Cluster: Health &amp; Human Services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7" name="Google Shape;137;p23"/>
          <p:cNvSpPr txBox="1"/>
          <p:nvPr/>
        </p:nvSpPr>
        <p:spPr>
          <a:xfrm>
            <a:off x="1479665" y="871900"/>
            <a:ext cx="7481456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 associate degree or certificate is awarded at a community or junior college. After completing an associate degree, many students continue their educations at 4-year institutions.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1875" y="1697025"/>
            <a:ext cx="1053825" cy="13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8330" y="1710595"/>
            <a:ext cx="1053824" cy="1339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8550" y="2022088"/>
            <a:ext cx="1710751" cy="71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2750" y="1964965"/>
            <a:ext cx="1710751" cy="1021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1390075" y="312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Four-Year College/University</a:t>
            </a:r>
            <a:endParaRPr dirty="0"/>
          </a:p>
        </p:txBody>
      </p:sp>
      <p:graphicFrame>
        <p:nvGraphicFramePr>
          <p:cNvPr id="147" name="Google Shape;147;p24"/>
          <p:cNvGraphicFramePr/>
          <p:nvPr>
            <p:extLst>
              <p:ext uri="{D42A27DB-BD31-4B8C-83A1-F6EECF244321}">
                <p14:modId xmlns:p14="http://schemas.microsoft.com/office/powerpoint/2010/main" val="4170630684"/>
              </p:ext>
            </p:extLst>
          </p:nvPr>
        </p:nvGraphicFramePr>
        <p:xfrm>
          <a:off x="1390075" y="3011350"/>
          <a:ext cx="7063200" cy="1828770"/>
        </p:xfrm>
        <a:graphic>
          <a:graphicData uri="http://schemas.openxmlformats.org/drawingml/2006/table">
            <a:tbl>
              <a:tblPr>
                <a:noFill/>
                <a:tableStyleId>{5CC7562A-C839-47E5-BDA6-36719177E07C}</a:tableStyleId>
              </a:tblPr>
              <a:tblGrid>
                <a:gridCol w="176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Park Ranger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Career Cluster: Energy &amp; Natural Resources</a:t>
                      </a:r>
                      <a:endParaRPr sz="1800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BA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ASL Interpreter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Career Cluster: Education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BA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Veterinarian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Career Cluster: Agriculture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BA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Interior Designer</a:t>
                      </a:r>
                      <a:endParaRPr sz="800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050F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Career Cluster: Construction</a:t>
                      </a:r>
                      <a:endParaRPr sz="1800" b="1" dirty="0">
                        <a:solidFill>
                          <a:srgbClr val="050F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8" name="Google Shape;148;p24"/>
          <p:cNvSpPr txBox="1"/>
          <p:nvPr/>
        </p:nvSpPr>
        <p:spPr>
          <a:xfrm>
            <a:off x="1390075" y="884702"/>
            <a:ext cx="6652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bachelor's degree is awarded after completing required classes. Universities are generally larger and offer more academic options.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2045" y="1593950"/>
            <a:ext cx="1520599" cy="141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9850" y="1646950"/>
            <a:ext cx="1136625" cy="134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2956" y="1554111"/>
            <a:ext cx="1334345" cy="141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3872" y="1633239"/>
            <a:ext cx="1334326" cy="1415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Campus Tour!</a:t>
            </a:r>
            <a:endParaRPr dirty="0"/>
          </a:p>
        </p:txBody>
      </p:sp>
      <p:sp>
        <p:nvSpPr>
          <p:cNvPr id="158" name="Google Shape;158;p25"/>
          <p:cNvSpPr txBox="1">
            <a:spLocks noGrp="1"/>
          </p:cNvSpPr>
          <p:nvPr>
            <p:ph type="title" idx="2"/>
          </p:nvPr>
        </p:nvSpPr>
        <p:spPr>
          <a:xfrm>
            <a:off x="362850" y="29926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types of programs match your interest or career ideas?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10327"/>
                </a:solidFill>
              </a:rPr>
              <a:t>Career Cluster Revisit</a:t>
            </a:r>
            <a:endParaRPr dirty="0">
              <a:solidFill>
                <a:srgbClr val="010327"/>
              </a:solidFill>
            </a:endParaRPr>
          </a:p>
        </p:txBody>
      </p:sp>
      <p:sp>
        <p:nvSpPr>
          <p:cNvPr id="164" name="Google Shape;164;p26"/>
          <p:cNvSpPr txBox="1">
            <a:spLocks noGrp="1"/>
          </p:cNvSpPr>
          <p:nvPr>
            <p:ph type="body" idx="1"/>
          </p:nvPr>
        </p:nvSpPr>
        <p:spPr>
          <a:xfrm>
            <a:off x="1375425" y="1217275"/>
            <a:ext cx="7131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010327"/>
              </a:buClr>
              <a:buSzPts val="2900"/>
              <a:buChar char="●"/>
            </a:pPr>
            <a:r>
              <a:rPr lang="en" dirty="0">
                <a:solidFill>
                  <a:srgbClr val="010327"/>
                </a:solidFill>
              </a:rPr>
              <a:t>Return to your highest scoring box poster.</a:t>
            </a:r>
            <a:endParaRPr dirty="0">
              <a:solidFill>
                <a:srgbClr val="010327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010327"/>
              </a:buClr>
              <a:buSzPts val="2900"/>
              <a:buChar char="●"/>
            </a:pPr>
            <a:r>
              <a:rPr lang="en" dirty="0">
                <a:solidFill>
                  <a:srgbClr val="010327"/>
                </a:solidFill>
              </a:rPr>
              <a:t>Sort the careers on the sticky notes into three categories based on the required education: </a:t>
            </a:r>
            <a:endParaRPr dirty="0">
              <a:solidFill>
                <a:srgbClr val="010327"/>
              </a:solidFill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Clr>
                <a:srgbClr val="010327"/>
              </a:buClr>
              <a:buSzPts val="2900"/>
              <a:buChar char="○"/>
            </a:pPr>
            <a:r>
              <a:rPr lang="en" dirty="0">
                <a:solidFill>
                  <a:srgbClr val="010327"/>
                </a:solidFill>
              </a:rPr>
              <a:t>Career tech</a:t>
            </a:r>
            <a:endParaRPr dirty="0">
              <a:solidFill>
                <a:srgbClr val="010327"/>
              </a:solidFill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Clr>
                <a:srgbClr val="010327"/>
              </a:buClr>
              <a:buSzPts val="2900"/>
              <a:buChar char="○"/>
            </a:pPr>
            <a:r>
              <a:rPr lang="en" dirty="0">
                <a:solidFill>
                  <a:srgbClr val="010327"/>
                </a:solidFill>
              </a:rPr>
              <a:t>Two-year College </a:t>
            </a:r>
            <a:endParaRPr dirty="0">
              <a:solidFill>
                <a:srgbClr val="010327"/>
              </a:solidFill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Clr>
                <a:srgbClr val="010327"/>
              </a:buClr>
              <a:buSzPts val="2900"/>
              <a:buChar char="○"/>
            </a:pPr>
            <a:r>
              <a:rPr lang="en" dirty="0">
                <a:solidFill>
                  <a:srgbClr val="010327"/>
                </a:solidFill>
              </a:rPr>
              <a:t>Four-year University</a:t>
            </a:r>
            <a:endParaRPr dirty="0">
              <a:solidFill>
                <a:srgbClr val="010327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10327"/>
                </a:solidFill>
              </a:rPr>
              <a:t>Career Cluster Revisit</a:t>
            </a:r>
            <a:endParaRPr dirty="0">
              <a:solidFill>
                <a:srgbClr val="010327"/>
              </a:solidFill>
            </a:endParaRPr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1"/>
          </p:nvPr>
        </p:nvSpPr>
        <p:spPr>
          <a:xfrm>
            <a:off x="1375425" y="1217275"/>
            <a:ext cx="7131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010327"/>
              </a:buClr>
              <a:buSzPts val="2900"/>
              <a:buChar char="●"/>
            </a:pPr>
            <a:r>
              <a:rPr lang="en" dirty="0">
                <a:solidFill>
                  <a:srgbClr val="010327"/>
                </a:solidFill>
              </a:rPr>
              <a:t>Choose one career from the poster that you are interested in.</a:t>
            </a:r>
            <a:endParaRPr dirty="0">
              <a:solidFill>
                <a:srgbClr val="010327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010327"/>
              </a:buClr>
              <a:buSzPts val="2900"/>
              <a:buChar char="●"/>
            </a:pPr>
            <a:r>
              <a:rPr lang="en" dirty="0">
                <a:solidFill>
                  <a:srgbClr val="010327"/>
                </a:solidFill>
              </a:rPr>
              <a:t>Research more about the career on your device.</a:t>
            </a:r>
            <a:endParaRPr dirty="0">
              <a:solidFill>
                <a:srgbClr val="010327"/>
              </a:solidFill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010327"/>
              </a:buClr>
              <a:buSzPts val="2100"/>
              <a:buChar char="○"/>
            </a:pPr>
            <a:r>
              <a:rPr lang="en" dirty="0">
                <a:solidFill>
                  <a:srgbClr val="010327"/>
                </a:solidFill>
              </a:rPr>
              <a:t>Were you correct about the education requirement?</a:t>
            </a:r>
            <a:endParaRPr dirty="0">
              <a:solidFill>
                <a:srgbClr val="010327"/>
              </a:solidFill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rgbClr val="010327"/>
              </a:buClr>
              <a:buSzPts val="2100"/>
              <a:buChar char="○"/>
            </a:pPr>
            <a:r>
              <a:rPr lang="en" dirty="0">
                <a:solidFill>
                  <a:srgbClr val="010327"/>
                </a:solidFill>
              </a:rPr>
              <a:t>What are some postsecondary institution options for this career near you or in your state? </a:t>
            </a:r>
            <a:endParaRPr dirty="0">
              <a:solidFill>
                <a:srgbClr val="010327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>
            <a:spLocks noGrp="1"/>
          </p:cNvSpPr>
          <p:nvPr>
            <p:ph type="title"/>
          </p:nvPr>
        </p:nvSpPr>
        <p:spPr>
          <a:xfrm>
            <a:off x="1280175" y="711738"/>
            <a:ext cx="705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Exit Ticket</a:t>
            </a:r>
            <a:endParaRPr dirty="0"/>
          </a:p>
        </p:txBody>
      </p:sp>
      <p:sp>
        <p:nvSpPr>
          <p:cNvPr id="176" name="Google Shape;176;p28"/>
          <p:cNvSpPr txBox="1">
            <a:spLocks noGrp="1"/>
          </p:cNvSpPr>
          <p:nvPr>
            <p:ph type="body" idx="1"/>
          </p:nvPr>
        </p:nvSpPr>
        <p:spPr>
          <a:xfrm>
            <a:off x="1280175" y="1284450"/>
            <a:ext cx="6860100" cy="35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/>
              <a:t>Reflect on your learning today by answering the following questions:</a:t>
            </a:r>
            <a:endParaRPr sz="29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00" dirty="0"/>
              <a:t>1. Based on the interest survey and the career posters, do you have ideas about future careers that interest you? Describe.</a:t>
            </a:r>
            <a:endParaRPr sz="29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00" dirty="0"/>
              <a:t>2. What are you currently doing that is helping you prepare for your life after high school?</a:t>
            </a:r>
            <a:endParaRPr sz="29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900" dirty="0"/>
              <a:t>3. What are you not doing that you think would help?</a:t>
            </a:r>
            <a:endParaRPr sz="2900" dirty="0"/>
          </a:p>
        </p:txBody>
      </p:sp>
      <p:pic>
        <p:nvPicPr>
          <p:cNvPr id="177" name="Google Shape;177;p28" title="Bell Ringers and Exit Ticket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0600" y="274168"/>
            <a:ext cx="1958702" cy="101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/>
          </p:nvPr>
        </p:nvSpPr>
        <p:spPr>
          <a:xfrm>
            <a:off x="311700" y="22866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Connecting Career Dreams to Postsecondary Education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Housekeeping Norms</a:t>
            </a:r>
            <a:endParaRPr dirty="0"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>
            <a:off x="1375425" y="1217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Keep cell phones on silent.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Behave like a guest—represent your school well.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Leave campus as clean as it was when you arrived.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Stay engaged in all activities.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Ask related questions.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Follow all instructions.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Stay with your group.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506754" y="1911802"/>
            <a:ext cx="547841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Objectives</a:t>
            </a:r>
            <a:endParaRPr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2"/>
          </p:nvPr>
        </p:nvSpPr>
        <p:spPr>
          <a:xfrm>
            <a:off x="311700" y="2747500"/>
            <a:ext cx="85206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 dirty="0"/>
              <a:t>Relate personal interests with careers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 dirty="0"/>
              <a:t>Discuss postsecondary options that could help people get the job/career that they want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Mental Time Travel</a:t>
            </a:r>
            <a:endParaRPr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1375425" y="1217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Imagine yourself in 10 years…</a:t>
            </a:r>
            <a:endParaRPr dirty="0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…what job would you have?</a:t>
            </a:r>
            <a:endParaRPr dirty="0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…where would you live?</a:t>
            </a:r>
            <a:endParaRPr dirty="0"/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…what things would you do for fun?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10327"/>
                </a:solidFill>
              </a:rPr>
              <a:t>Career Clusters Interest Survey</a:t>
            </a:r>
            <a:endParaRPr dirty="0">
              <a:solidFill>
                <a:srgbClr val="010327"/>
              </a:solidFill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1375425" y="1217275"/>
            <a:ext cx="7541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010327"/>
              </a:buClr>
              <a:buSzPts val="2900"/>
              <a:buChar char="●"/>
            </a:pPr>
            <a:r>
              <a:rPr lang="en" sz="2900" dirty="0">
                <a:solidFill>
                  <a:srgbClr val="010327"/>
                </a:solidFill>
              </a:rPr>
              <a:t>Fill out the survey independently.</a:t>
            </a:r>
            <a:endParaRPr sz="1300" dirty="0">
              <a:solidFill>
                <a:srgbClr val="010327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1000"/>
              </a:spcAft>
              <a:buClr>
                <a:srgbClr val="010327"/>
              </a:buClr>
              <a:buSzPts val="2900"/>
              <a:buChar char="●"/>
            </a:pPr>
            <a:r>
              <a:rPr lang="en" sz="2900" dirty="0">
                <a:solidFill>
                  <a:srgbClr val="010327"/>
                </a:solidFill>
              </a:rPr>
              <a:t>When you are finished identify your top three scoring boxes.</a:t>
            </a:r>
            <a:endParaRPr sz="2900" dirty="0">
              <a:solidFill>
                <a:srgbClr val="010327"/>
              </a:solidFill>
            </a:endParaRPr>
          </a:p>
        </p:txBody>
      </p:sp>
      <p:pic>
        <p:nvPicPr>
          <p:cNvPr id="3" name="Online Media 2" descr="K20 Center 10 minute timer">
            <a:hlinkClick r:id="" action="ppaction://media"/>
            <a:extLst>
              <a:ext uri="{FF2B5EF4-FFF2-40B4-BE49-F238E27FC236}">
                <a16:creationId xmlns:a16="http://schemas.microsoft.com/office/drawing/2014/main" id="{A412DD40-44D1-605D-0EB2-7BA7D31831B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98061" y="2925475"/>
            <a:ext cx="3147878" cy="1778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Career Clusters</a:t>
            </a:r>
            <a:endParaRPr dirty="0"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1375425" y="1217275"/>
            <a:ext cx="7123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Stand by the poster that corresponds to your highest scoring box.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Read to yourself about the career cluster.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Brainstorm jobs that can fit into the career cluster.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Add the jobs to the poster with sticky notes.</a:t>
            </a:r>
            <a:endParaRPr dirty="0"/>
          </a:p>
        </p:txBody>
      </p:sp>
      <p:pic>
        <p:nvPicPr>
          <p:cNvPr id="83" name="Google Shape;83;p16" title="Gallery Walk Carouse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925" y="233776"/>
            <a:ext cx="2102324" cy="106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Career Clusters</a:t>
            </a:r>
            <a:endParaRPr dirty="0"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1375425" y="1217275"/>
            <a:ext cx="7123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Move to the poster with your second highest scoring box.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You have 2 minutes to read the definition and add other related jobs to the poster.</a:t>
            </a:r>
            <a:endParaRPr dirty="0"/>
          </a:p>
        </p:txBody>
      </p:sp>
      <p:pic>
        <p:nvPicPr>
          <p:cNvPr id="91" name="Google Shape;91;p17" title="Gallery Walk Carouse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6925" y="233776"/>
            <a:ext cx="2102324" cy="106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nline Media 2" descr="K20 Center 2 minute timer">
            <a:hlinkClick r:id="" action="ppaction://media"/>
            <a:extLst>
              <a:ext uri="{FF2B5EF4-FFF2-40B4-BE49-F238E27FC236}">
                <a16:creationId xmlns:a16="http://schemas.microsoft.com/office/drawing/2014/main" id="{4F3675E2-54BD-EC61-86DB-D34D91FC86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302000" y="3333325"/>
            <a:ext cx="2540000" cy="143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1375425" y="509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Career Clusters</a:t>
            </a:r>
            <a:endParaRPr dirty="0"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1375425" y="1217275"/>
            <a:ext cx="7079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Move once more to your third highest scoring box.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You have 2 minutes to add other related jobs to the poster.</a:t>
            </a:r>
            <a:endParaRPr dirty="0"/>
          </a:p>
        </p:txBody>
      </p:sp>
      <p:pic>
        <p:nvPicPr>
          <p:cNvPr id="99" name="Google Shape;99;p18" title="Gallery Walk Carouse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6925" y="233776"/>
            <a:ext cx="2102324" cy="106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nline Media 2" descr="K20 Center 2 minute timer">
            <a:hlinkClick r:id="" action="ppaction://media"/>
            <a:extLst>
              <a:ext uri="{FF2B5EF4-FFF2-40B4-BE49-F238E27FC236}">
                <a16:creationId xmlns:a16="http://schemas.microsoft.com/office/drawing/2014/main" id="{6B0239E2-0C76-B60B-B978-2F8EDB8BFEC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67668" y="3244133"/>
            <a:ext cx="2808664" cy="1586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811</Words>
  <Application>Microsoft Macintosh PowerPoint</Application>
  <PresentationFormat>On-screen Show (16:9)</PresentationFormat>
  <Paragraphs>112</Paragraphs>
  <Slides>19</Slides>
  <Notes>19</Notes>
  <HiddenSlides>1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Simple Light</vt:lpstr>
      <vt:lpstr>PowerPoint Presentation</vt:lpstr>
      <vt:lpstr>Connecting Career Dreams to Postsecondary Education</vt:lpstr>
      <vt:lpstr>Housekeeping Norms</vt:lpstr>
      <vt:lpstr>Learning Objectives</vt:lpstr>
      <vt:lpstr>Mental Time Travel</vt:lpstr>
      <vt:lpstr>Career Clusters Interest Survey</vt:lpstr>
      <vt:lpstr>Career Clusters</vt:lpstr>
      <vt:lpstr>Career Clusters</vt:lpstr>
      <vt:lpstr>Career Clusters</vt:lpstr>
      <vt:lpstr>Essential Questions</vt:lpstr>
      <vt:lpstr>Types of Postsecondary Education</vt:lpstr>
      <vt:lpstr>Career Card Sort</vt:lpstr>
      <vt:lpstr>Career Tech</vt:lpstr>
      <vt:lpstr>Two-Year College</vt:lpstr>
      <vt:lpstr>Four-Year College/University</vt:lpstr>
      <vt:lpstr>Campus Tour!</vt:lpstr>
      <vt:lpstr>Career Cluster Revisit</vt:lpstr>
      <vt:lpstr>Career Cluster Revisit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Wilson, Izzy</cp:lastModifiedBy>
  <cp:revision>6</cp:revision>
  <dcterms:modified xsi:type="dcterms:W3CDTF">2024-08-20T14:43:09Z</dcterms:modified>
</cp:coreProperties>
</file>