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Robo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D73CFAF-F322-45C0-B3BD-2C198B9E56D0}">
  <a:tblStyle styleId="{7D73CFAF-F322-45C0-B3BD-2C198B9E56D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Roboto-italic.fntdata"/><Relationship Id="rId14" Type="http://schemas.openxmlformats.org/officeDocument/2006/relationships/slide" Target="slides/slide8.xml"/><Relationship Id="rId36" Type="http://schemas.openxmlformats.org/officeDocument/2006/relationships/font" Target="fonts/Roboto-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Roboto-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k20center.ou.edu/strategy/145"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k20center.ou.edu/strategy/145"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k20center.ou.edu/strategy/145"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k20center.ou.edu/strategy/145"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k20center.ou.edu/strategy/145"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k20center.ou.edu/strategy/145"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k20center.ou.edu/strategy/145"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k20center.ou.edu/strategy/145"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k20center.ou.edu/strategy/145"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ls.gov/careeroutlook/2023/data-on-display/education-pays.htm"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k20center.ou.edu/strategy/147"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ls.gov/oes/"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ls.gov/careeroutlook/2023/data-on-display/education-pays.htm"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k20center.ou.edu/strategy/137"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k20center.ou.edu/strategy/145"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k20center.ou.edu/strategy/145"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k20center.ou.edu/strategy/145"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k20center.ou.edu/strategy/145"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5" name="Google Shape;4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b8eb86ff7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b8eb86ff7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C4043"/>
                </a:solidFill>
                <a:latin typeface="Roboto"/>
                <a:ea typeface="Roboto"/>
                <a:cs typeface="Roboto"/>
                <a:sym typeface="Roboto"/>
              </a:rPr>
              <a:t>Sometimes true. </a:t>
            </a:r>
            <a:r>
              <a:rPr lang="en">
                <a:solidFill>
                  <a:srgbClr val="3C4043"/>
                </a:solidFill>
                <a:latin typeface="Roboto"/>
                <a:ea typeface="Roboto"/>
                <a:cs typeface="Roboto"/>
                <a:sym typeface="Roboto"/>
              </a:rPr>
              <a:t>Ask students what “making it” looks like to them. Have a conversation about how this may look different person to person.</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000"/>
              </a:spcBef>
              <a:spcAft>
                <a:spcPts val="0"/>
              </a:spcAft>
              <a:buNone/>
            </a:pPr>
            <a:r>
              <a:rPr lang="en">
                <a:solidFill>
                  <a:schemeClr val="dk1"/>
                </a:solidFill>
              </a:rPr>
              <a:t>K20 Center. (n.d.). Always, sometimes, or never true. Strategies. </a:t>
            </a:r>
            <a:r>
              <a:rPr lang="en" u="sng">
                <a:solidFill>
                  <a:srgbClr val="1155CC"/>
                </a:solidFill>
                <a:hlinkClick r:id="rId2">
                  <a:extLst>
                    <a:ext uri="{A12FA001-AC4F-418D-AE19-62706E023703}">
                      <ahyp:hlinkClr val="tx"/>
                    </a:ext>
                  </a:extLst>
                </a:hlinkClick>
              </a:rPr>
              <a:t>https://learn.k20center.ou.edu/strategy/145</a:t>
            </a:r>
            <a:endParaRPr>
              <a:solidFill>
                <a:schemeClr val="dk1"/>
              </a:solidFill>
            </a:endParaRPr>
          </a:p>
          <a:p>
            <a:pPr indent="0" lvl="0" marL="0" rtl="0" algn="l">
              <a:spcBef>
                <a:spcPts val="10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b8eb86ff7c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b8eb86ff7c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K20 Center. (n.d.). Always, sometimes, or never true. Strategies. </a:t>
            </a:r>
            <a:r>
              <a:rPr lang="en" u="sng">
                <a:solidFill>
                  <a:srgbClr val="1155CC"/>
                </a:solidFill>
                <a:hlinkClick r:id="rId2">
                  <a:extLst>
                    <a:ext uri="{A12FA001-AC4F-418D-AE19-62706E023703}">
                      <ahyp:hlinkClr val="tx"/>
                    </a:ext>
                  </a:extLst>
                </a:hlinkClick>
              </a:rPr>
              <a:t>https://learn.k20center.ou.edu/strategy/145</a:t>
            </a:r>
            <a:endParaRPr>
              <a:solidFill>
                <a:schemeClr val="dk1"/>
              </a:solidFill>
            </a:endParaRPr>
          </a:p>
          <a:p>
            <a:pPr indent="0" lvl="0" marL="0" rtl="0" algn="l">
              <a:spcBef>
                <a:spcPts val="100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b8eb86ff7c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b8eb86ff7c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C4043"/>
                </a:solidFill>
                <a:latin typeface="Roboto"/>
                <a:ea typeface="Roboto"/>
                <a:cs typeface="Roboto"/>
                <a:sym typeface="Roboto"/>
              </a:rPr>
              <a:t>Sometimes true. </a:t>
            </a:r>
            <a:r>
              <a:rPr lang="en">
                <a:solidFill>
                  <a:srgbClr val="3C4043"/>
                </a:solidFill>
                <a:latin typeface="Roboto"/>
                <a:ea typeface="Roboto"/>
                <a:cs typeface="Roboto"/>
                <a:sym typeface="Roboto"/>
              </a:rPr>
              <a:t>However, it helps. National statistics show that, on average, someone with a bachelor’s degree typically makes $1 million more in a lifetime than someone with a high school diploma.</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000"/>
              </a:spcBef>
              <a:spcAft>
                <a:spcPts val="0"/>
              </a:spcAft>
              <a:buNone/>
            </a:pPr>
            <a:r>
              <a:rPr lang="en">
                <a:solidFill>
                  <a:schemeClr val="dk1"/>
                </a:solidFill>
              </a:rPr>
              <a:t>K20 Center. (n.d.). Always, sometimes, or never true. Strategies. </a:t>
            </a:r>
            <a:r>
              <a:rPr lang="en" u="sng">
                <a:solidFill>
                  <a:srgbClr val="1155CC"/>
                </a:solidFill>
                <a:hlinkClick r:id="rId2">
                  <a:extLst>
                    <a:ext uri="{A12FA001-AC4F-418D-AE19-62706E023703}">
                      <ahyp:hlinkClr val="tx"/>
                    </a:ext>
                  </a:extLst>
                </a:hlinkClick>
              </a:rPr>
              <a:t>https://learn.k20center.ou.edu/strategy/145</a:t>
            </a:r>
            <a:endParaRPr>
              <a:solidFill>
                <a:schemeClr val="dk1"/>
              </a:solidFill>
            </a:endParaRPr>
          </a:p>
          <a:p>
            <a:pPr indent="0" lvl="0" marL="0" rtl="0" algn="l">
              <a:spcBef>
                <a:spcPts val="100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b8eb86ff7c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b8eb86ff7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K20 Center. (n.d.). Always, sometimes, or never true. Strategies. </a:t>
            </a:r>
            <a:r>
              <a:rPr lang="en" u="sng">
                <a:solidFill>
                  <a:srgbClr val="1155CC"/>
                </a:solidFill>
                <a:hlinkClick r:id="rId2">
                  <a:extLst>
                    <a:ext uri="{A12FA001-AC4F-418D-AE19-62706E023703}">
                      <ahyp:hlinkClr val="tx"/>
                    </a:ext>
                  </a:extLst>
                </a:hlinkClick>
              </a:rPr>
              <a:t>https://learn.k20center.ou.edu/strategy/145</a:t>
            </a:r>
            <a:endParaRPr>
              <a:solidFill>
                <a:schemeClr val="dk1"/>
              </a:solidFill>
            </a:endParaRPr>
          </a:p>
          <a:p>
            <a:pPr indent="0" lvl="0" marL="0" rtl="0" algn="l">
              <a:spcBef>
                <a:spcPts val="100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b8eb86ff7c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b8eb86ff7c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C4043"/>
                </a:solidFill>
                <a:latin typeface="Roboto"/>
                <a:ea typeface="Roboto"/>
                <a:cs typeface="Roboto"/>
                <a:sym typeface="Roboto"/>
              </a:rPr>
              <a:t>Sometimes true. </a:t>
            </a:r>
            <a:r>
              <a:rPr lang="en">
                <a:solidFill>
                  <a:srgbClr val="3C4043"/>
                </a:solidFill>
                <a:latin typeface="Roboto"/>
                <a:ea typeface="Roboto"/>
                <a:cs typeface="Roboto"/>
                <a:sym typeface="Roboto"/>
              </a:rPr>
              <a:t>Not all jobs require a high school diploma. Ask students if they know anyone in high school, such as a sibling, who is working and where. Many high school students who haven't graduated yet are also working; therefore, a high school diploma is not required to work. Consider leading students into a discussion about how much someone in those types of jobs make, and discuss how income tends to be much lower in a job that requires no high school diploma than a job that requires a diploma or PSE.</a:t>
            </a:r>
            <a:endParaRPr>
              <a:solidFill>
                <a:schemeClr val="dk1"/>
              </a:solidFill>
            </a:endParaRPr>
          </a:p>
          <a:p>
            <a:pPr indent="0" lvl="0" marL="0" rtl="0" algn="l">
              <a:spcBef>
                <a:spcPts val="0"/>
              </a:spcBef>
              <a:spcAft>
                <a:spcPts val="0"/>
              </a:spcAft>
              <a:buNone/>
            </a:pPr>
            <a:r>
              <a:t/>
            </a:r>
            <a:endParaRPr b="1">
              <a:solidFill>
                <a:srgbClr val="3C4043"/>
              </a:solidFill>
              <a:highlight>
                <a:schemeClr val="lt1"/>
              </a:highlight>
              <a:latin typeface="Roboto"/>
              <a:ea typeface="Roboto"/>
              <a:cs typeface="Roboto"/>
              <a:sym typeface="Roboto"/>
            </a:endParaRPr>
          </a:p>
          <a:p>
            <a:pPr indent="0" lvl="0" marL="0" rtl="0" algn="l">
              <a:lnSpc>
                <a:spcPct val="115000"/>
              </a:lnSpc>
              <a:spcBef>
                <a:spcPts val="0"/>
              </a:spcBef>
              <a:spcAft>
                <a:spcPts val="0"/>
              </a:spcAft>
              <a:buNone/>
            </a:pPr>
            <a:r>
              <a:rPr lang="en">
                <a:solidFill>
                  <a:schemeClr val="dk1"/>
                </a:solidFill>
              </a:rPr>
              <a:t>K20 Center. (n.d.). Always, sometimes, or never true. Strategies. </a:t>
            </a:r>
            <a:r>
              <a:rPr lang="en" u="sng">
                <a:solidFill>
                  <a:srgbClr val="1155CC"/>
                </a:solidFill>
                <a:hlinkClick r:id="rId2">
                  <a:extLst>
                    <a:ext uri="{A12FA001-AC4F-418D-AE19-62706E023703}">
                      <ahyp:hlinkClr val="tx"/>
                    </a:ext>
                  </a:extLst>
                </a:hlinkClick>
              </a:rPr>
              <a:t>https://learn.k20center.ou.edu/strategy/145</a:t>
            </a:r>
            <a:endParaRPr>
              <a:solidFill>
                <a:schemeClr val="dk1"/>
              </a:solidFill>
            </a:endParaRPr>
          </a:p>
          <a:p>
            <a:pPr indent="0" lvl="0" marL="0" rtl="0" algn="l">
              <a:spcBef>
                <a:spcPts val="100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b8eb86ff7c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b8eb86ff7c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K20 Center. (n.d.). Always, sometimes, or never true. Strategies. </a:t>
            </a:r>
            <a:r>
              <a:rPr lang="en" u="sng">
                <a:solidFill>
                  <a:srgbClr val="1155CC"/>
                </a:solidFill>
                <a:hlinkClick r:id="rId2">
                  <a:extLst>
                    <a:ext uri="{A12FA001-AC4F-418D-AE19-62706E023703}">
                      <ahyp:hlinkClr val="tx"/>
                    </a:ext>
                  </a:extLst>
                </a:hlinkClick>
              </a:rPr>
              <a:t>https://learn.k20center.ou.edu/strategy/145</a:t>
            </a:r>
            <a:endParaRPr>
              <a:solidFill>
                <a:schemeClr val="dk1"/>
              </a:solidFill>
            </a:endParaRPr>
          </a:p>
          <a:p>
            <a:pPr indent="0" lvl="0" marL="0" rtl="0" algn="l">
              <a:spcBef>
                <a:spcPts val="100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b8eb86ff7c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b8eb86ff7c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C4043"/>
                </a:solidFill>
                <a:latin typeface="Roboto"/>
                <a:ea typeface="Roboto"/>
                <a:cs typeface="Roboto"/>
                <a:sym typeface="Roboto"/>
              </a:rPr>
              <a:t>Always true. </a:t>
            </a:r>
            <a:r>
              <a:rPr lang="en">
                <a:solidFill>
                  <a:srgbClr val="3C4043"/>
                </a:solidFill>
                <a:latin typeface="Roboto"/>
                <a:ea typeface="Roboto"/>
                <a:cs typeface="Roboto"/>
                <a:sym typeface="Roboto"/>
              </a:rPr>
              <a:t>People with degrees can apply for the same jobs that people with high school diplomas can apply for, as well as applying for jobs that require a degree.</a:t>
            </a:r>
            <a:endParaRPr>
              <a:solidFill>
                <a:schemeClr val="dk1"/>
              </a:solidFill>
            </a:endParaRPr>
          </a:p>
          <a:p>
            <a:pPr indent="0" lvl="0" marL="0" rtl="0" algn="l">
              <a:spcBef>
                <a:spcPts val="0"/>
              </a:spcBef>
              <a:spcAft>
                <a:spcPts val="0"/>
              </a:spcAft>
              <a:buNone/>
            </a:pPr>
            <a:r>
              <a:t/>
            </a:r>
            <a:endParaRPr>
              <a:solidFill>
                <a:srgbClr val="3C4043"/>
              </a:solidFill>
              <a:highlight>
                <a:schemeClr val="lt1"/>
              </a:highlight>
              <a:latin typeface="Roboto"/>
              <a:ea typeface="Roboto"/>
              <a:cs typeface="Roboto"/>
              <a:sym typeface="Roboto"/>
            </a:endParaRPr>
          </a:p>
          <a:p>
            <a:pPr indent="0" lvl="0" marL="0" rtl="0" algn="l">
              <a:spcBef>
                <a:spcPts val="0"/>
              </a:spcBef>
              <a:spcAft>
                <a:spcPts val="0"/>
              </a:spcAft>
              <a:buNone/>
            </a:pPr>
            <a:r>
              <a:t/>
            </a:r>
            <a:endParaRPr b="1">
              <a:solidFill>
                <a:srgbClr val="3C4043"/>
              </a:solidFill>
              <a:highlight>
                <a:schemeClr val="lt1"/>
              </a:highlight>
              <a:latin typeface="Roboto"/>
              <a:ea typeface="Roboto"/>
              <a:cs typeface="Roboto"/>
              <a:sym typeface="Roboto"/>
            </a:endParaRPr>
          </a:p>
          <a:p>
            <a:pPr indent="0" lvl="0" marL="0" rtl="0" algn="l">
              <a:lnSpc>
                <a:spcPct val="115000"/>
              </a:lnSpc>
              <a:spcBef>
                <a:spcPts val="0"/>
              </a:spcBef>
              <a:spcAft>
                <a:spcPts val="0"/>
              </a:spcAft>
              <a:buNone/>
            </a:pPr>
            <a:r>
              <a:rPr lang="en">
                <a:solidFill>
                  <a:schemeClr val="dk1"/>
                </a:solidFill>
              </a:rPr>
              <a:t>K20 Center. (n.d.). Always, sometimes, or never true. Strategies. </a:t>
            </a:r>
            <a:r>
              <a:rPr lang="en" u="sng">
                <a:solidFill>
                  <a:srgbClr val="1155CC"/>
                </a:solidFill>
                <a:hlinkClick r:id="rId2">
                  <a:extLst>
                    <a:ext uri="{A12FA001-AC4F-418D-AE19-62706E023703}">
                      <ahyp:hlinkClr val="tx"/>
                    </a:ext>
                  </a:extLst>
                </a:hlinkClick>
              </a:rPr>
              <a:t>https://learn.k20center.ou.edu/strategy/145</a:t>
            </a:r>
            <a:endParaRPr>
              <a:solidFill>
                <a:schemeClr val="dk1"/>
              </a:solidFill>
            </a:endParaRPr>
          </a:p>
          <a:p>
            <a:pPr indent="0" lvl="0" marL="0" rtl="0" algn="l">
              <a:spcBef>
                <a:spcPts val="100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b8eb86ff7c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b8eb86ff7c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K20 Center. (n.d.). Always, sometimes, or never true. Strategies. </a:t>
            </a:r>
            <a:r>
              <a:rPr lang="en" u="sng">
                <a:solidFill>
                  <a:srgbClr val="1155CC"/>
                </a:solidFill>
                <a:hlinkClick r:id="rId2">
                  <a:extLst>
                    <a:ext uri="{A12FA001-AC4F-418D-AE19-62706E023703}">
                      <ahyp:hlinkClr val="tx"/>
                    </a:ext>
                  </a:extLst>
                </a:hlinkClick>
              </a:rPr>
              <a:t>https://learn.k20center.ou.edu/strategy/145</a:t>
            </a:r>
            <a:endParaRPr>
              <a:solidFill>
                <a:schemeClr val="dk1"/>
              </a:solidFill>
            </a:endParaRPr>
          </a:p>
          <a:p>
            <a:pPr indent="0" lvl="0" marL="0" rtl="0" algn="l">
              <a:spcBef>
                <a:spcPts val="100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b8eb86ff7c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b8eb86ff7c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3C4043"/>
              </a:buClr>
              <a:buSzPts val="1100"/>
              <a:buFont typeface="Roboto"/>
              <a:buNone/>
            </a:pPr>
            <a:r>
              <a:rPr b="1" lang="en">
                <a:solidFill>
                  <a:srgbClr val="3C4043"/>
                </a:solidFill>
                <a:latin typeface="Roboto"/>
                <a:ea typeface="Roboto"/>
                <a:cs typeface="Roboto"/>
                <a:sym typeface="Roboto"/>
              </a:rPr>
              <a:t>Sometimes true. </a:t>
            </a:r>
            <a:r>
              <a:rPr lang="en">
                <a:solidFill>
                  <a:srgbClr val="3C4043"/>
                </a:solidFill>
                <a:latin typeface="Roboto"/>
                <a:ea typeface="Roboto"/>
                <a:cs typeface="Roboto"/>
                <a:sym typeface="Roboto"/>
              </a:rPr>
              <a:t>It depends on what a student ultimately wants to do after high school. It's important to review the term “investment” with students and help them understand that time and money do go into PSE, but those who invest in PSE usually get a large return on that investment.</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K20 Center. (n.d.). Always, sometimes, or never true. Strategies. </a:t>
            </a:r>
            <a:r>
              <a:rPr lang="en" u="sng">
                <a:solidFill>
                  <a:srgbClr val="1155CC"/>
                </a:solidFill>
                <a:hlinkClick r:id="rId2">
                  <a:extLst>
                    <a:ext uri="{A12FA001-AC4F-418D-AE19-62706E023703}">
                      <ahyp:hlinkClr val="tx"/>
                    </a:ext>
                  </a:extLst>
                </a:hlinkClick>
              </a:rPr>
              <a:t>https://learn.k20center.ou.edu/strategy/145</a:t>
            </a:r>
            <a:endParaRPr>
              <a:solidFill>
                <a:schemeClr val="dk1"/>
              </a:solidFill>
            </a:endParaRPr>
          </a:p>
          <a:p>
            <a:pPr indent="0" lvl="0" marL="0" rtl="0" algn="l">
              <a:spcBef>
                <a:spcPts val="100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None/>
            </a:pPr>
            <a:r>
              <a:t/>
            </a:r>
            <a:endParaRPr b="1">
              <a:solidFill>
                <a:srgbClr val="3C4043"/>
              </a:solidFill>
              <a:highlight>
                <a:schemeClr val="lt1"/>
              </a:highlight>
              <a:latin typeface="Roboto"/>
              <a:ea typeface="Roboto"/>
              <a:cs typeface="Roboto"/>
              <a:sym typeface="Robo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b8eb86ff7c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b8eb86ff7c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U.S. Bureau of Labor Statistics. (n.d.). </a:t>
            </a:r>
            <a:r>
              <a:rPr i="1" lang="en">
                <a:solidFill>
                  <a:schemeClr val="dk1"/>
                </a:solidFill>
              </a:rPr>
              <a:t>Education pays, 2022 : Career Outlook</a:t>
            </a:r>
            <a:r>
              <a:rPr lang="en">
                <a:solidFill>
                  <a:schemeClr val="dk1"/>
                </a:solidFill>
              </a:rPr>
              <a:t>. U.S. Bureau of Labor Statistics. </a:t>
            </a:r>
            <a:r>
              <a:rPr lang="en" u="sng">
                <a:solidFill>
                  <a:schemeClr val="hlink"/>
                </a:solidFill>
                <a:hlinkClick r:id="rId2"/>
              </a:rPr>
              <a:t>https://www.bls.gov/careeroutlook/2023/data-on-display/education-pays.htm </a:t>
            </a:r>
            <a:r>
              <a:rPr lang="en">
                <a:solidFill>
                  <a:schemeClr val="dk1"/>
                </a:solidFill>
              </a:rPr>
              <a:t>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If this statistic is difficult to understand, refer back to the note that </a:t>
            </a:r>
            <a:r>
              <a:rPr lang="en">
                <a:solidFill>
                  <a:srgbClr val="3C4043"/>
                </a:solidFill>
                <a:latin typeface="Roboto"/>
                <a:ea typeface="Roboto"/>
                <a:cs typeface="Roboto"/>
                <a:sym typeface="Roboto"/>
              </a:rPr>
              <a:t>n</a:t>
            </a:r>
            <a:r>
              <a:rPr lang="en">
                <a:solidFill>
                  <a:srgbClr val="3C4043"/>
                </a:solidFill>
                <a:latin typeface="Roboto"/>
                <a:ea typeface="Roboto"/>
                <a:cs typeface="Roboto"/>
                <a:sym typeface="Roboto"/>
              </a:rPr>
              <a:t>ational statistics show that, on average, someone with a bachelor’s degree typically makes $1 million more in a lifetime than someone with a high school diploma.</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2b8eb86ff7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2b8eb86ff7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b8eb86ff7c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b8eb86ff7c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b8eb86ff7c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b8eb86ff7c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000"/>
              </a:spcAft>
              <a:buClr>
                <a:schemeClr val="dk1"/>
              </a:buClr>
              <a:buSzPts val="1100"/>
              <a:buFont typeface="Arial"/>
              <a:buNone/>
            </a:pPr>
            <a:r>
              <a:rPr lang="en">
                <a:solidFill>
                  <a:schemeClr val="dk1"/>
                </a:solidFill>
              </a:rPr>
              <a:t>K20 Center. (n.d.). Card sort. Strategies. </a:t>
            </a:r>
            <a:r>
              <a:rPr lang="en" u="sng">
                <a:solidFill>
                  <a:srgbClr val="1155CC"/>
                </a:solidFill>
                <a:hlinkClick r:id="rId2">
                  <a:extLst>
                    <a:ext uri="{A12FA001-AC4F-418D-AE19-62706E023703}">
                      <ahyp:hlinkClr val="tx"/>
                    </a:ext>
                  </a:extLst>
                </a:hlinkClick>
              </a:rPr>
              <a:t>https://learn.k20center.ou.edu/strategy/147</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b8eb86ff7c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b8eb86ff7c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b8eb86ff7c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b8eb86ff7c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3C4043"/>
                </a:solidFill>
                <a:latin typeface="Roboto"/>
                <a:ea typeface="Roboto"/>
                <a:cs typeface="Roboto"/>
                <a:sym typeface="Roboto"/>
              </a:rPr>
              <a:t>Ask students: what is a nearby career tech that you could attend? </a:t>
            </a:r>
            <a:endParaRPr sz="1050">
              <a:solidFill>
                <a:srgbClr val="3C4043"/>
              </a:solidFill>
              <a:latin typeface="Roboto"/>
              <a:ea typeface="Roboto"/>
              <a:cs typeface="Roboto"/>
              <a:sym typeface="Roboto"/>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sz="1050">
                <a:solidFill>
                  <a:srgbClr val="3C4043"/>
                </a:solidFill>
                <a:latin typeface="Roboto"/>
                <a:ea typeface="Roboto"/>
                <a:cs typeface="Roboto"/>
                <a:sym typeface="Roboto"/>
              </a:rPr>
              <a:t>Review the careers and the annual salary on the screen. These salaries are national averages, not local.</a:t>
            </a:r>
            <a:endParaRPr sz="1050">
              <a:solidFill>
                <a:srgbClr val="3C4043"/>
              </a:solidFill>
              <a:latin typeface="Roboto"/>
              <a:ea typeface="Roboto"/>
              <a:cs typeface="Roboto"/>
              <a:sym typeface="Roboto"/>
            </a:endParaRPr>
          </a:p>
          <a:p>
            <a:pPr indent="0" lvl="0" marL="0" rtl="0" algn="l">
              <a:spcBef>
                <a:spcPts val="0"/>
              </a:spcBef>
              <a:spcAft>
                <a:spcPts val="0"/>
              </a:spcAft>
              <a:buNone/>
            </a:pPr>
            <a:r>
              <a:rPr lang="en" sz="1050">
                <a:solidFill>
                  <a:srgbClr val="3C4043"/>
                </a:solidFill>
                <a:latin typeface="Roboto"/>
                <a:ea typeface="Roboto"/>
                <a:cs typeface="Roboto"/>
                <a:sym typeface="Roboto"/>
              </a:rPr>
              <a:t>U.S. Bureau of Labor Statistics. (n.d.-b). Oes Home. U.S. Bureau of Labor Statistics. https://www.bls.gov/oes/ </a:t>
            </a:r>
            <a:endParaRPr sz="1050">
              <a:solidFill>
                <a:srgbClr val="3C4043"/>
              </a:solidFill>
              <a:latin typeface="Roboto"/>
              <a:ea typeface="Roboto"/>
              <a:cs typeface="Roboto"/>
              <a:sym typeface="Roboto"/>
            </a:endParaRPr>
          </a:p>
          <a:p>
            <a:pPr indent="0" lvl="0" marL="0" rtl="0" algn="l">
              <a:spcBef>
                <a:spcPts val="0"/>
              </a:spcBef>
              <a:spcAft>
                <a:spcPts val="0"/>
              </a:spcAft>
              <a:buNone/>
            </a:pPr>
            <a:r>
              <a:t/>
            </a:r>
            <a:endParaRPr sz="1050">
              <a:solidFill>
                <a:srgbClr val="3C4043"/>
              </a:solidFill>
              <a:latin typeface="Roboto"/>
              <a:ea typeface="Roboto"/>
              <a:cs typeface="Roboto"/>
              <a:sym typeface="Roboto"/>
            </a:endParaRPr>
          </a:p>
          <a:p>
            <a:pPr indent="0" lvl="0" marL="0" rtl="0" algn="l">
              <a:spcBef>
                <a:spcPts val="0"/>
              </a:spcBef>
              <a:spcAft>
                <a:spcPts val="0"/>
              </a:spcAft>
              <a:buNone/>
            </a:pPr>
            <a:r>
              <a:rPr lang="en" sz="1050">
                <a:solidFill>
                  <a:srgbClr val="3C4043"/>
                </a:solidFill>
                <a:latin typeface="Roboto"/>
                <a:ea typeface="Roboto"/>
                <a:cs typeface="Roboto"/>
                <a:sym typeface="Roboto"/>
              </a:rPr>
              <a:t>Have student think about two advantages and two potential challenges (e.g., earning potential, flexibility, skill development, job market demand).</a:t>
            </a:r>
            <a:endParaRPr sz="1050">
              <a:solidFill>
                <a:srgbClr val="3C4043"/>
              </a:solidFill>
              <a:latin typeface="Roboto"/>
              <a:ea typeface="Roboto"/>
              <a:cs typeface="Roboto"/>
              <a:sym typeface="Roboto"/>
            </a:endParaRPr>
          </a:p>
          <a:p>
            <a:pPr indent="-295275" lvl="0" marL="457200" rtl="0" algn="l">
              <a:spcBef>
                <a:spcPts val="0"/>
              </a:spcBef>
              <a:spcAft>
                <a:spcPts val="0"/>
              </a:spcAft>
              <a:buClr>
                <a:srgbClr val="3C4043"/>
              </a:buClr>
              <a:buSzPts val="1050"/>
              <a:buFont typeface="Roboto"/>
              <a:buChar char="●"/>
            </a:pPr>
            <a:r>
              <a:rPr lang="en" sz="1050">
                <a:solidFill>
                  <a:srgbClr val="3C4043"/>
                </a:solidFill>
                <a:latin typeface="Roboto"/>
                <a:ea typeface="Roboto"/>
                <a:cs typeface="Roboto"/>
                <a:sym typeface="Roboto"/>
              </a:rPr>
              <a:t>Welder - high earning potential, but physically demanding and may require travel</a:t>
            </a:r>
            <a:endParaRPr sz="1050">
              <a:solidFill>
                <a:srgbClr val="3C4043"/>
              </a:solidFill>
              <a:latin typeface="Roboto"/>
              <a:ea typeface="Roboto"/>
              <a:cs typeface="Roboto"/>
              <a:sym typeface="Roboto"/>
            </a:endParaRPr>
          </a:p>
          <a:p>
            <a:pPr indent="-295275" lvl="0" marL="457200" rtl="0" algn="l">
              <a:spcBef>
                <a:spcPts val="0"/>
              </a:spcBef>
              <a:spcAft>
                <a:spcPts val="0"/>
              </a:spcAft>
              <a:buClr>
                <a:srgbClr val="3C4043"/>
              </a:buClr>
              <a:buSzPts val="1050"/>
              <a:buFont typeface="Roboto"/>
              <a:buChar char="●"/>
            </a:pPr>
            <a:r>
              <a:rPr lang="en" sz="1050">
                <a:solidFill>
                  <a:srgbClr val="3C4043"/>
                </a:solidFill>
                <a:latin typeface="Roboto"/>
                <a:ea typeface="Roboto"/>
                <a:cs typeface="Roboto"/>
                <a:sym typeface="Roboto"/>
              </a:rPr>
              <a:t>Childcare worker - meaningful work that supports child development, but lower earning potential compared to other careers</a:t>
            </a:r>
            <a:endParaRPr sz="1050">
              <a:solidFill>
                <a:srgbClr val="3C4043"/>
              </a:solidFill>
              <a:latin typeface="Roboto"/>
              <a:ea typeface="Roboto"/>
              <a:cs typeface="Roboto"/>
              <a:sym typeface="Roboto"/>
            </a:endParaRPr>
          </a:p>
          <a:p>
            <a:pPr indent="-295275" lvl="0" marL="457200" rtl="0" algn="l">
              <a:spcBef>
                <a:spcPts val="0"/>
              </a:spcBef>
              <a:spcAft>
                <a:spcPts val="0"/>
              </a:spcAft>
              <a:buClr>
                <a:srgbClr val="3C4043"/>
              </a:buClr>
              <a:buSzPts val="1050"/>
              <a:buFont typeface="Roboto"/>
              <a:buChar char="●"/>
            </a:pPr>
            <a:r>
              <a:rPr lang="en" sz="1050">
                <a:solidFill>
                  <a:srgbClr val="3C4043"/>
                </a:solidFill>
                <a:latin typeface="Roboto"/>
                <a:ea typeface="Roboto"/>
                <a:cs typeface="Roboto"/>
                <a:sym typeface="Roboto"/>
              </a:rPr>
              <a:t>Cosmetologist - highly flexible and creative, but it can take a while to build a clientele and income can vary throughout the year</a:t>
            </a:r>
            <a:endParaRPr sz="1050">
              <a:solidFill>
                <a:srgbClr val="3C4043"/>
              </a:solidFill>
              <a:latin typeface="Roboto"/>
              <a:ea typeface="Roboto"/>
              <a:cs typeface="Roboto"/>
              <a:sym typeface="Roboto"/>
            </a:endParaRPr>
          </a:p>
          <a:p>
            <a:pPr indent="-295275" lvl="0" marL="457200" rtl="0" algn="l">
              <a:spcBef>
                <a:spcPts val="0"/>
              </a:spcBef>
              <a:spcAft>
                <a:spcPts val="0"/>
              </a:spcAft>
              <a:buClr>
                <a:srgbClr val="3C4043"/>
              </a:buClr>
              <a:buSzPts val="1050"/>
              <a:buFont typeface="Roboto"/>
              <a:buChar char="●"/>
            </a:pPr>
            <a:r>
              <a:rPr lang="en" sz="1050">
                <a:solidFill>
                  <a:srgbClr val="3C4043"/>
                </a:solidFill>
                <a:latin typeface="Roboto"/>
                <a:ea typeface="Roboto"/>
                <a:cs typeface="Roboto"/>
                <a:sym typeface="Roboto"/>
              </a:rPr>
              <a:t>Mechanic - job stability, but physically demanding work</a:t>
            </a:r>
            <a:endParaRPr>
              <a:solidFill>
                <a:schemeClr val="dk1"/>
              </a:solidFill>
            </a:endParaRPr>
          </a:p>
          <a:p>
            <a:pPr indent="0" lvl="0" marL="0" rtl="0" algn="l">
              <a:spcBef>
                <a:spcPts val="0"/>
              </a:spcBef>
              <a:spcAft>
                <a:spcPts val="0"/>
              </a:spcAft>
              <a:buNone/>
            </a:pPr>
            <a:r>
              <a:t/>
            </a:r>
            <a:endParaRPr sz="1050">
              <a:solidFill>
                <a:srgbClr val="3C4043"/>
              </a:solidFill>
              <a:highlight>
                <a:schemeClr val="lt1"/>
              </a:highlight>
              <a:latin typeface="Roboto"/>
              <a:ea typeface="Roboto"/>
              <a:cs typeface="Roboto"/>
              <a:sym typeface="Robo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b8eb86ff7c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b8eb86ff7c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3C4043"/>
              </a:buClr>
              <a:buSzPts val="1050"/>
              <a:buFont typeface="Roboto"/>
              <a:buNone/>
            </a:pPr>
            <a:r>
              <a:rPr lang="en" sz="1050">
                <a:solidFill>
                  <a:srgbClr val="3C4043"/>
                </a:solidFill>
                <a:latin typeface="Roboto"/>
                <a:ea typeface="Roboto"/>
                <a:cs typeface="Roboto"/>
                <a:sym typeface="Roboto"/>
              </a:rPr>
              <a:t>Review careers and salaries. </a:t>
            </a:r>
            <a:endParaRPr sz="1050">
              <a:solidFill>
                <a:srgbClr val="3C4043"/>
              </a:solidFill>
              <a:latin typeface="Roboto"/>
              <a:ea typeface="Roboto"/>
              <a:cs typeface="Roboto"/>
              <a:sym typeface="Roboto"/>
            </a:endParaRPr>
          </a:p>
          <a:p>
            <a:pPr indent="0" lvl="0" marL="0" rtl="0" algn="l">
              <a:spcBef>
                <a:spcPts val="0"/>
              </a:spcBef>
              <a:spcAft>
                <a:spcPts val="0"/>
              </a:spcAft>
              <a:buClr>
                <a:srgbClr val="3C4043"/>
              </a:buClr>
              <a:buSzPts val="1050"/>
              <a:buFont typeface="Roboto"/>
              <a:buNone/>
            </a:pPr>
            <a:r>
              <a:rPr lang="en" sz="1050">
                <a:solidFill>
                  <a:srgbClr val="3C4043"/>
                </a:solidFill>
                <a:latin typeface="Roboto"/>
                <a:ea typeface="Roboto"/>
                <a:cs typeface="Roboto"/>
                <a:sym typeface="Roboto"/>
              </a:rPr>
              <a:t>U.S. Bureau of Labor Statistics. (n.d.-b). Oes Home. U.S. Bureau of Labor Statistics. https://www.bls.gov/oes/</a:t>
            </a:r>
            <a:endParaRPr>
              <a:solidFill>
                <a:schemeClr val="dk1"/>
              </a:solidFill>
            </a:endParaRPr>
          </a:p>
          <a:p>
            <a:pPr indent="0" lvl="0" marL="0" rtl="0" algn="l">
              <a:spcBef>
                <a:spcPts val="0"/>
              </a:spcBef>
              <a:spcAft>
                <a:spcPts val="0"/>
              </a:spcAft>
              <a:buClr>
                <a:schemeClr val="dk1"/>
              </a:buClr>
              <a:buSzPts val="1400"/>
              <a:buFont typeface="Arial"/>
              <a:buNone/>
            </a:pPr>
            <a:r>
              <a:t/>
            </a:r>
            <a:endParaRPr sz="1050">
              <a:solidFill>
                <a:srgbClr val="3C4043"/>
              </a:solidFill>
              <a:latin typeface="Roboto"/>
              <a:ea typeface="Roboto"/>
              <a:cs typeface="Roboto"/>
              <a:sym typeface="Roboto"/>
            </a:endParaRPr>
          </a:p>
          <a:p>
            <a:pPr indent="0" lvl="0" marL="0" rtl="0" algn="l">
              <a:spcBef>
                <a:spcPts val="0"/>
              </a:spcBef>
              <a:spcAft>
                <a:spcPts val="0"/>
              </a:spcAft>
              <a:buNone/>
            </a:pPr>
            <a:r>
              <a:rPr lang="en" sz="1050">
                <a:solidFill>
                  <a:srgbClr val="3C4043"/>
                </a:solidFill>
                <a:latin typeface="Roboto"/>
                <a:ea typeface="Roboto"/>
                <a:cs typeface="Roboto"/>
                <a:sym typeface="Roboto"/>
              </a:rPr>
              <a:t>Ask students: what is a nearby 2-year college that you could attend?</a:t>
            </a:r>
            <a:endParaRPr sz="1050">
              <a:solidFill>
                <a:srgbClr val="3C4043"/>
              </a:solidFill>
              <a:latin typeface="Roboto"/>
              <a:ea typeface="Roboto"/>
              <a:cs typeface="Roboto"/>
              <a:sym typeface="Roboto"/>
            </a:endParaRPr>
          </a:p>
          <a:p>
            <a:pPr indent="0" lvl="0" marL="0" rtl="0" algn="l">
              <a:spcBef>
                <a:spcPts val="0"/>
              </a:spcBef>
              <a:spcAft>
                <a:spcPts val="0"/>
              </a:spcAft>
              <a:buNone/>
            </a:pPr>
            <a:r>
              <a:t/>
            </a:r>
            <a:endParaRPr sz="1050">
              <a:solidFill>
                <a:srgbClr val="3C404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50">
                <a:solidFill>
                  <a:srgbClr val="3C4043"/>
                </a:solidFill>
                <a:latin typeface="Roboto"/>
                <a:ea typeface="Roboto"/>
                <a:cs typeface="Roboto"/>
                <a:sym typeface="Roboto"/>
              </a:rPr>
              <a:t>Have student think about two advantages and two potential challenges (e.g., earning potential, flexibility, skill development, job market demand).</a:t>
            </a:r>
            <a:endParaRPr sz="1050">
              <a:solidFill>
                <a:srgbClr val="3C4043"/>
              </a:solidFill>
              <a:latin typeface="Roboto"/>
              <a:ea typeface="Roboto"/>
              <a:cs typeface="Roboto"/>
              <a:sym typeface="Roboto"/>
            </a:endParaRPr>
          </a:p>
          <a:p>
            <a:pPr indent="-295275" lvl="0" marL="457200" rtl="0" algn="l">
              <a:spcBef>
                <a:spcPts val="0"/>
              </a:spcBef>
              <a:spcAft>
                <a:spcPts val="0"/>
              </a:spcAft>
              <a:buClr>
                <a:srgbClr val="3C4043"/>
              </a:buClr>
              <a:buSzPts val="1050"/>
              <a:buFont typeface="Roboto"/>
              <a:buChar char="●"/>
            </a:pPr>
            <a:r>
              <a:rPr lang="en" sz="1050">
                <a:solidFill>
                  <a:srgbClr val="3C4043"/>
                </a:solidFill>
                <a:latin typeface="Roboto"/>
                <a:ea typeface="Roboto"/>
                <a:cs typeface="Roboto"/>
                <a:sym typeface="Roboto"/>
              </a:rPr>
              <a:t>Fitness trainer -  highly flexible and high earning potential, but it can take a while to build a clientele and income can vary throughout the year</a:t>
            </a:r>
            <a:endParaRPr sz="1050">
              <a:solidFill>
                <a:srgbClr val="3C4043"/>
              </a:solidFill>
              <a:latin typeface="Roboto"/>
              <a:ea typeface="Roboto"/>
              <a:cs typeface="Roboto"/>
              <a:sym typeface="Roboto"/>
            </a:endParaRPr>
          </a:p>
          <a:p>
            <a:pPr indent="-295275" lvl="0" marL="457200" rtl="0" algn="l">
              <a:spcBef>
                <a:spcPts val="0"/>
              </a:spcBef>
              <a:spcAft>
                <a:spcPts val="0"/>
              </a:spcAft>
              <a:buClr>
                <a:srgbClr val="3C4043"/>
              </a:buClr>
              <a:buSzPts val="1050"/>
              <a:buFont typeface="Roboto"/>
              <a:buChar char="●"/>
            </a:pPr>
            <a:r>
              <a:rPr lang="en" sz="1050">
                <a:solidFill>
                  <a:srgbClr val="3C4043"/>
                </a:solidFill>
                <a:latin typeface="Roboto"/>
                <a:ea typeface="Roboto"/>
                <a:cs typeface="Roboto"/>
                <a:sym typeface="Roboto"/>
              </a:rPr>
              <a:t>Firefighter - The listed firefighter salary tends to spark conversation. Note to students that you need many types of certifications to be a fireman in a larger city station, and that this salary does not refer to volunteer firefighters. If you want to be a firefighter in a larger town, you need to have an associate degree or higher in many cases, as the field is very competitive.</a:t>
            </a:r>
            <a:endParaRPr sz="1050">
              <a:solidFill>
                <a:srgbClr val="3C4043"/>
              </a:solidFill>
              <a:latin typeface="Roboto"/>
              <a:ea typeface="Roboto"/>
              <a:cs typeface="Roboto"/>
              <a:sym typeface="Roboto"/>
            </a:endParaRPr>
          </a:p>
          <a:p>
            <a:pPr indent="-295275" lvl="1" marL="914400" rtl="0" algn="l">
              <a:spcBef>
                <a:spcPts val="0"/>
              </a:spcBef>
              <a:spcAft>
                <a:spcPts val="0"/>
              </a:spcAft>
              <a:buClr>
                <a:srgbClr val="3C4043"/>
              </a:buClr>
              <a:buSzPts val="1050"/>
              <a:buFont typeface="Roboto"/>
              <a:buChar char="○"/>
            </a:pPr>
            <a:r>
              <a:rPr lang="en" sz="1050">
                <a:solidFill>
                  <a:srgbClr val="3C4043"/>
                </a:solidFill>
                <a:latin typeface="Roboto"/>
                <a:ea typeface="Roboto"/>
                <a:cs typeface="Roboto"/>
                <a:sym typeface="Roboto"/>
              </a:rPr>
              <a:t>Advantages include skill development and stability</a:t>
            </a:r>
            <a:endParaRPr sz="1050">
              <a:solidFill>
                <a:srgbClr val="3C4043"/>
              </a:solidFill>
              <a:latin typeface="Roboto"/>
              <a:ea typeface="Roboto"/>
              <a:cs typeface="Roboto"/>
              <a:sym typeface="Roboto"/>
            </a:endParaRPr>
          </a:p>
          <a:p>
            <a:pPr indent="-295275" lvl="1" marL="914400" rtl="0" algn="l">
              <a:spcBef>
                <a:spcPts val="0"/>
              </a:spcBef>
              <a:spcAft>
                <a:spcPts val="0"/>
              </a:spcAft>
              <a:buClr>
                <a:srgbClr val="3C4043"/>
              </a:buClr>
              <a:buSzPts val="1050"/>
              <a:buFont typeface="Roboto"/>
              <a:buChar char="○"/>
            </a:pPr>
            <a:r>
              <a:rPr lang="en" sz="1050">
                <a:solidFill>
                  <a:srgbClr val="3C4043"/>
                </a:solidFill>
                <a:latin typeface="Roboto"/>
                <a:ea typeface="Roboto"/>
                <a:cs typeface="Roboto"/>
                <a:sym typeface="Roboto"/>
              </a:rPr>
              <a:t>Challenges include schedules and risk potential</a:t>
            </a:r>
            <a:endParaRPr sz="1050">
              <a:solidFill>
                <a:srgbClr val="3C4043"/>
              </a:solidFill>
              <a:latin typeface="Roboto"/>
              <a:ea typeface="Roboto"/>
              <a:cs typeface="Roboto"/>
              <a:sym typeface="Roboto"/>
            </a:endParaRPr>
          </a:p>
          <a:p>
            <a:pPr indent="-295275" lvl="0" marL="457200" rtl="0" algn="l">
              <a:spcBef>
                <a:spcPts val="0"/>
              </a:spcBef>
              <a:spcAft>
                <a:spcPts val="0"/>
              </a:spcAft>
              <a:buClr>
                <a:srgbClr val="3C4043"/>
              </a:buClr>
              <a:buSzPts val="1050"/>
              <a:buFont typeface="Roboto"/>
              <a:buChar char="●"/>
            </a:pPr>
            <a:r>
              <a:rPr lang="en" sz="1050">
                <a:solidFill>
                  <a:srgbClr val="3C4043"/>
                </a:solidFill>
                <a:latin typeface="Roboto"/>
                <a:ea typeface="Roboto"/>
                <a:cs typeface="Roboto"/>
                <a:sym typeface="Roboto"/>
              </a:rPr>
              <a:t>Computer programmer - high earning potential, but a very sedentary position</a:t>
            </a:r>
            <a:endParaRPr sz="1050">
              <a:solidFill>
                <a:srgbClr val="3C4043"/>
              </a:solidFill>
              <a:latin typeface="Roboto"/>
              <a:ea typeface="Roboto"/>
              <a:cs typeface="Roboto"/>
              <a:sym typeface="Roboto"/>
            </a:endParaRPr>
          </a:p>
          <a:p>
            <a:pPr indent="-295275" lvl="0" marL="457200" rtl="0" algn="l">
              <a:spcBef>
                <a:spcPts val="0"/>
              </a:spcBef>
              <a:spcAft>
                <a:spcPts val="0"/>
              </a:spcAft>
              <a:buClr>
                <a:srgbClr val="3C4043"/>
              </a:buClr>
              <a:buSzPts val="1050"/>
              <a:buFont typeface="Roboto"/>
              <a:buChar char="●"/>
            </a:pPr>
            <a:r>
              <a:rPr lang="en" sz="1050">
                <a:solidFill>
                  <a:srgbClr val="3C4043"/>
                </a:solidFill>
                <a:latin typeface="Roboto"/>
                <a:ea typeface="Roboto"/>
                <a:cs typeface="Roboto"/>
                <a:sym typeface="Roboto"/>
              </a:rPr>
              <a:t>Dental hygienist - The dental hygienist career requires an associate degree at minimum, but you can also pursue a bachelor’s for higher pay and more job choices.</a:t>
            </a:r>
            <a:endParaRPr sz="1050">
              <a:solidFill>
                <a:srgbClr val="3C4043"/>
              </a:solidFill>
              <a:latin typeface="Roboto"/>
              <a:ea typeface="Roboto"/>
              <a:cs typeface="Roboto"/>
              <a:sym typeface="Roboto"/>
            </a:endParaRPr>
          </a:p>
          <a:p>
            <a:pPr indent="-295275" lvl="1" marL="914400" rtl="0" algn="l">
              <a:spcBef>
                <a:spcPts val="0"/>
              </a:spcBef>
              <a:spcAft>
                <a:spcPts val="0"/>
              </a:spcAft>
              <a:buClr>
                <a:srgbClr val="3C4043"/>
              </a:buClr>
              <a:buSzPts val="1050"/>
              <a:buFont typeface="Roboto"/>
              <a:buChar char="○"/>
            </a:pPr>
            <a:r>
              <a:rPr lang="en" sz="1050">
                <a:solidFill>
                  <a:srgbClr val="3C4043"/>
                </a:solidFill>
                <a:latin typeface="Roboto"/>
                <a:ea typeface="Roboto"/>
                <a:cs typeface="Roboto"/>
                <a:sym typeface="Roboto"/>
              </a:rPr>
              <a:t>Advantages include skill regular office hours with holidays off</a:t>
            </a:r>
            <a:endParaRPr sz="1050">
              <a:solidFill>
                <a:srgbClr val="3C4043"/>
              </a:solidFill>
              <a:latin typeface="Roboto"/>
              <a:ea typeface="Roboto"/>
              <a:cs typeface="Roboto"/>
              <a:sym typeface="Roboto"/>
            </a:endParaRPr>
          </a:p>
          <a:p>
            <a:pPr indent="-295275" lvl="1" marL="914400" rtl="0" algn="l">
              <a:spcBef>
                <a:spcPts val="0"/>
              </a:spcBef>
              <a:spcAft>
                <a:spcPts val="0"/>
              </a:spcAft>
              <a:buClr>
                <a:srgbClr val="3C4043"/>
              </a:buClr>
              <a:buSzPts val="1050"/>
              <a:buFont typeface="Roboto"/>
              <a:buChar char="○"/>
            </a:pPr>
            <a:r>
              <a:rPr lang="en" sz="1050">
                <a:solidFill>
                  <a:srgbClr val="3C4043"/>
                </a:solidFill>
                <a:latin typeface="Roboto"/>
                <a:ea typeface="Roboto"/>
                <a:cs typeface="Roboto"/>
                <a:sym typeface="Roboto"/>
              </a:rPr>
              <a:t>Challenges include repetitive motions and dealing with anxious patients</a:t>
            </a:r>
            <a:endParaRPr sz="1050">
              <a:solidFill>
                <a:srgbClr val="3C4043"/>
              </a:solidFill>
              <a:latin typeface="Roboto"/>
              <a:ea typeface="Roboto"/>
              <a:cs typeface="Roboto"/>
              <a:sym typeface="Roboto"/>
            </a:endParaRPr>
          </a:p>
          <a:p>
            <a:pPr indent="0" lvl="0" marL="0" rtl="0" algn="l">
              <a:spcBef>
                <a:spcPts val="0"/>
              </a:spcBef>
              <a:spcAft>
                <a:spcPts val="0"/>
              </a:spcAft>
              <a:buClr>
                <a:schemeClr val="dk1"/>
              </a:buClr>
              <a:buSzPts val="1400"/>
              <a:buFont typeface="Arial"/>
              <a:buNone/>
            </a:pPr>
            <a:r>
              <a:t/>
            </a:r>
            <a:endParaRPr sz="1050">
              <a:solidFill>
                <a:srgbClr val="3C4043"/>
              </a:solidFill>
              <a:highlight>
                <a:schemeClr val="lt1"/>
              </a:highlight>
              <a:latin typeface="Roboto"/>
              <a:ea typeface="Roboto"/>
              <a:cs typeface="Roboto"/>
              <a:sym typeface="Roboto"/>
            </a:endParaRPr>
          </a:p>
          <a:p>
            <a:pPr indent="0" lvl="0" marL="0" rtl="0" algn="l">
              <a:spcBef>
                <a:spcPts val="0"/>
              </a:spcBef>
              <a:spcAft>
                <a:spcPts val="0"/>
              </a:spcAft>
              <a:buClr>
                <a:srgbClr val="3C4043"/>
              </a:buClr>
              <a:buSzPts val="1400"/>
              <a:buFont typeface="Roboto"/>
              <a:buNone/>
            </a:pPr>
            <a:r>
              <a:t/>
            </a:r>
            <a:endParaRPr sz="1050">
              <a:solidFill>
                <a:srgbClr val="3C4043"/>
              </a:solidFill>
              <a:highlight>
                <a:schemeClr val="lt1"/>
              </a:highlight>
              <a:latin typeface="Roboto"/>
              <a:ea typeface="Roboto"/>
              <a:cs typeface="Roboto"/>
              <a:sym typeface="Robo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b8eb86ff7c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b8eb86ff7c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3C4043"/>
                </a:solidFill>
                <a:latin typeface="Roboto"/>
                <a:ea typeface="Roboto"/>
                <a:cs typeface="Roboto"/>
                <a:sym typeface="Roboto"/>
              </a:rPr>
              <a:t>Ask students: what is a nearby 4-year college that you could attend?</a:t>
            </a:r>
            <a:endParaRPr sz="1050">
              <a:solidFill>
                <a:srgbClr val="3C4043"/>
              </a:solidFill>
              <a:latin typeface="Roboto"/>
              <a:ea typeface="Roboto"/>
              <a:cs typeface="Roboto"/>
              <a:sym typeface="Roboto"/>
            </a:endParaRPr>
          </a:p>
          <a:p>
            <a:pPr indent="0" lvl="0" marL="0" rtl="0" algn="l">
              <a:spcBef>
                <a:spcPts val="0"/>
              </a:spcBef>
              <a:spcAft>
                <a:spcPts val="0"/>
              </a:spcAft>
              <a:buNone/>
            </a:pPr>
            <a:r>
              <a:rPr lang="en" sz="1050">
                <a:solidFill>
                  <a:srgbClr val="3C4043"/>
                </a:solidFill>
                <a:latin typeface="Roboto"/>
                <a:ea typeface="Roboto"/>
                <a:cs typeface="Roboto"/>
                <a:sym typeface="Roboto"/>
              </a:rPr>
              <a:t>U.S. Bureau of Labor Statistics. (n.d.-b). Oes Home. U.S. Bureau of Labor Statistics. </a:t>
            </a:r>
            <a:r>
              <a:rPr lang="en" sz="1050" u="sng">
                <a:solidFill>
                  <a:schemeClr val="hlink"/>
                </a:solidFill>
                <a:latin typeface="Roboto"/>
                <a:ea typeface="Roboto"/>
                <a:cs typeface="Roboto"/>
                <a:sym typeface="Roboto"/>
                <a:hlinkClick r:id="rId2"/>
              </a:rPr>
              <a:t>https://www.bls.gov/oes/</a:t>
            </a:r>
            <a:endParaRPr sz="1050">
              <a:solidFill>
                <a:srgbClr val="3C4043"/>
              </a:solidFill>
              <a:latin typeface="Roboto"/>
              <a:ea typeface="Roboto"/>
              <a:cs typeface="Roboto"/>
              <a:sym typeface="Roboto"/>
            </a:endParaRPr>
          </a:p>
          <a:p>
            <a:pPr indent="0" lvl="0" marL="0" rtl="0" algn="l">
              <a:spcBef>
                <a:spcPts val="0"/>
              </a:spcBef>
              <a:spcAft>
                <a:spcPts val="0"/>
              </a:spcAft>
              <a:buNone/>
            </a:pPr>
            <a:r>
              <a:t/>
            </a:r>
            <a:endParaRPr sz="1050">
              <a:solidFill>
                <a:srgbClr val="3C404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50">
                <a:solidFill>
                  <a:srgbClr val="3C4043"/>
                </a:solidFill>
                <a:latin typeface="Roboto"/>
                <a:ea typeface="Roboto"/>
                <a:cs typeface="Roboto"/>
                <a:sym typeface="Roboto"/>
              </a:rPr>
              <a:t>Have student think about two advantages and two potential challenges (e.g., earning potential, flexibility, skill development, job market demand).</a:t>
            </a:r>
            <a:endParaRPr sz="1050">
              <a:solidFill>
                <a:srgbClr val="3C4043"/>
              </a:solidFill>
              <a:latin typeface="Roboto"/>
              <a:ea typeface="Roboto"/>
              <a:cs typeface="Roboto"/>
              <a:sym typeface="Roboto"/>
            </a:endParaRPr>
          </a:p>
          <a:p>
            <a:pPr indent="-295275" lvl="0" marL="457200" rtl="0" algn="l">
              <a:spcBef>
                <a:spcPts val="0"/>
              </a:spcBef>
              <a:spcAft>
                <a:spcPts val="0"/>
              </a:spcAft>
              <a:buClr>
                <a:srgbClr val="3C4043"/>
              </a:buClr>
              <a:buSzPts val="1050"/>
              <a:buFont typeface="Roboto"/>
              <a:buChar char="●"/>
            </a:pPr>
            <a:r>
              <a:rPr lang="en" sz="1050">
                <a:solidFill>
                  <a:srgbClr val="3C4043"/>
                </a:solidFill>
                <a:latin typeface="Roboto"/>
                <a:ea typeface="Roboto"/>
                <a:cs typeface="Roboto"/>
                <a:sym typeface="Roboto"/>
              </a:rPr>
              <a:t>Accountant - high earning potential, especially for specialized roles–but includes busy seasons and very detail-oriented work</a:t>
            </a:r>
            <a:endParaRPr sz="1050">
              <a:solidFill>
                <a:srgbClr val="3C4043"/>
              </a:solidFill>
              <a:latin typeface="Roboto"/>
              <a:ea typeface="Roboto"/>
              <a:cs typeface="Roboto"/>
              <a:sym typeface="Roboto"/>
            </a:endParaRPr>
          </a:p>
          <a:p>
            <a:pPr indent="-295275" lvl="0" marL="457200" rtl="0" algn="l">
              <a:spcBef>
                <a:spcPts val="0"/>
              </a:spcBef>
              <a:spcAft>
                <a:spcPts val="0"/>
              </a:spcAft>
              <a:buClr>
                <a:srgbClr val="3C4043"/>
              </a:buClr>
              <a:buSzPts val="1050"/>
              <a:buFont typeface="Roboto"/>
              <a:buChar char="●"/>
            </a:pPr>
            <a:r>
              <a:rPr lang="en" sz="1050">
                <a:solidFill>
                  <a:srgbClr val="3C4043"/>
                </a:solidFill>
                <a:latin typeface="Roboto"/>
                <a:ea typeface="Roboto"/>
                <a:cs typeface="Roboto"/>
                <a:sym typeface="Roboto"/>
              </a:rPr>
              <a:t>Sports Reporter  - exciting and interest based, but often requires working nights and weekends</a:t>
            </a:r>
            <a:endParaRPr sz="1050">
              <a:solidFill>
                <a:srgbClr val="3C4043"/>
              </a:solidFill>
              <a:latin typeface="Roboto"/>
              <a:ea typeface="Roboto"/>
              <a:cs typeface="Roboto"/>
              <a:sym typeface="Roboto"/>
            </a:endParaRPr>
          </a:p>
          <a:p>
            <a:pPr indent="-295275" lvl="0" marL="457200" rtl="0" algn="l">
              <a:spcBef>
                <a:spcPts val="0"/>
              </a:spcBef>
              <a:spcAft>
                <a:spcPts val="0"/>
              </a:spcAft>
              <a:buClr>
                <a:srgbClr val="3C4043"/>
              </a:buClr>
              <a:buSzPts val="1050"/>
              <a:buFont typeface="Roboto"/>
              <a:buChar char="●"/>
            </a:pPr>
            <a:r>
              <a:rPr lang="en" sz="1050">
                <a:solidFill>
                  <a:srgbClr val="3C4043"/>
                </a:solidFill>
                <a:latin typeface="Roboto"/>
                <a:ea typeface="Roboto"/>
                <a:cs typeface="Roboto"/>
                <a:sym typeface="Roboto"/>
              </a:rPr>
              <a:t>FBI Agent - high earning potential and skill development, but can include high-risk work and may include relocation</a:t>
            </a:r>
            <a:endParaRPr sz="1050">
              <a:solidFill>
                <a:srgbClr val="3C4043"/>
              </a:solidFill>
              <a:latin typeface="Roboto"/>
              <a:ea typeface="Roboto"/>
              <a:cs typeface="Roboto"/>
              <a:sym typeface="Roboto"/>
            </a:endParaRPr>
          </a:p>
          <a:p>
            <a:pPr indent="-295275" lvl="0" marL="457200" rtl="0" algn="l">
              <a:spcBef>
                <a:spcPts val="0"/>
              </a:spcBef>
              <a:spcAft>
                <a:spcPts val="0"/>
              </a:spcAft>
              <a:buClr>
                <a:srgbClr val="3C4043"/>
              </a:buClr>
              <a:buSzPts val="1050"/>
              <a:buFont typeface="Roboto"/>
              <a:buChar char="●"/>
            </a:pPr>
            <a:r>
              <a:rPr lang="en" sz="1050">
                <a:solidFill>
                  <a:srgbClr val="3C4043"/>
                </a:solidFill>
                <a:latin typeface="Roboto"/>
                <a:ea typeface="Roboto"/>
                <a:cs typeface="Roboto"/>
                <a:sym typeface="Roboto"/>
              </a:rPr>
              <a:t>Engineer - high earning potential and typically an excellent job market, but requires rigours college coursework and can include high pressure working environments</a:t>
            </a:r>
            <a:endParaRPr sz="1050">
              <a:solidFill>
                <a:srgbClr val="3C4043"/>
              </a:solidFill>
              <a:highlight>
                <a:schemeClr val="lt1"/>
              </a:highlight>
              <a:latin typeface="Roboto"/>
              <a:ea typeface="Roboto"/>
              <a:cs typeface="Roboto"/>
              <a:sym typeface="Robo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6919dfdf04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6919dfdf04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U.S. Bureau of Labor Statistics. (n.d.). </a:t>
            </a:r>
            <a:r>
              <a:rPr i="1" lang="en">
                <a:solidFill>
                  <a:schemeClr val="dk1"/>
                </a:solidFill>
              </a:rPr>
              <a:t>Education pays, 2022 : Career Outlook</a:t>
            </a:r>
            <a:r>
              <a:rPr lang="en">
                <a:solidFill>
                  <a:schemeClr val="dk1"/>
                </a:solidFill>
              </a:rPr>
              <a:t>. U.S. Bureau of Labor Statistics. </a:t>
            </a:r>
            <a:r>
              <a:rPr lang="en" u="sng">
                <a:solidFill>
                  <a:schemeClr val="hlink"/>
                </a:solidFill>
                <a:hlinkClick r:id="rId2"/>
              </a:rPr>
              <a:t>https://www.bls.gov/careeroutlook/2023/data-on-display/education-pays.htm </a:t>
            </a:r>
            <a:endParaRPr>
              <a:solidFill>
                <a:schemeClr val="dk1"/>
              </a:solidFill>
            </a:endParaRPr>
          </a:p>
          <a:p>
            <a:pPr indent="0" lvl="0" marL="0" rtl="0" algn="l">
              <a:spcBef>
                <a:spcPts val="1200"/>
              </a:spcBef>
              <a:spcAft>
                <a:spcPts val="0"/>
              </a:spcAft>
              <a:buClr>
                <a:schemeClr val="dk1"/>
              </a:buClr>
              <a:buSzPts val="14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b8eb86ff7c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b8eb86ff7c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1200"/>
              </a:spcBef>
              <a:spcAft>
                <a:spcPts val="0"/>
              </a:spcAft>
              <a:buClr>
                <a:srgbClr val="292929"/>
              </a:buClr>
              <a:buSzPts val="1200"/>
              <a:buFont typeface="Calibri"/>
              <a:buAutoNum type="arabicPeriod"/>
            </a:pPr>
            <a:r>
              <a:rPr lang="en" sz="1200">
                <a:solidFill>
                  <a:srgbClr val="292929"/>
                </a:solidFill>
                <a:latin typeface="Calibri"/>
                <a:ea typeface="Calibri"/>
                <a:cs typeface="Calibri"/>
                <a:sym typeface="Calibri"/>
              </a:rPr>
              <a:t>Discuss with students that you mentioned money earlier in the presentation. Research shows that overtime this can build up to equal more than $1 million.</a:t>
            </a:r>
            <a:endParaRPr sz="1200">
              <a:solidFill>
                <a:srgbClr val="292929"/>
              </a:solidFill>
              <a:latin typeface="Calibri"/>
              <a:ea typeface="Calibri"/>
              <a:cs typeface="Calibri"/>
              <a:sym typeface="Calibri"/>
            </a:endParaRPr>
          </a:p>
          <a:p>
            <a:pPr indent="-304800" lvl="0" marL="457200" rtl="0" algn="l">
              <a:spcBef>
                <a:spcPts val="0"/>
              </a:spcBef>
              <a:spcAft>
                <a:spcPts val="0"/>
              </a:spcAft>
              <a:buClr>
                <a:srgbClr val="292929"/>
              </a:buClr>
              <a:buSzPts val="1200"/>
              <a:buFont typeface="Calibri"/>
              <a:buAutoNum type="arabicPeriod"/>
            </a:pPr>
            <a:r>
              <a:rPr lang="en" sz="1200">
                <a:solidFill>
                  <a:srgbClr val="292929"/>
                </a:solidFill>
                <a:latin typeface="Calibri"/>
                <a:ea typeface="Calibri"/>
                <a:cs typeface="Calibri"/>
                <a:sym typeface="Calibri"/>
              </a:rPr>
              <a:t>Click to reveal the benefit “Be happier in your job”.  Discuss why this is true.</a:t>
            </a:r>
            <a:endParaRPr sz="1200">
              <a:solidFill>
                <a:srgbClr val="292929"/>
              </a:solidFill>
              <a:latin typeface="Calibri"/>
              <a:ea typeface="Calibri"/>
              <a:cs typeface="Calibri"/>
              <a:sym typeface="Calibri"/>
            </a:endParaRPr>
          </a:p>
          <a:p>
            <a:pPr indent="-304800" lvl="0" marL="457200" rtl="0" algn="l">
              <a:spcBef>
                <a:spcPts val="0"/>
              </a:spcBef>
              <a:spcAft>
                <a:spcPts val="0"/>
              </a:spcAft>
              <a:buClr>
                <a:srgbClr val="292929"/>
              </a:buClr>
              <a:buSzPts val="1200"/>
              <a:buFont typeface="Calibri"/>
              <a:buAutoNum type="arabicPeriod"/>
            </a:pPr>
            <a:r>
              <a:rPr lang="en" sz="1200">
                <a:solidFill>
                  <a:srgbClr val="292929"/>
                </a:solidFill>
                <a:latin typeface="Calibri"/>
                <a:ea typeface="Calibri"/>
                <a:cs typeface="Calibri"/>
                <a:sym typeface="Calibri"/>
              </a:rPr>
              <a:t>Click to reveal the benefit “Grow your career independence” and talk about why college grads have more job options. </a:t>
            </a:r>
            <a:endParaRPr sz="1200">
              <a:solidFill>
                <a:srgbClr val="292929"/>
              </a:solidFill>
              <a:latin typeface="Calibri"/>
              <a:ea typeface="Calibri"/>
              <a:cs typeface="Calibri"/>
              <a:sym typeface="Calibri"/>
            </a:endParaRPr>
          </a:p>
          <a:p>
            <a:pPr indent="-304800" lvl="0" marL="457200" rtl="0" algn="l">
              <a:spcBef>
                <a:spcPts val="0"/>
              </a:spcBef>
              <a:spcAft>
                <a:spcPts val="0"/>
              </a:spcAft>
              <a:buClr>
                <a:srgbClr val="292929"/>
              </a:buClr>
              <a:buSzPts val="1200"/>
              <a:buFont typeface="Calibri"/>
              <a:buAutoNum type="arabicPeriod"/>
            </a:pPr>
            <a:r>
              <a:rPr lang="en" sz="1200">
                <a:solidFill>
                  <a:srgbClr val="292929"/>
                </a:solidFill>
                <a:latin typeface="Calibri"/>
                <a:ea typeface="Calibri"/>
                <a:cs typeface="Calibri"/>
                <a:sym typeface="Calibri"/>
              </a:rPr>
              <a:t>Click to reveal the benefit “Live longer and healthier” and “Have a more satisfying family life” and discuss why this could be true.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b8eb86ff7c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b8eb86ff7c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000"/>
              </a:spcAft>
              <a:buClr>
                <a:schemeClr val="dk1"/>
              </a:buClr>
              <a:buSzPts val="1100"/>
              <a:buFont typeface="Arial"/>
              <a:buNone/>
            </a:pPr>
            <a:r>
              <a:rPr lang="en">
                <a:solidFill>
                  <a:schemeClr val="dk1"/>
                </a:solidFill>
              </a:rPr>
              <a:t>K20 Center. (n.d.). I used to think . . . but now I know. Strategies. Retrieved from </a:t>
            </a:r>
            <a:r>
              <a:rPr lang="en" u="sng">
                <a:solidFill>
                  <a:srgbClr val="1155CC"/>
                </a:solidFill>
                <a:hlinkClick r:id="rId2">
                  <a:extLst>
                    <a:ext uri="{A12FA001-AC4F-418D-AE19-62706E023703}">
                      <ahyp:hlinkClr val="tx"/>
                    </a:ext>
                  </a:extLst>
                </a:hlinkClick>
              </a:rPr>
              <a:t>https://learn.k20center.ou.edu/strategy/137</a:t>
            </a:r>
            <a:r>
              <a:rPr lang="en">
                <a:solidFill>
                  <a:schemeClr val="dk1"/>
                </a:solidFill>
              </a:rPr>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26919dfdf0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26919dfdf0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6919dfdf0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6919dfdf0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Calibri"/>
              <a:buNone/>
            </a:pPr>
            <a:r>
              <a:rPr lang="en">
                <a:solidFill>
                  <a:schemeClr val="dk1"/>
                </a:solidFill>
                <a:latin typeface="Calibri"/>
                <a:ea typeface="Calibri"/>
                <a:cs typeface="Calibri"/>
                <a:sym typeface="Calibri"/>
              </a:rPr>
              <a:t>Remember to define postsecondary education (PSE) with students. It’s important that students know that PSE covers all education following high school, not just 4-year programs.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b8eb86ff7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b8eb86ff7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lt1"/>
              </a:buClr>
              <a:buSzPts val="1100"/>
              <a:buFont typeface="Arial"/>
              <a:buNone/>
            </a:pPr>
            <a:r>
              <a:rPr lang="en">
                <a:solidFill>
                  <a:schemeClr val="dk1"/>
                </a:solidFill>
              </a:rPr>
              <a:t>Ask students to raise their hands if they have been to the campus before. If they have, ask them why. For example, students may have attended a campus football game, visited an older sibling who attends, etc.</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b8eb86ff7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b8eb86ff7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K20 Center. (n.d.). Always, sometimes, or never true. Strategies. </a:t>
            </a:r>
            <a:r>
              <a:rPr lang="en" u="sng">
                <a:solidFill>
                  <a:srgbClr val="1155CC"/>
                </a:solidFill>
                <a:hlinkClick r:id="rId2">
                  <a:extLst>
                    <a:ext uri="{A12FA001-AC4F-418D-AE19-62706E023703}">
                      <ahyp:hlinkClr val="tx"/>
                    </a:ext>
                  </a:extLst>
                </a:hlinkClick>
              </a:rPr>
              <a:t>https://learn.k20center.ou.edu/strategy/145</a:t>
            </a:r>
            <a:endParaRPr>
              <a:solidFill>
                <a:schemeClr val="dk1"/>
              </a:solidFill>
            </a:endParaRPr>
          </a:p>
          <a:p>
            <a:pPr indent="0" lvl="0" marL="0" rtl="0" algn="l">
              <a:spcBef>
                <a:spcPts val="100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b8eb86ff7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b8eb86ff7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K20 Center. (n.d.). Always, sometimes, or never true. Strategies. </a:t>
            </a:r>
            <a:r>
              <a:rPr lang="en" u="sng">
                <a:solidFill>
                  <a:srgbClr val="1155CC"/>
                </a:solidFill>
                <a:hlinkClick r:id="rId2">
                  <a:extLst>
                    <a:ext uri="{A12FA001-AC4F-418D-AE19-62706E023703}">
                      <ahyp:hlinkClr val="tx"/>
                    </a:ext>
                  </a:extLst>
                </a:hlinkClick>
              </a:rPr>
              <a:t>https://learn.k20center.ou.edu/strategy/145</a:t>
            </a:r>
            <a:endParaRPr>
              <a:solidFill>
                <a:schemeClr val="dk1"/>
              </a:solidFill>
            </a:endParaRPr>
          </a:p>
          <a:p>
            <a:pPr indent="0" lvl="0" marL="0" rtl="0" algn="l">
              <a:spcBef>
                <a:spcPts val="100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b8eb86ff7c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b8eb86ff7c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3C4043"/>
              </a:buClr>
              <a:buSzPts val="1100"/>
              <a:buFont typeface="Roboto"/>
              <a:buNone/>
            </a:pPr>
            <a:r>
              <a:rPr b="1" lang="en">
                <a:solidFill>
                  <a:srgbClr val="3C4043"/>
                </a:solidFill>
                <a:latin typeface="Roboto"/>
                <a:ea typeface="Roboto"/>
                <a:cs typeface="Roboto"/>
                <a:sym typeface="Roboto"/>
              </a:rPr>
              <a:t>Sometimes true. </a:t>
            </a:r>
            <a:r>
              <a:rPr lang="en">
                <a:solidFill>
                  <a:srgbClr val="3C4043"/>
                </a:solidFill>
                <a:latin typeface="Roboto"/>
                <a:ea typeface="Roboto"/>
                <a:cs typeface="Roboto"/>
                <a:sym typeface="Roboto"/>
              </a:rPr>
              <a:t>Depends on the job. For example, an oil field worker may make more than a teacher, but an oil field worker’s job also very physical. The economy also plays a big role in keeping that job. In these cases, it’s important for students to weigh their options and think about what's most important to them.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K20 Center. (n.d.). Always, sometimes, or never true. Strategies. </a:t>
            </a:r>
            <a:r>
              <a:rPr lang="en" u="sng">
                <a:solidFill>
                  <a:srgbClr val="1155CC"/>
                </a:solidFill>
                <a:hlinkClick r:id="rId2">
                  <a:extLst>
                    <a:ext uri="{A12FA001-AC4F-418D-AE19-62706E023703}">
                      <ahyp:hlinkClr val="tx"/>
                    </a:ext>
                  </a:extLst>
                </a:hlinkClick>
              </a:rPr>
              <a:t>https://learn.k20center.ou.edu/strategy/145</a:t>
            </a:r>
            <a:endParaRPr>
              <a:solidFill>
                <a:schemeClr val="dk1"/>
              </a:solidFill>
            </a:endParaRPr>
          </a:p>
          <a:p>
            <a:pPr indent="0" lvl="0" marL="0" rtl="0" algn="l">
              <a:spcBef>
                <a:spcPts val="100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b8eb86ff7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b8eb86ff7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K20 Center. (n.d.). Always, sometimes, or never true. Strategies. </a:t>
            </a:r>
            <a:r>
              <a:rPr lang="en" u="sng">
                <a:solidFill>
                  <a:srgbClr val="1155CC"/>
                </a:solidFill>
                <a:hlinkClick r:id="rId2">
                  <a:extLst>
                    <a:ext uri="{A12FA001-AC4F-418D-AE19-62706E023703}">
                      <ahyp:hlinkClr val="tx"/>
                    </a:ext>
                  </a:extLst>
                </a:hlinkClick>
              </a:rPr>
              <a:t>https://learn.k20center.ou.edu/strategy/145</a:t>
            </a:r>
            <a:endParaRPr>
              <a:solidFill>
                <a:schemeClr val="dk1"/>
              </a:solidFill>
            </a:endParaRPr>
          </a:p>
          <a:p>
            <a:pPr indent="0" lvl="0" marL="0" rtl="0" algn="l">
              <a:spcBef>
                <a:spcPts val="10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spTree>
      <p:nvGrpSpPr>
        <p:cNvPr id="9"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ive/Quote" type="secHead">
  <p:cSld name="SECTION_HEADER">
    <p:bg>
      <p:bgPr>
        <a:blipFill>
          <a:blip r:embed="rId2">
            <a:alphaModFix/>
          </a:blip>
          <a:stretch>
            <a:fillRect/>
          </a:stretch>
        </a:blipFill>
      </p:bgPr>
    </p:bg>
    <p:spTree>
      <p:nvGrpSpPr>
        <p:cNvPr id="10" name="Shape 10"/>
        <p:cNvGrpSpPr/>
        <p:nvPr/>
      </p:nvGrpSpPr>
      <p:grpSpPr>
        <a:xfrm>
          <a:off x="0" y="0"/>
          <a:ext cx="0" cy="0"/>
          <a:chOff x="0" y="0"/>
          <a:chExt cx="0" cy="0"/>
        </a:xfrm>
      </p:grpSpPr>
      <p:sp>
        <p:nvSpPr>
          <p:cNvPr id="11" name="Google Shape;11;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3"/>
          <p:cNvSpPr txBox="1"/>
          <p:nvPr>
            <p:ph idx="2" type="title"/>
          </p:nvPr>
        </p:nvSpPr>
        <p:spPr>
          <a:xfrm>
            <a:off x="362850" y="2992650"/>
            <a:ext cx="8520600" cy="841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rtl="0">
              <a:spcBef>
                <a:spcPts val="0"/>
              </a:spcBef>
              <a:spcAft>
                <a:spcPts val="0"/>
              </a:spcAft>
              <a:buSzPts val="2600"/>
              <a:buFont typeface="Calibri"/>
              <a:buNone/>
              <a:defRPr sz="2600">
                <a:latin typeface="Calibri"/>
                <a:ea typeface="Calibri"/>
                <a:cs typeface="Calibri"/>
                <a:sym typeface="Calibri"/>
              </a:defRPr>
            </a:lvl2pPr>
            <a:lvl3pPr lvl="2" rtl="0">
              <a:spcBef>
                <a:spcPts val="0"/>
              </a:spcBef>
              <a:spcAft>
                <a:spcPts val="0"/>
              </a:spcAft>
              <a:buSzPts val="2600"/>
              <a:buFont typeface="Calibri"/>
              <a:buNone/>
              <a:defRPr sz="2600">
                <a:latin typeface="Calibri"/>
                <a:ea typeface="Calibri"/>
                <a:cs typeface="Calibri"/>
                <a:sym typeface="Calibri"/>
              </a:defRPr>
            </a:lvl3pPr>
            <a:lvl4pPr lvl="3" rtl="0">
              <a:spcBef>
                <a:spcPts val="0"/>
              </a:spcBef>
              <a:spcAft>
                <a:spcPts val="0"/>
              </a:spcAft>
              <a:buSzPts val="2600"/>
              <a:buFont typeface="Calibri"/>
              <a:buNone/>
              <a:defRPr sz="2600">
                <a:latin typeface="Calibri"/>
                <a:ea typeface="Calibri"/>
                <a:cs typeface="Calibri"/>
                <a:sym typeface="Calibri"/>
              </a:defRPr>
            </a:lvl4pPr>
            <a:lvl5pPr lvl="4" rtl="0">
              <a:spcBef>
                <a:spcPts val="0"/>
              </a:spcBef>
              <a:spcAft>
                <a:spcPts val="0"/>
              </a:spcAft>
              <a:buSzPts val="2600"/>
              <a:buFont typeface="Calibri"/>
              <a:buNone/>
              <a:defRPr sz="2600">
                <a:latin typeface="Calibri"/>
                <a:ea typeface="Calibri"/>
                <a:cs typeface="Calibri"/>
                <a:sym typeface="Calibri"/>
              </a:defRPr>
            </a:lvl5pPr>
            <a:lvl6pPr lvl="5" rtl="0">
              <a:spcBef>
                <a:spcPts val="0"/>
              </a:spcBef>
              <a:spcAft>
                <a:spcPts val="0"/>
              </a:spcAft>
              <a:buSzPts val="2600"/>
              <a:buFont typeface="Calibri"/>
              <a:buNone/>
              <a:defRPr sz="2600">
                <a:latin typeface="Calibri"/>
                <a:ea typeface="Calibri"/>
                <a:cs typeface="Calibri"/>
                <a:sym typeface="Calibri"/>
              </a:defRPr>
            </a:lvl6pPr>
            <a:lvl7pPr lvl="6" rtl="0">
              <a:spcBef>
                <a:spcPts val="0"/>
              </a:spcBef>
              <a:spcAft>
                <a:spcPts val="0"/>
              </a:spcAft>
              <a:buSzPts val="2600"/>
              <a:buFont typeface="Calibri"/>
              <a:buNone/>
              <a:defRPr sz="2600">
                <a:latin typeface="Calibri"/>
                <a:ea typeface="Calibri"/>
                <a:cs typeface="Calibri"/>
                <a:sym typeface="Calibri"/>
              </a:defRPr>
            </a:lvl7pPr>
            <a:lvl8pPr lvl="7" rtl="0">
              <a:spcBef>
                <a:spcPts val="0"/>
              </a:spcBef>
              <a:spcAft>
                <a:spcPts val="0"/>
              </a:spcAft>
              <a:buSzPts val="2600"/>
              <a:buFont typeface="Calibri"/>
              <a:buNone/>
              <a:defRPr sz="2600">
                <a:latin typeface="Calibri"/>
                <a:ea typeface="Calibri"/>
                <a:cs typeface="Calibri"/>
                <a:sym typeface="Calibri"/>
              </a:defRPr>
            </a:lvl8pPr>
            <a:lvl9pPr lvl="8" rtl="0">
              <a:spcBef>
                <a:spcPts val="0"/>
              </a:spcBef>
              <a:spcAft>
                <a:spcPts val="0"/>
              </a:spcAft>
              <a:buSzPts val="2600"/>
              <a:buFont typeface="Calibri"/>
              <a:buNone/>
              <a:defRPr sz="2600">
                <a:latin typeface="Calibri"/>
                <a:ea typeface="Calibri"/>
                <a:cs typeface="Calibri"/>
                <a:sym typeface="Calibri"/>
              </a:defRPr>
            </a:lvl9pPr>
          </a:lstStyle>
          <a:p/>
        </p:txBody>
      </p:sp>
      <p:pic>
        <p:nvPicPr>
          <p:cNvPr id="13" name="Google Shape;13;p3"/>
          <p:cNvPicPr preferRelativeResize="0"/>
          <p:nvPr/>
        </p:nvPicPr>
        <p:blipFill>
          <a:blip r:embed="rId3">
            <a:alphaModFix/>
          </a:blip>
          <a:stretch>
            <a:fillRect/>
          </a:stretch>
        </p:blipFill>
        <p:spPr>
          <a:xfrm>
            <a:off x="8421726" y="4228525"/>
            <a:ext cx="624500" cy="7922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tx">
  <p:cSld name="TITLE_AND_BODY">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type="title"/>
          </p:nvPr>
        </p:nvSpPr>
        <p:spPr>
          <a:xfrm>
            <a:off x="1375425" y="5098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2pPr>
            <a:lvl3pPr lvl="2">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3pPr>
            <a:lvl4pPr lvl="3">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4pPr>
            <a:lvl5pPr lvl="4">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5pPr>
            <a:lvl6pPr lvl="5">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6pPr>
            <a:lvl7pPr lvl="6">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7pPr>
            <a:lvl8pPr lvl="7">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8pPr>
            <a:lvl9pPr lvl="8">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9pPr>
          </a:lstStyle>
          <a:p/>
        </p:txBody>
      </p:sp>
      <p:sp>
        <p:nvSpPr>
          <p:cNvPr id="16" name="Google Shape;16;p4"/>
          <p:cNvSpPr txBox="1"/>
          <p:nvPr>
            <p:ph idx="1" type="body"/>
          </p:nvPr>
        </p:nvSpPr>
        <p:spPr>
          <a:xfrm>
            <a:off x="1375425" y="1217275"/>
            <a:ext cx="8520600" cy="3416400"/>
          </a:xfrm>
          <a:prstGeom prst="rect">
            <a:avLst/>
          </a:prstGeom>
        </p:spPr>
        <p:txBody>
          <a:bodyPr anchorCtr="0" anchor="t" bIns="91425" lIns="91425" spcFirstLastPara="1" rIns="91425" wrap="square" tIns="91425">
            <a:normAutofit/>
          </a:bodyPr>
          <a:lstStyle>
            <a:lvl1pPr indent="-393700" lvl="0" marL="4572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indent="-393700" lvl="1" marL="9144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indent="-393700" lvl="2" marL="13716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indent="-393700" lvl="3" marL="18288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indent="-393700" lvl="4" marL="22860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indent="-393700" lvl="5" marL="27432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indent="-393700" lvl="6" marL="32004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indent="-393700" lvl="7" marL="36576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indent="-393700" lvl="8" marL="41148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p:txBody>
      </p:sp>
      <p:sp>
        <p:nvSpPr>
          <p:cNvPr id="17" name="Google Shape;1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8" name="Google Shape;18;p4"/>
          <p:cNvPicPr preferRelativeResize="0"/>
          <p:nvPr/>
        </p:nvPicPr>
        <p:blipFill>
          <a:blip r:embed="rId3">
            <a:alphaModFix/>
          </a:blip>
          <a:stretch>
            <a:fillRect/>
          </a:stretch>
        </p:blipFill>
        <p:spPr>
          <a:xfrm>
            <a:off x="8421726" y="4228525"/>
            <a:ext cx="624500" cy="7922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type="twoColTx">
  <p:cSld name="TITLE_AND_TWO_COLUMNS">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1" name="Google Shape;21;p5"/>
          <p:cNvSpPr txBox="1"/>
          <p:nvPr>
            <p:ph type="title"/>
          </p:nvPr>
        </p:nvSpPr>
        <p:spPr>
          <a:xfrm>
            <a:off x="1375425" y="5098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2pPr>
            <a:lvl3pPr lvl="2"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3pPr>
            <a:lvl4pPr lvl="3"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4pPr>
            <a:lvl5pPr lvl="4"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5pPr>
            <a:lvl6pPr lvl="5"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6pPr>
            <a:lvl7pPr lvl="6"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7pPr>
            <a:lvl8pPr lvl="7"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8pPr>
            <a:lvl9pPr lvl="8"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9pPr>
          </a:lstStyle>
          <a:p/>
        </p:txBody>
      </p:sp>
      <p:sp>
        <p:nvSpPr>
          <p:cNvPr id="22" name="Google Shape;22;p5"/>
          <p:cNvSpPr txBox="1"/>
          <p:nvPr>
            <p:ph idx="1" type="body"/>
          </p:nvPr>
        </p:nvSpPr>
        <p:spPr>
          <a:xfrm>
            <a:off x="1375425" y="1217275"/>
            <a:ext cx="4374300" cy="3416400"/>
          </a:xfrm>
          <a:prstGeom prst="rect">
            <a:avLst/>
          </a:prstGeom>
        </p:spPr>
        <p:txBody>
          <a:bodyPr anchorCtr="0" anchor="t" bIns="91425" lIns="91425" spcFirstLastPara="1" rIns="91425" wrap="square" tIns="91425">
            <a:normAutofit/>
          </a:bodyPr>
          <a:lstStyle>
            <a:lvl1pPr indent="-393700" lvl="0" marL="4572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indent="-393700" lvl="1" marL="9144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indent="-393700" lvl="2" marL="13716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indent="-393700" lvl="3" marL="18288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indent="-393700" lvl="4" marL="22860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indent="-393700" lvl="5" marL="27432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indent="-393700" lvl="6" marL="32004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indent="-393700" lvl="7" marL="36576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indent="-393700" lvl="8" marL="41148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p:txBody>
      </p:sp>
      <p:sp>
        <p:nvSpPr>
          <p:cNvPr id="23" name="Google Shape;23;p5"/>
          <p:cNvSpPr txBox="1"/>
          <p:nvPr>
            <p:ph idx="2" type="body"/>
          </p:nvPr>
        </p:nvSpPr>
        <p:spPr>
          <a:xfrm>
            <a:off x="4769700" y="1217275"/>
            <a:ext cx="4374300" cy="3416400"/>
          </a:xfrm>
          <a:prstGeom prst="rect">
            <a:avLst/>
          </a:prstGeom>
        </p:spPr>
        <p:txBody>
          <a:bodyPr anchorCtr="0" anchor="t" bIns="91425" lIns="91425" spcFirstLastPara="1" rIns="91425" wrap="square" tIns="91425">
            <a:normAutofit/>
          </a:bodyPr>
          <a:lstStyle>
            <a:lvl1pPr indent="-393700" lvl="0" marL="4572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indent="-393700" lvl="1" marL="9144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indent="-393700" lvl="2" marL="13716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indent="-393700" lvl="3" marL="18288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indent="-393700" lvl="4" marL="22860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indent="-393700" lvl="5" marL="27432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indent="-393700" lvl="6" marL="32004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indent="-393700" lvl="7" marL="36576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indent="-393700" lvl="8" marL="41148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p:txBody>
      </p:sp>
      <p:pic>
        <p:nvPicPr>
          <p:cNvPr id="24" name="Google Shape;24;p5"/>
          <p:cNvPicPr preferRelativeResize="0"/>
          <p:nvPr/>
        </p:nvPicPr>
        <p:blipFill>
          <a:blip r:embed="rId3">
            <a:alphaModFix/>
          </a:blip>
          <a:stretch>
            <a:fillRect/>
          </a:stretch>
        </p:blipFill>
        <p:spPr>
          <a:xfrm>
            <a:off x="8421726" y="4228525"/>
            <a:ext cx="624500" cy="7922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Light Blue ">
  <p:cSld name="TITLE_AND_BODY_1">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6"/>
          <p:cNvSpPr txBox="1"/>
          <p:nvPr>
            <p:ph type="title"/>
          </p:nvPr>
        </p:nvSpPr>
        <p:spPr>
          <a:xfrm>
            <a:off x="1375425" y="5098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2pPr>
            <a:lvl3pPr lvl="2"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3pPr>
            <a:lvl4pPr lvl="3"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4pPr>
            <a:lvl5pPr lvl="4"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5pPr>
            <a:lvl6pPr lvl="5"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6pPr>
            <a:lvl7pPr lvl="6"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7pPr>
            <a:lvl8pPr lvl="7"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8pPr>
            <a:lvl9pPr lvl="8"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9pPr>
          </a:lstStyle>
          <a:p/>
        </p:txBody>
      </p:sp>
      <p:sp>
        <p:nvSpPr>
          <p:cNvPr id="27" name="Google Shape;27;p6"/>
          <p:cNvSpPr txBox="1"/>
          <p:nvPr>
            <p:ph idx="1" type="body"/>
          </p:nvPr>
        </p:nvSpPr>
        <p:spPr>
          <a:xfrm>
            <a:off x="1375425" y="1217275"/>
            <a:ext cx="8520600" cy="3416400"/>
          </a:xfrm>
          <a:prstGeom prst="rect">
            <a:avLst/>
          </a:prstGeom>
        </p:spPr>
        <p:txBody>
          <a:bodyPr anchorCtr="0" anchor="t" bIns="91425" lIns="91425" spcFirstLastPara="1" rIns="91425" wrap="square" tIns="91425">
            <a:normAutofit/>
          </a:bodyPr>
          <a:lstStyle>
            <a:lvl1pPr indent="-393700" lvl="0" marL="4572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indent="-393700" lvl="1" marL="9144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indent="-393700" lvl="2" marL="13716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indent="-393700" lvl="3" marL="18288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indent="-393700" lvl="4" marL="22860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indent="-393700" lvl="5" marL="27432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indent="-393700" lvl="6" marL="32004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indent="-393700" lvl="7" marL="36576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indent="-393700" lvl="8" marL="41148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9" name="Google Shape;29;p6"/>
          <p:cNvPicPr preferRelativeResize="0"/>
          <p:nvPr/>
        </p:nvPicPr>
        <p:blipFill>
          <a:blip r:embed="rId3">
            <a:alphaModFix/>
          </a:blip>
          <a:stretch>
            <a:fillRect/>
          </a:stretch>
        </p:blipFill>
        <p:spPr>
          <a:xfrm>
            <a:off x="8421726" y="4228525"/>
            <a:ext cx="624500" cy="7922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Light Blue Two Column">
  <p:cSld name="TITLE_AND_TWO_COLUMNS_1">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2" name="Google Shape;32;p7"/>
          <p:cNvSpPr txBox="1"/>
          <p:nvPr>
            <p:ph type="title"/>
          </p:nvPr>
        </p:nvSpPr>
        <p:spPr>
          <a:xfrm>
            <a:off x="1375425" y="5098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2pPr>
            <a:lvl3pPr lvl="2"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3pPr>
            <a:lvl4pPr lvl="3"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4pPr>
            <a:lvl5pPr lvl="4"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5pPr>
            <a:lvl6pPr lvl="5"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6pPr>
            <a:lvl7pPr lvl="6"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7pPr>
            <a:lvl8pPr lvl="7"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8pPr>
            <a:lvl9pPr lvl="8"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9pPr>
          </a:lstStyle>
          <a:p/>
        </p:txBody>
      </p:sp>
      <p:sp>
        <p:nvSpPr>
          <p:cNvPr id="33" name="Google Shape;33;p7"/>
          <p:cNvSpPr txBox="1"/>
          <p:nvPr>
            <p:ph idx="1" type="body"/>
          </p:nvPr>
        </p:nvSpPr>
        <p:spPr>
          <a:xfrm>
            <a:off x="1375425" y="1217275"/>
            <a:ext cx="4374300" cy="3416400"/>
          </a:xfrm>
          <a:prstGeom prst="rect">
            <a:avLst/>
          </a:prstGeom>
        </p:spPr>
        <p:txBody>
          <a:bodyPr anchorCtr="0" anchor="t" bIns="91425" lIns="91425" spcFirstLastPara="1" rIns="91425" wrap="square" tIns="91425">
            <a:normAutofit/>
          </a:bodyPr>
          <a:lstStyle>
            <a:lvl1pPr indent="-393700" lvl="0" marL="4572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indent="-393700" lvl="1" marL="9144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indent="-393700" lvl="2" marL="13716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indent="-393700" lvl="3" marL="18288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indent="-393700" lvl="4" marL="22860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indent="-393700" lvl="5" marL="27432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indent="-393700" lvl="6" marL="32004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indent="-393700" lvl="7" marL="36576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indent="-393700" lvl="8" marL="41148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p:txBody>
      </p:sp>
      <p:sp>
        <p:nvSpPr>
          <p:cNvPr id="34" name="Google Shape;34;p7"/>
          <p:cNvSpPr txBox="1"/>
          <p:nvPr>
            <p:ph idx="2" type="body"/>
          </p:nvPr>
        </p:nvSpPr>
        <p:spPr>
          <a:xfrm>
            <a:off x="4769700" y="1217275"/>
            <a:ext cx="4374300" cy="3416400"/>
          </a:xfrm>
          <a:prstGeom prst="rect">
            <a:avLst/>
          </a:prstGeom>
        </p:spPr>
        <p:txBody>
          <a:bodyPr anchorCtr="0" anchor="t" bIns="91425" lIns="91425" spcFirstLastPara="1" rIns="91425" wrap="square" tIns="91425">
            <a:normAutofit/>
          </a:bodyPr>
          <a:lstStyle>
            <a:lvl1pPr indent="-393700" lvl="0" marL="4572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indent="-393700" lvl="1" marL="9144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indent="-393700" lvl="2" marL="13716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indent="-393700" lvl="3" marL="18288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indent="-393700" lvl="4" marL="22860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indent="-393700" lvl="5" marL="27432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indent="-393700" lvl="6" marL="32004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indent="-393700" lvl="7" marL="36576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indent="-393700" lvl="8" marL="41148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p:txBody>
      </p:sp>
      <p:pic>
        <p:nvPicPr>
          <p:cNvPr id="35" name="Google Shape;35;p7"/>
          <p:cNvPicPr preferRelativeResize="0"/>
          <p:nvPr/>
        </p:nvPicPr>
        <p:blipFill>
          <a:blip r:embed="rId3">
            <a:alphaModFix/>
          </a:blip>
          <a:stretch>
            <a:fillRect/>
          </a:stretch>
        </p:blipFill>
        <p:spPr>
          <a:xfrm>
            <a:off x="8421726" y="4228525"/>
            <a:ext cx="624500" cy="7922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logo" type="titleOnly">
  <p:cSld name="TITLE_ONLY">
    <p:bg>
      <p:bgPr>
        <a:blipFill>
          <a:blip r:embed="rId2">
            <a:alphaModFix/>
          </a:blip>
          <a:stretch>
            <a:fillRect/>
          </a:stretch>
        </a:blip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311700" y="445025"/>
            <a:ext cx="8520600" cy="572700"/>
          </a:xfrm>
          <a:prstGeom prst="rect">
            <a:avLst/>
          </a:prstGeom>
          <a:noFill/>
        </p:spPr>
        <p:txBody>
          <a:bodyPr anchorCtr="0" anchor="t" bIns="91425" lIns="91425" spcFirstLastPara="1" rIns="91425" wrap="square" tIns="91425">
            <a:normAutofit/>
          </a:bodyPr>
          <a:lstStyle>
            <a:lvl1pPr lv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2pPr>
            <a:lvl3pPr lvl="2">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3pPr>
            <a:lvl4pPr lvl="3">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4pPr>
            <a:lvl5pPr lvl="4">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5pPr>
            <a:lvl6pPr lvl="5">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6pPr>
            <a:lvl7pPr lvl="6">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7pPr>
            <a:lvl8pPr lvl="7">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8pPr>
            <a:lvl9pPr lvl="8">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9" name="Google Shape;39;p8"/>
          <p:cNvPicPr preferRelativeResize="0"/>
          <p:nvPr/>
        </p:nvPicPr>
        <p:blipFill>
          <a:blip r:embed="rId3">
            <a:alphaModFix/>
          </a:blip>
          <a:stretch>
            <a:fillRect/>
          </a:stretch>
        </p:blipFill>
        <p:spPr>
          <a:xfrm>
            <a:off x="8421726" y="4228525"/>
            <a:ext cx="624500" cy="7922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no logo">
  <p:cSld name="TITLE_ONLY_1">
    <p:bg>
      <p:bgPr>
        <a:blipFill>
          <a:blip r:embed="rId2">
            <a:alphaModFix/>
          </a:blip>
          <a:stretch>
            <a:fillRect/>
          </a:stretch>
        </a:blipFill>
      </p:bgPr>
    </p:bg>
    <p:spTree>
      <p:nvGrpSpPr>
        <p:cNvPr id="40" name="Shape 40"/>
        <p:cNvGrpSpPr/>
        <p:nvPr/>
      </p:nvGrpSpPr>
      <p:grpSpPr>
        <a:xfrm>
          <a:off x="0" y="0"/>
          <a:ext cx="0" cy="0"/>
          <a:chOff x="0" y="0"/>
          <a:chExt cx="0" cy="0"/>
        </a:xfrm>
      </p:grpSpPr>
      <p:sp>
        <p:nvSpPr>
          <p:cNvPr id="41" name="Google Shape;41;p9"/>
          <p:cNvSpPr txBox="1"/>
          <p:nvPr>
            <p:ph type="title"/>
          </p:nvPr>
        </p:nvSpPr>
        <p:spPr>
          <a:xfrm>
            <a:off x="311700" y="445025"/>
            <a:ext cx="8520600" cy="572700"/>
          </a:xfrm>
          <a:prstGeom prst="rect">
            <a:avLst/>
          </a:prstGeom>
          <a:noFill/>
        </p:spPr>
        <p:txBody>
          <a:bodyPr anchorCtr="0" anchor="t" bIns="91425" lIns="91425" spcFirstLastPara="1" rIns="91425" wrap="square" tIns="91425">
            <a:normAutofit/>
          </a:bodyPr>
          <a:lstStyle>
            <a:lvl1pPr lvl="0"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2pPr>
            <a:lvl3pPr lvl="2"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3pPr>
            <a:lvl4pPr lvl="3"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4pPr>
            <a:lvl5pPr lvl="4"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5pPr>
            <a:lvl6pPr lvl="5"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6pPr>
            <a:lvl7pPr lvl="6"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7pPr>
            <a:lvl8pPr lvl="7"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8pPr>
            <a:lvl9pPr lvl="8"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22.png"/><Relationship Id="rId6"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9.png"/><Relationship Id="rId6"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20.png"/><Relationship Id="rId7"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 name="Shape 4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1375425" y="509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1"/>
                </a:solidFill>
              </a:rPr>
              <a:t>Sometimes True</a:t>
            </a:r>
            <a:endParaRPr>
              <a:solidFill>
                <a:schemeClr val="dk1"/>
              </a:solidFill>
            </a:endParaRPr>
          </a:p>
        </p:txBody>
      </p:sp>
      <p:sp>
        <p:nvSpPr>
          <p:cNvPr id="103" name="Google Shape;103;p19"/>
          <p:cNvSpPr txBox="1"/>
          <p:nvPr>
            <p:ph idx="1" type="body"/>
          </p:nvPr>
        </p:nvSpPr>
        <p:spPr>
          <a:xfrm>
            <a:off x="1375425" y="1217275"/>
            <a:ext cx="8520600" cy="3416400"/>
          </a:xfrm>
          <a:prstGeom prst="rect">
            <a:avLst/>
          </a:prstGeom>
        </p:spPr>
        <p:txBody>
          <a:bodyPr anchorCtr="0" anchor="t" bIns="91425" lIns="91425" spcFirstLastPara="1" rIns="91425" wrap="square" tIns="91425">
            <a:normAutofit/>
          </a:bodyPr>
          <a:lstStyle/>
          <a:p>
            <a:pPr indent="-393700" lvl="0" marL="457200" rtl="0" algn="l">
              <a:spcBef>
                <a:spcPts val="0"/>
              </a:spcBef>
              <a:spcAft>
                <a:spcPts val="0"/>
              </a:spcAft>
              <a:buClr>
                <a:schemeClr val="dk1"/>
              </a:buClr>
              <a:buSzPts val="2600"/>
              <a:buChar char="●"/>
            </a:pPr>
            <a:r>
              <a:rPr lang="en">
                <a:solidFill>
                  <a:schemeClr val="dk1"/>
                </a:solidFill>
              </a:rPr>
              <a:t>To make it in today’s world, you must have a 4-year degree.</a:t>
            </a:r>
            <a:endParaRPr>
              <a:solidFill>
                <a:schemeClr val="dk1"/>
              </a:solidFill>
            </a:endParaRPr>
          </a:p>
          <a:p>
            <a:pPr indent="-393700" lvl="0" marL="457200" rtl="0" algn="l">
              <a:spcBef>
                <a:spcPts val="0"/>
              </a:spcBef>
              <a:spcAft>
                <a:spcPts val="0"/>
              </a:spcAft>
              <a:buClr>
                <a:schemeClr val="dk1"/>
              </a:buClr>
              <a:buSzPts val="2600"/>
              <a:buChar char="●"/>
            </a:pPr>
            <a:r>
              <a:rPr lang="en">
                <a:solidFill>
                  <a:schemeClr val="dk1"/>
                </a:solidFill>
              </a:rPr>
              <a:t>What does “making it” look like?</a:t>
            </a:r>
            <a:endParaRPr>
              <a:solidFill>
                <a:schemeClr val="dk1"/>
              </a:solidFill>
            </a:endParaRPr>
          </a:p>
          <a:p>
            <a:pPr indent="0" lvl="0" marL="0" rtl="0" algn="l">
              <a:spcBef>
                <a:spcPts val="1200"/>
              </a:spcBef>
              <a:spcAft>
                <a:spcPts val="0"/>
              </a:spcAft>
              <a:buNone/>
            </a:pPr>
            <a:r>
              <a:t/>
            </a:r>
            <a:endParaRPr/>
          </a:p>
          <a:p>
            <a:pPr indent="0" lvl="0" marL="457200" rtl="0" algn="l">
              <a:spcBef>
                <a:spcPts val="1200"/>
              </a:spcBef>
              <a:spcAft>
                <a:spcPts val="1200"/>
              </a:spcAft>
              <a:buNone/>
            </a:pPr>
            <a:r>
              <a:t/>
            </a:r>
            <a:endParaRPr/>
          </a:p>
        </p:txBody>
      </p:sp>
      <p:pic>
        <p:nvPicPr>
          <p:cNvPr id="104" name="Google Shape;104;p19"/>
          <p:cNvPicPr preferRelativeResize="0"/>
          <p:nvPr/>
        </p:nvPicPr>
        <p:blipFill rotWithShape="1">
          <a:blip r:embed="rId3">
            <a:alphaModFix/>
          </a:blip>
          <a:srcRect b="0" l="0" r="0" t="0"/>
          <a:stretch/>
        </p:blipFill>
        <p:spPr>
          <a:xfrm>
            <a:off x="2941941" y="2978506"/>
            <a:ext cx="3260118" cy="176494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1375425" y="509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Always, Sometimes, or Never True</a:t>
            </a:r>
            <a:endParaRPr/>
          </a:p>
          <a:p>
            <a:pPr indent="0" lvl="0" marL="0" rtl="0" algn="l">
              <a:spcBef>
                <a:spcPts val="0"/>
              </a:spcBef>
              <a:spcAft>
                <a:spcPts val="0"/>
              </a:spcAft>
              <a:buNone/>
            </a:pPr>
            <a:r>
              <a:t/>
            </a:r>
            <a:endParaRPr/>
          </a:p>
        </p:txBody>
      </p:sp>
      <p:sp>
        <p:nvSpPr>
          <p:cNvPr id="110" name="Google Shape;110;p20"/>
          <p:cNvSpPr txBox="1"/>
          <p:nvPr>
            <p:ph idx="1" type="body"/>
          </p:nvPr>
        </p:nvSpPr>
        <p:spPr>
          <a:xfrm>
            <a:off x="1375425" y="1217275"/>
            <a:ext cx="6967500" cy="3416400"/>
          </a:xfrm>
          <a:prstGeom prst="rect">
            <a:avLst/>
          </a:prstGeom>
        </p:spPr>
        <p:txBody>
          <a:bodyPr anchorCtr="0" anchor="t" bIns="91425" lIns="91425" spcFirstLastPara="1" rIns="91425" wrap="square" tIns="91425">
            <a:normAutofit/>
          </a:bodyPr>
          <a:lstStyle/>
          <a:p>
            <a:pPr indent="-393700" lvl="0" marL="457200" rtl="0" algn="l">
              <a:spcBef>
                <a:spcPts val="0"/>
              </a:spcBef>
              <a:spcAft>
                <a:spcPts val="0"/>
              </a:spcAft>
              <a:buSzPts val="2600"/>
              <a:buChar char="●"/>
            </a:pPr>
            <a:r>
              <a:rPr lang="en"/>
              <a:t>Over the course of a lifetime, a college graduate will earn twice as much as a high school graduate.</a:t>
            </a:r>
            <a:endParaRPr/>
          </a:p>
          <a:p>
            <a:pPr indent="0" lvl="0" marL="0" rtl="0" algn="l">
              <a:spcBef>
                <a:spcPts val="1200"/>
              </a:spcBef>
              <a:spcAft>
                <a:spcPts val="0"/>
              </a:spcAft>
              <a:buNone/>
            </a:pPr>
            <a:r>
              <a:t/>
            </a:r>
            <a:endParaRPr/>
          </a:p>
          <a:p>
            <a:pPr indent="0" lvl="0" marL="457200" rtl="0" algn="l">
              <a:spcBef>
                <a:spcPts val="1200"/>
              </a:spcBef>
              <a:spcAft>
                <a:spcPts val="1200"/>
              </a:spcAft>
              <a:buNone/>
            </a:pPr>
            <a:r>
              <a:t/>
            </a:r>
            <a:endParaRPr/>
          </a:p>
        </p:txBody>
      </p:sp>
      <p:pic>
        <p:nvPicPr>
          <p:cNvPr id="111" name="Google Shape;111;p20"/>
          <p:cNvPicPr preferRelativeResize="0"/>
          <p:nvPr/>
        </p:nvPicPr>
        <p:blipFill rotWithShape="1">
          <a:blip r:embed="rId3">
            <a:alphaModFix/>
          </a:blip>
          <a:srcRect b="0" l="0" r="0" t="0"/>
          <a:stretch/>
        </p:blipFill>
        <p:spPr>
          <a:xfrm>
            <a:off x="2941941" y="2978506"/>
            <a:ext cx="3260118" cy="176494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1375425" y="509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1"/>
                </a:solidFill>
              </a:rPr>
              <a:t>Sometimes True</a:t>
            </a:r>
            <a:endParaRPr>
              <a:solidFill>
                <a:schemeClr val="dk1"/>
              </a:solidFill>
            </a:endParaRPr>
          </a:p>
        </p:txBody>
      </p:sp>
      <p:sp>
        <p:nvSpPr>
          <p:cNvPr id="117" name="Google Shape;117;p21"/>
          <p:cNvSpPr txBox="1"/>
          <p:nvPr>
            <p:ph idx="1" type="body"/>
          </p:nvPr>
        </p:nvSpPr>
        <p:spPr>
          <a:xfrm>
            <a:off x="1375425" y="1217275"/>
            <a:ext cx="7364100" cy="3416400"/>
          </a:xfrm>
          <a:prstGeom prst="rect">
            <a:avLst/>
          </a:prstGeom>
        </p:spPr>
        <p:txBody>
          <a:bodyPr anchorCtr="0" anchor="t" bIns="91425" lIns="91425" spcFirstLastPara="1" rIns="91425" wrap="square" tIns="91425">
            <a:normAutofit lnSpcReduction="20000"/>
          </a:bodyPr>
          <a:lstStyle/>
          <a:p>
            <a:pPr indent="-393700" lvl="0" marL="457200" rtl="0" algn="l">
              <a:spcBef>
                <a:spcPts val="0"/>
              </a:spcBef>
              <a:spcAft>
                <a:spcPts val="0"/>
              </a:spcAft>
              <a:buClr>
                <a:schemeClr val="dk1"/>
              </a:buClr>
              <a:buSzPts val="2600"/>
              <a:buChar char="●"/>
            </a:pPr>
            <a:r>
              <a:rPr lang="en">
                <a:solidFill>
                  <a:schemeClr val="dk1"/>
                </a:solidFill>
              </a:rPr>
              <a:t>Over the course of a lifetime, a college graduate will earn twice as much as a high school graduate.</a:t>
            </a:r>
            <a:endParaRPr>
              <a:solidFill>
                <a:schemeClr val="dk1"/>
              </a:solidFill>
            </a:endParaRPr>
          </a:p>
          <a:p>
            <a:pPr indent="-393700" lvl="0" marL="457200" rtl="0" algn="l">
              <a:spcBef>
                <a:spcPts val="0"/>
              </a:spcBef>
              <a:spcAft>
                <a:spcPts val="0"/>
              </a:spcAft>
              <a:buClr>
                <a:schemeClr val="dk1"/>
              </a:buClr>
              <a:buSzPts val="2600"/>
              <a:buChar char="●"/>
            </a:pPr>
            <a:r>
              <a:rPr lang="en">
                <a:solidFill>
                  <a:schemeClr val="dk1"/>
                </a:solidFill>
              </a:rPr>
              <a:t>On average, someone with a bachelor’s degree earns more</a:t>
            </a:r>
            <a:r>
              <a:rPr lang="en">
                <a:solidFill>
                  <a:schemeClr val="dk1"/>
                </a:solidFill>
              </a:rPr>
              <a:t>.</a:t>
            </a:r>
            <a:endParaRPr>
              <a:solidFill>
                <a:schemeClr val="dk1"/>
              </a:solidFill>
            </a:endParaRPr>
          </a:p>
          <a:p>
            <a:pPr indent="0" lvl="0" marL="457200" rtl="0" algn="l">
              <a:spcBef>
                <a:spcPts val="1200"/>
              </a:spcBef>
              <a:spcAft>
                <a:spcPts val="0"/>
              </a:spcAft>
              <a:buNone/>
            </a:pPr>
            <a:r>
              <a:t/>
            </a:r>
            <a:endParaRPr/>
          </a:p>
          <a:p>
            <a:pPr indent="0" lvl="0" marL="0" rtl="0" algn="l">
              <a:spcBef>
                <a:spcPts val="1200"/>
              </a:spcBef>
              <a:spcAft>
                <a:spcPts val="0"/>
              </a:spcAft>
              <a:buNone/>
            </a:pPr>
            <a:r>
              <a:t/>
            </a:r>
            <a:endParaRPr/>
          </a:p>
          <a:p>
            <a:pPr indent="0" lvl="0" marL="457200" rtl="0" algn="l">
              <a:spcBef>
                <a:spcPts val="1200"/>
              </a:spcBef>
              <a:spcAft>
                <a:spcPts val="1200"/>
              </a:spcAft>
              <a:buNone/>
            </a:pPr>
            <a:r>
              <a:t/>
            </a:r>
            <a:endParaRPr/>
          </a:p>
        </p:txBody>
      </p:sp>
      <p:pic>
        <p:nvPicPr>
          <p:cNvPr id="118" name="Google Shape;118;p21"/>
          <p:cNvPicPr preferRelativeResize="0"/>
          <p:nvPr/>
        </p:nvPicPr>
        <p:blipFill rotWithShape="1">
          <a:blip r:embed="rId3">
            <a:alphaModFix/>
          </a:blip>
          <a:srcRect b="0" l="0" r="0" t="0"/>
          <a:stretch/>
        </p:blipFill>
        <p:spPr>
          <a:xfrm>
            <a:off x="2941941" y="2978506"/>
            <a:ext cx="3260118" cy="176494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1375425" y="509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Always, Sometimes, or Never True</a:t>
            </a:r>
            <a:endParaRPr/>
          </a:p>
          <a:p>
            <a:pPr indent="0" lvl="0" marL="0" rtl="0" algn="l">
              <a:spcBef>
                <a:spcPts val="0"/>
              </a:spcBef>
              <a:spcAft>
                <a:spcPts val="0"/>
              </a:spcAft>
              <a:buNone/>
            </a:pPr>
            <a:r>
              <a:t/>
            </a:r>
            <a:endParaRPr/>
          </a:p>
        </p:txBody>
      </p:sp>
      <p:sp>
        <p:nvSpPr>
          <p:cNvPr id="124" name="Google Shape;124;p22"/>
          <p:cNvSpPr txBox="1"/>
          <p:nvPr>
            <p:ph idx="1" type="body"/>
          </p:nvPr>
        </p:nvSpPr>
        <p:spPr>
          <a:xfrm>
            <a:off x="1375425" y="1217275"/>
            <a:ext cx="6967500" cy="3416400"/>
          </a:xfrm>
          <a:prstGeom prst="rect">
            <a:avLst/>
          </a:prstGeom>
        </p:spPr>
        <p:txBody>
          <a:bodyPr anchorCtr="0" anchor="t" bIns="91425" lIns="91425" spcFirstLastPara="1" rIns="91425" wrap="square" tIns="91425">
            <a:normAutofit/>
          </a:bodyPr>
          <a:lstStyle/>
          <a:p>
            <a:pPr indent="-393700" lvl="0" marL="457200" rtl="0" algn="l">
              <a:spcBef>
                <a:spcPts val="0"/>
              </a:spcBef>
              <a:spcAft>
                <a:spcPts val="0"/>
              </a:spcAft>
              <a:buSzPts val="2600"/>
              <a:buChar char="●"/>
            </a:pPr>
            <a:r>
              <a:rPr lang="en"/>
              <a:t>Businesses want employees with more than a high school diploma.</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457200" rtl="0" algn="l">
              <a:spcBef>
                <a:spcPts val="1200"/>
              </a:spcBef>
              <a:spcAft>
                <a:spcPts val="1200"/>
              </a:spcAft>
              <a:buNone/>
            </a:pPr>
            <a:r>
              <a:t/>
            </a:r>
            <a:endParaRPr/>
          </a:p>
        </p:txBody>
      </p:sp>
      <p:pic>
        <p:nvPicPr>
          <p:cNvPr id="125" name="Google Shape;125;p22"/>
          <p:cNvPicPr preferRelativeResize="0"/>
          <p:nvPr/>
        </p:nvPicPr>
        <p:blipFill rotWithShape="1">
          <a:blip r:embed="rId3">
            <a:alphaModFix/>
          </a:blip>
          <a:srcRect b="0" l="0" r="0" t="0"/>
          <a:stretch/>
        </p:blipFill>
        <p:spPr>
          <a:xfrm>
            <a:off x="2941941" y="2978506"/>
            <a:ext cx="3260118" cy="176494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1375425" y="509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1"/>
                </a:solidFill>
              </a:rPr>
              <a:t>Sometimes True</a:t>
            </a:r>
            <a:endParaRPr>
              <a:solidFill>
                <a:schemeClr val="dk1"/>
              </a:solidFill>
            </a:endParaRPr>
          </a:p>
        </p:txBody>
      </p:sp>
      <p:sp>
        <p:nvSpPr>
          <p:cNvPr id="131" name="Google Shape;131;p23"/>
          <p:cNvSpPr txBox="1"/>
          <p:nvPr>
            <p:ph idx="1" type="body"/>
          </p:nvPr>
        </p:nvSpPr>
        <p:spPr>
          <a:xfrm>
            <a:off x="1375425" y="1217275"/>
            <a:ext cx="7308600" cy="3416400"/>
          </a:xfrm>
          <a:prstGeom prst="rect">
            <a:avLst/>
          </a:prstGeom>
        </p:spPr>
        <p:txBody>
          <a:bodyPr anchorCtr="0" anchor="t" bIns="91425" lIns="91425" spcFirstLastPara="1" rIns="91425" wrap="square" tIns="91425">
            <a:noAutofit/>
          </a:bodyPr>
          <a:lstStyle/>
          <a:p>
            <a:pPr indent="-393700" lvl="0" marL="457200" rtl="0" algn="l">
              <a:spcBef>
                <a:spcPts val="0"/>
              </a:spcBef>
              <a:spcAft>
                <a:spcPts val="0"/>
              </a:spcAft>
              <a:buClr>
                <a:schemeClr val="dk1"/>
              </a:buClr>
              <a:buSzPts val="2600"/>
              <a:buChar char="●"/>
            </a:pPr>
            <a:r>
              <a:rPr lang="en">
                <a:solidFill>
                  <a:schemeClr val="dk1"/>
                </a:solidFill>
              </a:rPr>
              <a:t>Businesses want employees with more than a high school diploma.</a:t>
            </a:r>
            <a:endParaRPr>
              <a:solidFill>
                <a:schemeClr val="dk1"/>
              </a:solidFill>
            </a:endParaRPr>
          </a:p>
          <a:p>
            <a:pPr indent="-393700" lvl="0" marL="457200" rtl="0" algn="l">
              <a:spcBef>
                <a:spcPts val="0"/>
              </a:spcBef>
              <a:spcAft>
                <a:spcPts val="0"/>
              </a:spcAft>
              <a:buClr>
                <a:schemeClr val="dk1"/>
              </a:buClr>
              <a:buSzPts val="2600"/>
              <a:buChar char="●"/>
            </a:pPr>
            <a:r>
              <a:rPr lang="en">
                <a:solidFill>
                  <a:schemeClr val="dk1"/>
                </a:solidFill>
              </a:rPr>
              <a:t>Some jobs do not require a high school diploma.</a:t>
            </a:r>
            <a:endParaRPr>
              <a:solidFill>
                <a:schemeClr val="dk1"/>
              </a:solidFill>
            </a:endParaRPr>
          </a:p>
          <a:p>
            <a:pPr indent="0" lvl="0" marL="457200" rtl="0" algn="l">
              <a:spcBef>
                <a:spcPts val="1200"/>
              </a:spcBef>
              <a:spcAft>
                <a:spcPts val="0"/>
              </a:spcAft>
              <a:buNone/>
            </a:pPr>
            <a:r>
              <a:t/>
            </a:r>
            <a:endParaRPr/>
          </a:p>
          <a:p>
            <a:pPr indent="0" lvl="0" marL="457200" rtl="0" algn="l">
              <a:spcBef>
                <a:spcPts val="1200"/>
              </a:spcBef>
              <a:spcAft>
                <a:spcPts val="0"/>
              </a:spcAft>
              <a:buNone/>
            </a:pPr>
            <a:r>
              <a:t/>
            </a:r>
            <a:endParaRPr/>
          </a:p>
          <a:p>
            <a:pPr indent="0" lvl="0" marL="0" rtl="0" algn="l">
              <a:spcBef>
                <a:spcPts val="1200"/>
              </a:spcBef>
              <a:spcAft>
                <a:spcPts val="0"/>
              </a:spcAft>
              <a:buNone/>
            </a:pPr>
            <a:r>
              <a:t/>
            </a:r>
            <a:endParaRPr/>
          </a:p>
          <a:p>
            <a:pPr indent="0" lvl="0" marL="457200" rtl="0" algn="l">
              <a:spcBef>
                <a:spcPts val="1200"/>
              </a:spcBef>
              <a:spcAft>
                <a:spcPts val="1200"/>
              </a:spcAft>
              <a:buNone/>
            </a:pPr>
            <a:r>
              <a:t/>
            </a:r>
            <a:endParaRPr/>
          </a:p>
        </p:txBody>
      </p:sp>
      <p:pic>
        <p:nvPicPr>
          <p:cNvPr id="132" name="Google Shape;132;p23"/>
          <p:cNvPicPr preferRelativeResize="0"/>
          <p:nvPr/>
        </p:nvPicPr>
        <p:blipFill rotWithShape="1">
          <a:blip r:embed="rId3">
            <a:alphaModFix/>
          </a:blip>
          <a:srcRect b="0" l="0" r="0" t="0"/>
          <a:stretch/>
        </p:blipFill>
        <p:spPr>
          <a:xfrm>
            <a:off x="2941941" y="2978506"/>
            <a:ext cx="3260118" cy="176494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1375425" y="509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Always, Sometimes, or Never True</a:t>
            </a:r>
            <a:endParaRPr/>
          </a:p>
          <a:p>
            <a:pPr indent="0" lvl="0" marL="0" rtl="0" algn="l">
              <a:spcBef>
                <a:spcPts val="0"/>
              </a:spcBef>
              <a:spcAft>
                <a:spcPts val="0"/>
              </a:spcAft>
              <a:buNone/>
            </a:pPr>
            <a:r>
              <a:t/>
            </a:r>
            <a:endParaRPr/>
          </a:p>
        </p:txBody>
      </p:sp>
      <p:sp>
        <p:nvSpPr>
          <p:cNvPr id="138" name="Google Shape;138;p24"/>
          <p:cNvSpPr txBox="1"/>
          <p:nvPr>
            <p:ph idx="1" type="body"/>
          </p:nvPr>
        </p:nvSpPr>
        <p:spPr>
          <a:xfrm>
            <a:off x="1375425" y="1217275"/>
            <a:ext cx="6967500" cy="3416400"/>
          </a:xfrm>
          <a:prstGeom prst="rect">
            <a:avLst/>
          </a:prstGeom>
        </p:spPr>
        <p:txBody>
          <a:bodyPr anchorCtr="0" anchor="t" bIns="91425" lIns="91425" spcFirstLastPara="1" rIns="91425" wrap="square" tIns="91425">
            <a:normAutofit lnSpcReduction="10000"/>
          </a:bodyPr>
          <a:lstStyle/>
          <a:p>
            <a:pPr indent="-393700" lvl="0" marL="457200" rtl="0" algn="l">
              <a:spcBef>
                <a:spcPts val="0"/>
              </a:spcBef>
              <a:spcAft>
                <a:spcPts val="0"/>
              </a:spcAft>
              <a:buSzPts val="2600"/>
              <a:buChar char="●"/>
            </a:pPr>
            <a:r>
              <a:rPr lang="en"/>
              <a:t>People with college educations generally have more jobs to choose from.</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457200" rtl="0" algn="l">
              <a:spcBef>
                <a:spcPts val="1200"/>
              </a:spcBef>
              <a:spcAft>
                <a:spcPts val="1200"/>
              </a:spcAft>
              <a:buNone/>
            </a:pPr>
            <a:r>
              <a:t/>
            </a:r>
            <a:endParaRPr/>
          </a:p>
        </p:txBody>
      </p:sp>
      <p:pic>
        <p:nvPicPr>
          <p:cNvPr id="139" name="Google Shape;139;p24"/>
          <p:cNvPicPr preferRelativeResize="0"/>
          <p:nvPr/>
        </p:nvPicPr>
        <p:blipFill rotWithShape="1">
          <a:blip r:embed="rId3">
            <a:alphaModFix/>
          </a:blip>
          <a:srcRect b="0" l="0" r="0" t="0"/>
          <a:stretch/>
        </p:blipFill>
        <p:spPr>
          <a:xfrm>
            <a:off x="2941941" y="2978506"/>
            <a:ext cx="3260118" cy="176494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1375425" y="509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1"/>
                </a:solidFill>
              </a:rPr>
              <a:t>Always</a:t>
            </a:r>
            <a:r>
              <a:rPr lang="en">
                <a:solidFill>
                  <a:schemeClr val="dk1"/>
                </a:solidFill>
              </a:rPr>
              <a:t> True</a:t>
            </a:r>
            <a:endParaRPr>
              <a:solidFill>
                <a:schemeClr val="dk1"/>
              </a:solidFill>
            </a:endParaRPr>
          </a:p>
        </p:txBody>
      </p:sp>
      <p:sp>
        <p:nvSpPr>
          <p:cNvPr id="145" name="Google Shape;145;p25"/>
          <p:cNvSpPr txBox="1"/>
          <p:nvPr>
            <p:ph idx="1" type="body"/>
          </p:nvPr>
        </p:nvSpPr>
        <p:spPr>
          <a:xfrm>
            <a:off x="1375425" y="1217275"/>
            <a:ext cx="7514700" cy="3416400"/>
          </a:xfrm>
          <a:prstGeom prst="rect">
            <a:avLst/>
          </a:prstGeom>
        </p:spPr>
        <p:txBody>
          <a:bodyPr anchorCtr="0" anchor="t" bIns="91425" lIns="91425" spcFirstLastPara="1" rIns="91425" wrap="square" tIns="91425">
            <a:normAutofit fontScale="70000" lnSpcReduction="20000"/>
          </a:bodyPr>
          <a:lstStyle/>
          <a:p>
            <a:pPr indent="-396557" lvl="0" marL="457200" rtl="0" algn="l">
              <a:spcBef>
                <a:spcPts val="0"/>
              </a:spcBef>
              <a:spcAft>
                <a:spcPts val="0"/>
              </a:spcAft>
              <a:buClr>
                <a:schemeClr val="dk1"/>
              </a:buClr>
              <a:buSzPct val="100000"/>
              <a:buChar char="●"/>
            </a:pPr>
            <a:r>
              <a:rPr lang="en" sz="3778">
                <a:solidFill>
                  <a:schemeClr val="dk1"/>
                </a:solidFill>
              </a:rPr>
              <a:t>People with college educations generally have more jobs to choose from.</a:t>
            </a:r>
            <a:endParaRPr sz="3778">
              <a:solidFill>
                <a:schemeClr val="dk1"/>
              </a:solidFill>
            </a:endParaRPr>
          </a:p>
          <a:p>
            <a:pPr indent="-396557" lvl="0" marL="457200" rtl="0" algn="l">
              <a:spcBef>
                <a:spcPts val="0"/>
              </a:spcBef>
              <a:spcAft>
                <a:spcPts val="0"/>
              </a:spcAft>
              <a:buClr>
                <a:schemeClr val="dk1"/>
              </a:buClr>
              <a:buSzPct val="100000"/>
              <a:buChar char="●"/>
            </a:pPr>
            <a:r>
              <a:rPr lang="en" sz="3778">
                <a:solidFill>
                  <a:schemeClr val="dk1"/>
                </a:solidFill>
              </a:rPr>
              <a:t>You can apply for jobs that require or don’t require degrees.</a:t>
            </a:r>
            <a:endParaRPr sz="3778">
              <a:solidFill>
                <a:schemeClr val="dk1"/>
              </a:solidFill>
            </a:endParaRPr>
          </a:p>
          <a:p>
            <a:pPr indent="0" lvl="0" marL="457200" rtl="0" algn="l">
              <a:spcBef>
                <a:spcPts val="1200"/>
              </a:spcBef>
              <a:spcAft>
                <a:spcPts val="0"/>
              </a:spcAft>
              <a:buNone/>
            </a:pPr>
            <a:r>
              <a:t/>
            </a:r>
            <a:endParaRPr/>
          </a:p>
          <a:p>
            <a:pPr indent="0" lvl="0" marL="457200" rtl="0" algn="l">
              <a:spcBef>
                <a:spcPts val="1200"/>
              </a:spcBef>
              <a:spcAft>
                <a:spcPts val="0"/>
              </a:spcAft>
              <a:buNone/>
            </a:pPr>
            <a:r>
              <a:t/>
            </a:r>
            <a:endParaRPr/>
          </a:p>
          <a:p>
            <a:pPr indent="0" lvl="0" marL="0" rtl="0" algn="l">
              <a:spcBef>
                <a:spcPts val="1200"/>
              </a:spcBef>
              <a:spcAft>
                <a:spcPts val="0"/>
              </a:spcAft>
              <a:buNone/>
            </a:pPr>
            <a:r>
              <a:t/>
            </a:r>
            <a:endParaRPr/>
          </a:p>
          <a:p>
            <a:pPr indent="0" lvl="0" marL="457200" rtl="0" algn="l">
              <a:spcBef>
                <a:spcPts val="1200"/>
              </a:spcBef>
              <a:spcAft>
                <a:spcPts val="1200"/>
              </a:spcAft>
              <a:buNone/>
            </a:pPr>
            <a:r>
              <a:t/>
            </a:r>
            <a:endParaRPr/>
          </a:p>
        </p:txBody>
      </p:sp>
      <p:pic>
        <p:nvPicPr>
          <p:cNvPr id="146" name="Google Shape;146;p25"/>
          <p:cNvPicPr preferRelativeResize="0"/>
          <p:nvPr/>
        </p:nvPicPr>
        <p:blipFill rotWithShape="1">
          <a:blip r:embed="rId3">
            <a:alphaModFix/>
          </a:blip>
          <a:srcRect b="0" l="0" r="0" t="0"/>
          <a:stretch/>
        </p:blipFill>
        <p:spPr>
          <a:xfrm>
            <a:off x="2941941" y="2978506"/>
            <a:ext cx="3260118" cy="176494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6"/>
          <p:cNvSpPr txBox="1"/>
          <p:nvPr>
            <p:ph type="title"/>
          </p:nvPr>
        </p:nvSpPr>
        <p:spPr>
          <a:xfrm>
            <a:off x="1375425" y="509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Always, Sometimes, or Never True</a:t>
            </a:r>
            <a:endParaRPr/>
          </a:p>
          <a:p>
            <a:pPr indent="0" lvl="0" marL="0" rtl="0" algn="l">
              <a:spcBef>
                <a:spcPts val="0"/>
              </a:spcBef>
              <a:spcAft>
                <a:spcPts val="0"/>
              </a:spcAft>
              <a:buNone/>
            </a:pPr>
            <a:r>
              <a:t/>
            </a:r>
            <a:endParaRPr/>
          </a:p>
        </p:txBody>
      </p:sp>
      <p:sp>
        <p:nvSpPr>
          <p:cNvPr id="152" name="Google Shape;152;p26"/>
          <p:cNvSpPr txBox="1"/>
          <p:nvPr>
            <p:ph idx="1" type="body"/>
          </p:nvPr>
        </p:nvSpPr>
        <p:spPr>
          <a:xfrm>
            <a:off x="1375425" y="1217275"/>
            <a:ext cx="7372200" cy="3699600"/>
          </a:xfrm>
          <a:prstGeom prst="rect">
            <a:avLst/>
          </a:prstGeom>
        </p:spPr>
        <p:txBody>
          <a:bodyPr anchorCtr="0" anchor="t" bIns="91425" lIns="91425" spcFirstLastPara="1" rIns="91425" wrap="square" tIns="91425">
            <a:normAutofit lnSpcReduction="20000"/>
          </a:bodyPr>
          <a:lstStyle/>
          <a:p>
            <a:pPr indent="-393700" lvl="0" marL="457200" rtl="0" algn="l">
              <a:spcBef>
                <a:spcPts val="0"/>
              </a:spcBef>
              <a:spcAft>
                <a:spcPts val="0"/>
              </a:spcAft>
              <a:buSzPts val="2600"/>
              <a:buChar char="●"/>
            </a:pPr>
            <a:r>
              <a:rPr lang="en"/>
              <a:t>It’s better to go directly to work instead of paying for college.</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457200" rtl="0" algn="l">
              <a:spcBef>
                <a:spcPts val="1200"/>
              </a:spcBef>
              <a:spcAft>
                <a:spcPts val="1200"/>
              </a:spcAft>
              <a:buNone/>
            </a:pPr>
            <a:r>
              <a:t/>
            </a:r>
            <a:endParaRPr/>
          </a:p>
        </p:txBody>
      </p:sp>
      <p:pic>
        <p:nvPicPr>
          <p:cNvPr id="153" name="Google Shape;153;p26"/>
          <p:cNvPicPr preferRelativeResize="0"/>
          <p:nvPr/>
        </p:nvPicPr>
        <p:blipFill rotWithShape="1">
          <a:blip r:embed="rId3">
            <a:alphaModFix/>
          </a:blip>
          <a:srcRect b="0" l="0" r="0" t="0"/>
          <a:stretch/>
        </p:blipFill>
        <p:spPr>
          <a:xfrm>
            <a:off x="2941941" y="2978506"/>
            <a:ext cx="3260118" cy="176494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7"/>
          <p:cNvSpPr txBox="1"/>
          <p:nvPr>
            <p:ph type="title"/>
          </p:nvPr>
        </p:nvSpPr>
        <p:spPr>
          <a:xfrm>
            <a:off x="1375425" y="509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1"/>
                </a:solidFill>
              </a:rPr>
              <a:t>Sometimes</a:t>
            </a:r>
            <a:r>
              <a:rPr lang="en">
                <a:solidFill>
                  <a:schemeClr val="dk1"/>
                </a:solidFill>
              </a:rPr>
              <a:t> True</a:t>
            </a:r>
            <a:endParaRPr>
              <a:solidFill>
                <a:schemeClr val="dk1"/>
              </a:solidFill>
            </a:endParaRPr>
          </a:p>
        </p:txBody>
      </p:sp>
      <p:sp>
        <p:nvSpPr>
          <p:cNvPr id="159" name="Google Shape;159;p27"/>
          <p:cNvSpPr txBox="1"/>
          <p:nvPr>
            <p:ph idx="1" type="body"/>
          </p:nvPr>
        </p:nvSpPr>
        <p:spPr>
          <a:xfrm>
            <a:off x="1375425" y="1217275"/>
            <a:ext cx="7411800" cy="3416400"/>
          </a:xfrm>
          <a:prstGeom prst="rect">
            <a:avLst/>
          </a:prstGeom>
        </p:spPr>
        <p:txBody>
          <a:bodyPr anchorCtr="0" anchor="t" bIns="91425" lIns="91425" spcFirstLastPara="1" rIns="91425" wrap="square" tIns="91425">
            <a:normAutofit fontScale="85000" lnSpcReduction="20000"/>
          </a:bodyPr>
          <a:lstStyle/>
          <a:p>
            <a:pPr indent="-396716" lvl="0" marL="457200" rtl="0" algn="l">
              <a:spcBef>
                <a:spcPts val="0"/>
              </a:spcBef>
              <a:spcAft>
                <a:spcPts val="0"/>
              </a:spcAft>
              <a:buClr>
                <a:schemeClr val="dk1"/>
              </a:buClr>
              <a:buSzPct val="100000"/>
              <a:buChar char="●"/>
            </a:pPr>
            <a:r>
              <a:rPr lang="en" sz="3114">
                <a:solidFill>
                  <a:schemeClr val="dk1"/>
                </a:solidFill>
              </a:rPr>
              <a:t>It’s better to go directly to work instead of paying for college.</a:t>
            </a:r>
            <a:endParaRPr sz="3114">
              <a:solidFill>
                <a:schemeClr val="dk1"/>
              </a:solidFill>
            </a:endParaRPr>
          </a:p>
          <a:p>
            <a:pPr indent="-396716" lvl="0" marL="457200" rtl="0" algn="l">
              <a:spcBef>
                <a:spcPts val="0"/>
              </a:spcBef>
              <a:spcAft>
                <a:spcPts val="0"/>
              </a:spcAft>
              <a:buClr>
                <a:schemeClr val="dk1"/>
              </a:buClr>
              <a:buSzPct val="100000"/>
              <a:buChar char="●"/>
            </a:pPr>
            <a:r>
              <a:rPr lang="en" sz="3114">
                <a:solidFill>
                  <a:schemeClr val="dk1"/>
                </a:solidFill>
              </a:rPr>
              <a:t>It depends on what you want.</a:t>
            </a:r>
            <a:endParaRPr sz="3114">
              <a:solidFill>
                <a:schemeClr val="dk1"/>
              </a:solidFill>
            </a:endParaRPr>
          </a:p>
          <a:p>
            <a:pPr indent="0" lvl="0" marL="457200" rtl="0" algn="l">
              <a:spcBef>
                <a:spcPts val="1200"/>
              </a:spcBef>
              <a:spcAft>
                <a:spcPts val="0"/>
              </a:spcAft>
              <a:buNone/>
            </a:pPr>
            <a:r>
              <a:t/>
            </a:r>
            <a:endParaRPr>
              <a:solidFill>
                <a:schemeClr val="dk1"/>
              </a:solidFill>
            </a:endParaRPr>
          </a:p>
          <a:p>
            <a:pPr indent="0" lvl="0" marL="457200" rtl="0" algn="l">
              <a:spcBef>
                <a:spcPts val="1200"/>
              </a:spcBef>
              <a:spcAft>
                <a:spcPts val="0"/>
              </a:spcAft>
              <a:buNone/>
            </a:pPr>
            <a:r>
              <a:t/>
            </a:r>
            <a:endParaRPr/>
          </a:p>
          <a:p>
            <a:pPr indent="0" lvl="0" marL="0" rtl="0" algn="l">
              <a:spcBef>
                <a:spcPts val="1200"/>
              </a:spcBef>
              <a:spcAft>
                <a:spcPts val="0"/>
              </a:spcAft>
              <a:buNone/>
            </a:pPr>
            <a:r>
              <a:t/>
            </a:r>
            <a:endParaRPr/>
          </a:p>
          <a:p>
            <a:pPr indent="0" lvl="0" marL="457200" rtl="0" algn="l">
              <a:spcBef>
                <a:spcPts val="1200"/>
              </a:spcBef>
              <a:spcAft>
                <a:spcPts val="1200"/>
              </a:spcAft>
              <a:buNone/>
            </a:pPr>
            <a:r>
              <a:t/>
            </a:r>
            <a:endParaRPr/>
          </a:p>
        </p:txBody>
      </p:sp>
      <p:pic>
        <p:nvPicPr>
          <p:cNvPr id="160" name="Google Shape;160;p27"/>
          <p:cNvPicPr preferRelativeResize="0"/>
          <p:nvPr/>
        </p:nvPicPr>
        <p:blipFill rotWithShape="1">
          <a:blip r:embed="rId3">
            <a:alphaModFix/>
          </a:blip>
          <a:srcRect b="0" l="0" r="0" t="0"/>
          <a:stretch/>
        </p:blipFill>
        <p:spPr>
          <a:xfrm>
            <a:off x="2941941" y="2978506"/>
            <a:ext cx="3260118" cy="176494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8"/>
          <p:cNvSpPr txBox="1"/>
          <p:nvPr>
            <p:ph type="title"/>
          </p:nvPr>
        </p:nvSpPr>
        <p:spPr>
          <a:xfrm>
            <a:off x="1375425" y="509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Let’s Talk About Money</a:t>
            </a:r>
            <a:endParaRPr/>
          </a:p>
        </p:txBody>
      </p:sp>
      <p:sp>
        <p:nvSpPr>
          <p:cNvPr id="166" name="Google Shape;166;p28"/>
          <p:cNvSpPr txBox="1"/>
          <p:nvPr>
            <p:ph idx="1" type="body"/>
          </p:nvPr>
        </p:nvSpPr>
        <p:spPr>
          <a:xfrm>
            <a:off x="1324425" y="1169675"/>
            <a:ext cx="7637100" cy="34164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a:t>There is real, independent evidence that shows that higher education leads to higher pay.</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en"/>
              <a:t>According to the Bureau of Labor Statistics, college graduates age 25 and over earn about 68 percent more than workers who have only a high school diploma.</a:t>
            </a:r>
            <a:endParaRPr b="1"/>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1"/>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What Jobs Need What Education?</a:t>
            </a:r>
            <a:endParaRPr/>
          </a:p>
        </p:txBody>
      </p:sp>
      <p:sp>
        <p:nvSpPr>
          <p:cNvPr id="52" name="Google Shape;52;p11"/>
          <p:cNvSpPr txBox="1"/>
          <p:nvPr>
            <p:ph idx="2" type="title"/>
          </p:nvPr>
        </p:nvSpPr>
        <p:spPr>
          <a:xfrm>
            <a:off x="362850" y="2992650"/>
            <a:ext cx="85206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7th Grade Campus Visit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9"/>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Essential Question</a:t>
            </a:r>
            <a:endParaRPr/>
          </a:p>
        </p:txBody>
      </p:sp>
      <p:sp>
        <p:nvSpPr>
          <p:cNvPr id="172" name="Google Shape;172;p29"/>
          <p:cNvSpPr txBox="1"/>
          <p:nvPr>
            <p:ph idx="2" type="title"/>
          </p:nvPr>
        </p:nvSpPr>
        <p:spPr>
          <a:xfrm>
            <a:off x="362850" y="2992650"/>
            <a:ext cx="8520600" cy="10044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What types of education are needed for different types of careers?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0"/>
          <p:cNvSpPr txBox="1"/>
          <p:nvPr>
            <p:ph type="title"/>
          </p:nvPr>
        </p:nvSpPr>
        <p:spPr>
          <a:xfrm>
            <a:off x="1375425" y="509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Card Sort</a:t>
            </a:r>
            <a:endParaRPr/>
          </a:p>
        </p:txBody>
      </p:sp>
      <p:sp>
        <p:nvSpPr>
          <p:cNvPr id="178" name="Google Shape;178;p30"/>
          <p:cNvSpPr txBox="1"/>
          <p:nvPr>
            <p:ph idx="1" type="body"/>
          </p:nvPr>
        </p:nvSpPr>
        <p:spPr>
          <a:xfrm>
            <a:off x="1375425" y="1217275"/>
            <a:ext cx="74832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Begin by taking one career card and matching it to an appropriate category on your poster. </a:t>
            </a:r>
            <a:endParaRPr/>
          </a:p>
          <a:p>
            <a:pPr indent="-368935" lvl="0" marL="457200" rtl="0" algn="l">
              <a:spcBef>
                <a:spcPts val="1200"/>
              </a:spcBef>
              <a:spcAft>
                <a:spcPts val="0"/>
              </a:spcAft>
              <a:buSzPct val="100000"/>
              <a:buChar char="●"/>
            </a:pPr>
            <a:r>
              <a:rPr lang="en"/>
              <a:t>Career Tech: Certificate</a:t>
            </a:r>
            <a:endParaRPr/>
          </a:p>
          <a:p>
            <a:pPr indent="-368935" lvl="0" marL="457200" rtl="0" algn="l">
              <a:spcBef>
                <a:spcPts val="0"/>
              </a:spcBef>
              <a:spcAft>
                <a:spcPts val="0"/>
              </a:spcAft>
              <a:buSzPct val="100000"/>
              <a:buChar char="●"/>
            </a:pPr>
            <a:r>
              <a:rPr lang="en"/>
              <a:t>2-Year Degree: Associate Degree</a:t>
            </a:r>
            <a:endParaRPr/>
          </a:p>
          <a:p>
            <a:pPr indent="-368935" lvl="0" marL="457200" rtl="0" algn="l">
              <a:spcBef>
                <a:spcPts val="0"/>
              </a:spcBef>
              <a:spcAft>
                <a:spcPts val="0"/>
              </a:spcAft>
              <a:buSzPct val="100000"/>
              <a:buChar char="●"/>
            </a:pPr>
            <a:r>
              <a:rPr lang="en"/>
              <a:t>4-Year Degree: Bachelor’s Degree</a:t>
            </a:r>
            <a:endParaRPr/>
          </a:p>
          <a:p>
            <a:pPr indent="0" lvl="0" marL="0" rtl="0" algn="l">
              <a:spcBef>
                <a:spcPts val="1200"/>
              </a:spcBef>
              <a:spcAft>
                <a:spcPts val="0"/>
              </a:spcAft>
              <a:buNone/>
            </a:pPr>
            <a:r>
              <a:rPr lang="en"/>
              <a:t>Continue doing so until you’ve matched each card with a category.</a:t>
            </a:r>
            <a:endParaRPr/>
          </a:p>
          <a:p>
            <a:pPr indent="0" lvl="0" marL="0" rtl="0" algn="l">
              <a:spcBef>
                <a:spcPts val="1200"/>
              </a:spcBef>
              <a:spcAft>
                <a:spcPts val="1200"/>
              </a:spcAft>
              <a:buNone/>
            </a:pPr>
            <a:r>
              <a:t/>
            </a:r>
            <a:endParaRPr/>
          </a:p>
        </p:txBody>
      </p:sp>
      <p:pic>
        <p:nvPicPr>
          <p:cNvPr id="179" name="Google Shape;179;p30"/>
          <p:cNvPicPr preferRelativeResize="0"/>
          <p:nvPr/>
        </p:nvPicPr>
        <p:blipFill rotWithShape="1">
          <a:blip r:embed="rId3">
            <a:alphaModFix/>
          </a:blip>
          <a:srcRect b="0" l="0" r="0" t="0"/>
          <a:stretch/>
        </p:blipFill>
        <p:spPr>
          <a:xfrm>
            <a:off x="6883747" y="176752"/>
            <a:ext cx="1822500" cy="1040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Card Sort</a:t>
            </a:r>
            <a:endParaRPr/>
          </a:p>
        </p:txBody>
      </p:sp>
      <p:graphicFrame>
        <p:nvGraphicFramePr>
          <p:cNvPr id="185" name="Google Shape;185;p31"/>
          <p:cNvGraphicFramePr/>
          <p:nvPr/>
        </p:nvGraphicFramePr>
        <p:xfrm>
          <a:off x="952500" y="1393725"/>
          <a:ext cx="3000000" cy="3000000"/>
        </p:xfrm>
        <a:graphic>
          <a:graphicData uri="http://schemas.openxmlformats.org/drawingml/2006/table">
            <a:tbl>
              <a:tblPr>
                <a:noFill/>
                <a:tableStyleId>{7D73CFAF-F322-45C0-B3BD-2C198B9E56D0}</a:tableStyleId>
              </a:tblPr>
              <a:tblGrid>
                <a:gridCol w="2413000"/>
                <a:gridCol w="2413000"/>
                <a:gridCol w="2413000"/>
              </a:tblGrid>
              <a:tr h="643875">
                <a:tc>
                  <a:txBody>
                    <a:bodyPr/>
                    <a:lstStyle/>
                    <a:p>
                      <a:pPr indent="0" lvl="0" marL="0" rtl="0" algn="ctr">
                        <a:spcBef>
                          <a:spcPts val="0"/>
                        </a:spcBef>
                        <a:spcAft>
                          <a:spcPts val="0"/>
                        </a:spcAft>
                        <a:buNone/>
                      </a:pPr>
                      <a:r>
                        <a:rPr b="1" lang="en" sz="1600">
                          <a:latin typeface="Calibri"/>
                          <a:ea typeface="Calibri"/>
                          <a:cs typeface="Calibri"/>
                          <a:sym typeface="Calibri"/>
                        </a:rPr>
                        <a:t>Career Tech</a:t>
                      </a:r>
                      <a:endParaRPr b="1" sz="1600">
                        <a:latin typeface="Calibri"/>
                        <a:ea typeface="Calibri"/>
                        <a:cs typeface="Calibri"/>
                        <a:sym typeface="Calibri"/>
                      </a:endParaRPr>
                    </a:p>
                    <a:p>
                      <a:pPr indent="0" lvl="0" marL="0" rtl="0" algn="ctr">
                        <a:spcBef>
                          <a:spcPts val="0"/>
                        </a:spcBef>
                        <a:spcAft>
                          <a:spcPts val="0"/>
                        </a:spcAft>
                        <a:buNone/>
                      </a:pPr>
                      <a:r>
                        <a:rPr i="1" lang="en">
                          <a:latin typeface="Calibri"/>
                          <a:ea typeface="Calibri"/>
                          <a:cs typeface="Calibri"/>
                          <a:sym typeface="Calibri"/>
                        </a:rPr>
                        <a:t>Certificate</a:t>
                      </a:r>
                      <a:endParaRPr i="1">
                        <a:latin typeface="Calibri"/>
                        <a:ea typeface="Calibri"/>
                        <a:cs typeface="Calibri"/>
                        <a:sym typeface="Calibri"/>
                      </a:endParaRPr>
                    </a:p>
                  </a:txBody>
                  <a:tcPr marT="91425" marB="91425" marR="91425" marL="91425">
                    <a:solidFill>
                      <a:srgbClr val="9FC9EB"/>
                    </a:solidFill>
                  </a:tcPr>
                </a:tc>
                <a:tc>
                  <a:txBody>
                    <a:bodyPr/>
                    <a:lstStyle/>
                    <a:p>
                      <a:pPr indent="0" lvl="0" marL="0" rtl="0" algn="ctr">
                        <a:spcBef>
                          <a:spcPts val="0"/>
                        </a:spcBef>
                        <a:spcAft>
                          <a:spcPts val="0"/>
                        </a:spcAft>
                        <a:buNone/>
                      </a:pPr>
                      <a:r>
                        <a:rPr b="1" lang="en" sz="1600">
                          <a:latin typeface="Calibri"/>
                          <a:ea typeface="Calibri"/>
                          <a:cs typeface="Calibri"/>
                          <a:sym typeface="Calibri"/>
                        </a:rPr>
                        <a:t>Community or Junior College</a:t>
                      </a:r>
                      <a:endParaRPr b="1" sz="1600">
                        <a:latin typeface="Calibri"/>
                        <a:ea typeface="Calibri"/>
                        <a:cs typeface="Calibri"/>
                        <a:sym typeface="Calibri"/>
                      </a:endParaRPr>
                    </a:p>
                    <a:p>
                      <a:pPr indent="0" lvl="0" marL="0" rtl="0" algn="ctr">
                        <a:spcBef>
                          <a:spcPts val="0"/>
                        </a:spcBef>
                        <a:spcAft>
                          <a:spcPts val="0"/>
                        </a:spcAft>
                        <a:buNone/>
                      </a:pPr>
                      <a:r>
                        <a:rPr i="1" lang="en">
                          <a:latin typeface="Calibri"/>
                          <a:ea typeface="Calibri"/>
                          <a:cs typeface="Calibri"/>
                          <a:sym typeface="Calibri"/>
                        </a:rPr>
                        <a:t>Associate Degree or Certificate</a:t>
                      </a:r>
                      <a:endParaRPr i="1">
                        <a:latin typeface="Calibri"/>
                        <a:ea typeface="Calibri"/>
                        <a:cs typeface="Calibri"/>
                        <a:sym typeface="Calibri"/>
                      </a:endParaRPr>
                    </a:p>
                  </a:txBody>
                  <a:tcPr marT="91425" marB="91425" marR="91425" marL="91425">
                    <a:solidFill>
                      <a:srgbClr val="9FC9EB"/>
                    </a:solidFill>
                  </a:tcPr>
                </a:tc>
                <a:tc>
                  <a:txBody>
                    <a:bodyPr/>
                    <a:lstStyle/>
                    <a:p>
                      <a:pPr indent="0" lvl="0" marL="0" rtl="0" algn="ctr">
                        <a:spcBef>
                          <a:spcPts val="0"/>
                        </a:spcBef>
                        <a:spcAft>
                          <a:spcPts val="0"/>
                        </a:spcAft>
                        <a:buNone/>
                      </a:pPr>
                      <a:r>
                        <a:rPr b="1" lang="en" sz="1600">
                          <a:latin typeface="Calibri"/>
                          <a:ea typeface="Calibri"/>
                          <a:cs typeface="Calibri"/>
                          <a:sym typeface="Calibri"/>
                        </a:rPr>
                        <a:t>College or University</a:t>
                      </a:r>
                      <a:endParaRPr b="1" sz="1600">
                        <a:latin typeface="Calibri"/>
                        <a:ea typeface="Calibri"/>
                        <a:cs typeface="Calibri"/>
                        <a:sym typeface="Calibri"/>
                      </a:endParaRPr>
                    </a:p>
                    <a:p>
                      <a:pPr indent="0" lvl="0" marL="0" rtl="0" algn="ctr">
                        <a:spcBef>
                          <a:spcPts val="0"/>
                        </a:spcBef>
                        <a:spcAft>
                          <a:spcPts val="0"/>
                        </a:spcAft>
                        <a:buNone/>
                      </a:pPr>
                      <a:r>
                        <a:rPr i="1" lang="en">
                          <a:latin typeface="Calibri"/>
                          <a:ea typeface="Calibri"/>
                          <a:cs typeface="Calibri"/>
                          <a:sym typeface="Calibri"/>
                        </a:rPr>
                        <a:t>Bachelor’s Degree</a:t>
                      </a:r>
                      <a:endParaRPr i="1">
                        <a:latin typeface="Calibri"/>
                        <a:ea typeface="Calibri"/>
                        <a:cs typeface="Calibri"/>
                        <a:sym typeface="Calibri"/>
                      </a:endParaRPr>
                    </a:p>
                  </a:txBody>
                  <a:tcPr marT="91425" marB="91425" marR="91425" marL="91425">
                    <a:solidFill>
                      <a:srgbClr val="9FC9EB"/>
                    </a:solidFill>
                  </a:tcPr>
                </a:tc>
              </a:tr>
              <a:tr h="2525700">
                <a:tc>
                  <a:txBody>
                    <a:bodyPr/>
                    <a:lstStyle/>
                    <a:p>
                      <a:pPr indent="-317500" lvl="0" marL="457200" rtl="0" algn="l">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Preparation for careers in specific fields</a:t>
                      </a:r>
                      <a:endParaRPr>
                        <a:solidFill>
                          <a:schemeClr val="dk1"/>
                        </a:solidFill>
                        <a:latin typeface="Calibri"/>
                        <a:ea typeface="Calibri"/>
                        <a:cs typeface="Calibri"/>
                        <a:sym typeface="Calibri"/>
                      </a:endParaRPr>
                    </a:p>
                    <a:p>
                      <a:pPr indent="0" lvl="0" marL="457200" rtl="0" algn="l">
                        <a:spcBef>
                          <a:spcPts val="0"/>
                        </a:spcBef>
                        <a:spcAft>
                          <a:spcPts val="0"/>
                        </a:spcAft>
                        <a:buNone/>
                      </a:pPr>
                      <a:r>
                        <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3-month to 2-year programs</a:t>
                      </a:r>
                      <a:endParaRPr>
                        <a:solidFill>
                          <a:schemeClr val="dk1"/>
                        </a:solidFill>
                        <a:latin typeface="Calibri"/>
                        <a:ea typeface="Calibri"/>
                        <a:cs typeface="Calibri"/>
                        <a:sym typeface="Calibri"/>
                      </a:endParaRPr>
                    </a:p>
                  </a:txBody>
                  <a:tcPr marT="91425" marB="91425" marR="91425" marL="91425">
                    <a:solidFill>
                      <a:schemeClr val="lt1"/>
                    </a:solidFill>
                  </a:tcPr>
                </a:tc>
                <a:tc>
                  <a:txBody>
                    <a:bodyPr/>
                    <a:lstStyle/>
                    <a:p>
                      <a:pPr indent="-317500" lvl="0" marL="457200" rtl="0" algn="l">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Community or junior colleges</a:t>
                      </a:r>
                      <a:endParaRPr>
                        <a:solidFill>
                          <a:schemeClr val="dk1"/>
                        </a:solidFill>
                        <a:latin typeface="Calibri"/>
                        <a:ea typeface="Calibri"/>
                        <a:cs typeface="Calibri"/>
                        <a:sym typeface="Calibri"/>
                      </a:endParaRPr>
                    </a:p>
                    <a:p>
                      <a:pPr indent="0" lvl="0" marL="457200" rtl="0" algn="l">
                        <a:spcBef>
                          <a:spcPts val="0"/>
                        </a:spcBef>
                        <a:spcAft>
                          <a:spcPts val="0"/>
                        </a:spcAft>
                        <a:buNone/>
                      </a:pPr>
                      <a:r>
                        <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Students can continue at 4-year universities</a:t>
                      </a:r>
                      <a:endParaRPr>
                        <a:solidFill>
                          <a:schemeClr val="dk1"/>
                        </a:solidFill>
                        <a:latin typeface="Calibri"/>
                        <a:ea typeface="Calibri"/>
                        <a:cs typeface="Calibri"/>
                        <a:sym typeface="Calibri"/>
                      </a:endParaRPr>
                    </a:p>
                  </a:txBody>
                  <a:tcPr marT="91425" marB="91425" marR="91425" marL="91425">
                    <a:solidFill>
                      <a:schemeClr val="lt1"/>
                    </a:solidFill>
                  </a:tcPr>
                </a:tc>
                <a:tc>
                  <a:txBody>
                    <a:bodyPr/>
                    <a:lstStyle/>
                    <a:p>
                      <a:pPr indent="-317500" lvl="0" marL="457200" rtl="0" algn="l">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Larger universities</a:t>
                      </a:r>
                      <a:endParaRPr>
                        <a:solidFill>
                          <a:schemeClr val="dk1"/>
                        </a:solidFill>
                        <a:latin typeface="Calibri"/>
                        <a:ea typeface="Calibri"/>
                        <a:cs typeface="Calibri"/>
                        <a:sym typeface="Calibri"/>
                      </a:endParaRPr>
                    </a:p>
                    <a:p>
                      <a:pPr indent="0" lvl="0" marL="457200" rtl="0" algn="l">
                        <a:spcBef>
                          <a:spcPts val="0"/>
                        </a:spcBef>
                        <a:spcAft>
                          <a:spcPts val="0"/>
                        </a:spcAft>
                        <a:buNone/>
                      </a:pPr>
                      <a:r>
                        <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More academic programs</a:t>
                      </a:r>
                      <a:endParaRPr>
                        <a:solidFill>
                          <a:schemeClr val="dk1"/>
                        </a:solidFill>
                        <a:latin typeface="Calibri"/>
                        <a:ea typeface="Calibri"/>
                        <a:cs typeface="Calibri"/>
                        <a:sym typeface="Calibri"/>
                      </a:endParaRPr>
                    </a:p>
                  </a:txBody>
                  <a:tcPr marT="91425" marB="91425" marR="91425" marL="91425">
                    <a:solidFill>
                      <a:schemeClr val="lt1"/>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2"/>
          <p:cNvSpPr txBox="1"/>
          <p:nvPr>
            <p:ph type="title"/>
          </p:nvPr>
        </p:nvSpPr>
        <p:spPr>
          <a:xfrm>
            <a:off x="1375425" y="509825"/>
            <a:ext cx="73404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chemeClr val="dk1"/>
                </a:solidFill>
              </a:rPr>
              <a:t>Career Tech</a:t>
            </a:r>
            <a:endParaRPr>
              <a:solidFill>
                <a:schemeClr val="dk1"/>
              </a:solidFill>
            </a:endParaRPr>
          </a:p>
        </p:txBody>
      </p:sp>
      <p:sp>
        <p:nvSpPr>
          <p:cNvPr id="191" name="Google Shape;191;p32"/>
          <p:cNvSpPr txBox="1"/>
          <p:nvPr>
            <p:ph idx="1" type="body"/>
          </p:nvPr>
        </p:nvSpPr>
        <p:spPr>
          <a:xfrm>
            <a:off x="1375425" y="1217275"/>
            <a:ext cx="7483200" cy="121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000">
                <a:solidFill>
                  <a:schemeClr val="dk1"/>
                </a:solidFill>
              </a:rPr>
              <a:t>A certificate is awarded in a specialized field. </a:t>
            </a:r>
            <a:endParaRPr sz="2000">
              <a:solidFill>
                <a:schemeClr val="dk1"/>
              </a:solidFill>
            </a:endParaRPr>
          </a:p>
          <a:p>
            <a:pPr indent="0" lvl="0" marL="0" rtl="0" algn="ctr">
              <a:spcBef>
                <a:spcPts val="1200"/>
              </a:spcBef>
              <a:spcAft>
                <a:spcPts val="1200"/>
              </a:spcAft>
              <a:buNone/>
            </a:pPr>
            <a:r>
              <a:rPr lang="en" sz="2000">
                <a:solidFill>
                  <a:schemeClr val="dk1"/>
                </a:solidFill>
              </a:rPr>
              <a:t>Programs can take three months to two years to complete.</a:t>
            </a:r>
            <a:endParaRPr sz="2000">
              <a:solidFill>
                <a:schemeClr val="dk1"/>
              </a:solidFill>
            </a:endParaRPr>
          </a:p>
        </p:txBody>
      </p:sp>
      <p:graphicFrame>
        <p:nvGraphicFramePr>
          <p:cNvPr id="192" name="Google Shape;192;p32"/>
          <p:cNvGraphicFramePr/>
          <p:nvPr/>
        </p:nvGraphicFramePr>
        <p:xfrm>
          <a:off x="1375425" y="3725775"/>
          <a:ext cx="3000000" cy="3000000"/>
        </p:xfrm>
        <a:graphic>
          <a:graphicData uri="http://schemas.openxmlformats.org/drawingml/2006/table">
            <a:tbl>
              <a:tblPr>
                <a:noFill/>
                <a:tableStyleId>{7D73CFAF-F322-45C0-B3BD-2C198B9E56D0}</a:tableStyleId>
              </a:tblPr>
              <a:tblGrid>
                <a:gridCol w="1809750"/>
                <a:gridCol w="1809750"/>
                <a:gridCol w="1809750"/>
                <a:gridCol w="1809750"/>
              </a:tblGrid>
              <a:tr h="949375">
                <a:tc>
                  <a:txBody>
                    <a:bodyPr/>
                    <a:lstStyle/>
                    <a:p>
                      <a:pPr indent="0" lvl="0" marL="0" rtl="0" algn="ctr">
                        <a:spcBef>
                          <a:spcPts val="0"/>
                        </a:spcBef>
                        <a:spcAft>
                          <a:spcPts val="0"/>
                        </a:spcAft>
                        <a:buNone/>
                      </a:pPr>
                      <a:r>
                        <a:rPr b="1" lang="en" sz="1700">
                          <a:solidFill>
                            <a:schemeClr val="dk1"/>
                          </a:solidFill>
                          <a:latin typeface="Calibri"/>
                          <a:ea typeface="Calibri"/>
                          <a:cs typeface="Calibri"/>
                          <a:sym typeface="Calibri"/>
                        </a:rPr>
                        <a:t>Welder</a:t>
                      </a:r>
                      <a:endParaRPr b="1" sz="1700">
                        <a:solidFill>
                          <a:schemeClr val="dk1"/>
                        </a:solidFill>
                        <a:latin typeface="Calibri"/>
                        <a:ea typeface="Calibri"/>
                        <a:cs typeface="Calibri"/>
                        <a:sym typeface="Calibri"/>
                      </a:endParaRPr>
                    </a:p>
                    <a:p>
                      <a:pPr indent="0" lvl="0" marL="0" rtl="0" algn="ctr">
                        <a:spcBef>
                          <a:spcPts val="0"/>
                        </a:spcBef>
                        <a:spcAft>
                          <a:spcPts val="0"/>
                        </a:spcAft>
                        <a:buNone/>
                      </a:pPr>
                      <a:r>
                        <a:rPr b="1" lang="en" sz="1700">
                          <a:solidFill>
                            <a:schemeClr val="dk1"/>
                          </a:solidFill>
                          <a:latin typeface="Calibri"/>
                          <a:ea typeface="Calibri"/>
                          <a:cs typeface="Calibri"/>
                          <a:sym typeface="Calibri"/>
                        </a:rPr>
                        <a:t>Salary: $47,540</a:t>
                      </a:r>
                      <a:endParaRPr b="1" sz="1700">
                        <a:solidFill>
                          <a:schemeClr val="dk1"/>
                        </a:solidFill>
                        <a:latin typeface="Calibri"/>
                        <a:ea typeface="Calibri"/>
                        <a:cs typeface="Calibri"/>
                        <a:sym typeface="Calibri"/>
                      </a:endParaRPr>
                    </a:p>
                    <a:p>
                      <a:pPr indent="0" lvl="0" marL="0" rtl="0" algn="ctr">
                        <a:spcBef>
                          <a:spcPts val="0"/>
                        </a:spcBef>
                        <a:spcAft>
                          <a:spcPts val="0"/>
                        </a:spcAft>
                        <a:buNone/>
                      </a:pPr>
                      <a:r>
                        <a:t/>
                      </a:r>
                      <a:endParaRPr b="1" sz="1700">
                        <a:solidFill>
                          <a:schemeClr val="dk1"/>
                        </a:solidFill>
                        <a:latin typeface="Calibri"/>
                        <a:ea typeface="Calibri"/>
                        <a:cs typeface="Calibri"/>
                        <a:sym typeface="Calibri"/>
                      </a:endParaRPr>
                    </a:p>
                  </a:txBody>
                  <a:tcPr marT="91425" marB="91425" marR="91425" marL="91425" anchor="ctr">
                    <a:solidFill>
                      <a:schemeClr val="accent1"/>
                    </a:solidFill>
                  </a:tcPr>
                </a:tc>
                <a:tc>
                  <a:txBody>
                    <a:bodyPr/>
                    <a:lstStyle/>
                    <a:p>
                      <a:pPr indent="0" lvl="0" marL="0" rtl="0" algn="ctr">
                        <a:spcBef>
                          <a:spcPts val="0"/>
                        </a:spcBef>
                        <a:spcAft>
                          <a:spcPts val="0"/>
                        </a:spcAft>
                        <a:buNone/>
                      </a:pPr>
                      <a:r>
                        <a:rPr b="1" lang="en" sz="1700">
                          <a:solidFill>
                            <a:schemeClr val="dk1"/>
                          </a:solidFill>
                          <a:latin typeface="Calibri"/>
                          <a:ea typeface="Calibri"/>
                          <a:cs typeface="Calibri"/>
                          <a:sym typeface="Calibri"/>
                        </a:rPr>
                        <a:t>Childcare Worker</a:t>
                      </a:r>
                      <a:endParaRPr b="1" sz="1700">
                        <a:solidFill>
                          <a:schemeClr val="dk1"/>
                        </a:solidFill>
                        <a:latin typeface="Calibri"/>
                        <a:ea typeface="Calibri"/>
                        <a:cs typeface="Calibri"/>
                        <a:sym typeface="Calibri"/>
                      </a:endParaRPr>
                    </a:p>
                    <a:p>
                      <a:pPr indent="0" lvl="0" marL="0" rtl="0" algn="ctr">
                        <a:spcBef>
                          <a:spcPts val="0"/>
                        </a:spcBef>
                        <a:spcAft>
                          <a:spcPts val="0"/>
                        </a:spcAft>
                        <a:buNone/>
                      </a:pPr>
                      <a:r>
                        <a:rPr b="1" lang="en" sz="1700">
                          <a:solidFill>
                            <a:schemeClr val="dk1"/>
                          </a:solidFill>
                          <a:latin typeface="Calibri"/>
                          <a:ea typeface="Calibri"/>
                          <a:cs typeface="Calibri"/>
                          <a:sym typeface="Calibri"/>
                        </a:rPr>
                        <a:t>Salary: $28,520</a:t>
                      </a:r>
                      <a:endParaRPr b="1" sz="1700">
                        <a:solidFill>
                          <a:schemeClr val="dk1"/>
                        </a:solidFill>
                        <a:latin typeface="Calibri"/>
                        <a:ea typeface="Calibri"/>
                        <a:cs typeface="Calibri"/>
                        <a:sym typeface="Calibri"/>
                      </a:endParaRPr>
                    </a:p>
                    <a:p>
                      <a:pPr indent="0" lvl="0" marL="0" rtl="0" algn="ctr">
                        <a:spcBef>
                          <a:spcPts val="0"/>
                        </a:spcBef>
                        <a:spcAft>
                          <a:spcPts val="0"/>
                        </a:spcAft>
                        <a:buNone/>
                      </a:pPr>
                      <a:r>
                        <a:t/>
                      </a:r>
                      <a:endParaRPr b="1" sz="1700">
                        <a:solidFill>
                          <a:schemeClr val="dk1"/>
                        </a:solidFill>
                        <a:latin typeface="Calibri"/>
                        <a:ea typeface="Calibri"/>
                        <a:cs typeface="Calibri"/>
                        <a:sym typeface="Calibri"/>
                      </a:endParaRPr>
                    </a:p>
                  </a:txBody>
                  <a:tcPr marT="91425" marB="91425" marR="91425" marL="91425" anchor="ctr">
                    <a:solidFill>
                      <a:schemeClr val="accent1"/>
                    </a:solidFill>
                  </a:tcPr>
                </a:tc>
                <a:tc>
                  <a:txBody>
                    <a:bodyPr/>
                    <a:lstStyle/>
                    <a:p>
                      <a:pPr indent="0" lvl="0" marL="0" rtl="0" algn="ctr">
                        <a:spcBef>
                          <a:spcPts val="0"/>
                        </a:spcBef>
                        <a:spcAft>
                          <a:spcPts val="0"/>
                        </a:spcAft>
                        <a:buNone/>
                      </a:pPr>
                      <a:r>
                        <a:rPr b="1" lang="en" sz="1700">
                          <a:solidFill>
                            <a:schemeClr val="dk1"/>
                          </a:solidFill>
                          <a:latin typeface="Calibri"/>
                          <a:ea typeface="Calibri"/>
                          <a:cs typeface="Calibri"/>
                          <a:sym typeface="Calibri"/>
                        </a:rPr>
                        <a:t>Cosmetologist</a:t>
                      </a:r>
                      <a:endParaRPr b="1" sz="1700">
                        <a:solidFill>
                          <a:schemeClr val="dk1"/>
                        </a:solidFill>
                        <a:latin typeface="Calibri"/>
                        <a:ea typeface="Calibri"/>
                        <a:cs typeface="Calibri"/>
                        <a:sym typeface="Calibri"/>
                      </a:endParaRPr>
                    </a:p>
                    <a:p>
                      <a:pPr indent="0" lvl="0" marL="0" rtl="0" algn="ctr">
                        <a:spcBef>
                          <a:spcPts val="0"/>
                        </a:spcBef>
                        <a:spcAft>
                          <a:spcPts val="0"/>
                        </a:spcAft>
                        <a:buNone/>
                      </a:pPr>
                      <a:r>
                        <a:rPr b="1" lang="en" sz="1700">
                          <a:solidFill>
                            <a:schemeClr val="dk1"/>
                          </a:solidFill>
                          <a:latin typeface="Calibri"/>
                          <a:ea typeface="Calibri"/>
                          <a:cs typeface="Calibri"/>
                          <a:sym typeface="Calibri"/>
                        </a:rPr>
                        <a:t>Salary: $33,290</a:t>
                      </a:r>
                      <a:endParaRPr b="1" sz="1700">
                        <a:solidFill>
                          <a:schemeClr val="dk1"/>
                        </a:solidFill>
                        <a:latin typeface="Calibri"/>
                        <a:ea typeface="Calibri"/>
                        <a:cs typeface="Calibri"/>
                        <a:sym typeface="Calibri"/>
                      </a:endParaRPr>
                    </a:p>
                    <a:p>
                      <a:pPr indent="0" lvl="0" marL="0" rtl="0" algn="ctr">
                        <a:spcBef>
                          <a:spcPts val="0"/>
                        </a:spcBef>
                        <a:spcAft>
                          <a:spcPts val="0"/>
                        </a:spcAft>
                        <a:buNone/>
                      </a:pPr>
                      <a:r>
                        <a:t/>
                      </a:r>
                      <a:endParaRPr b="1" sz="1700">
                        <a:solidFill>
                          <a:schemeClr val="dk1"/>
                        </a:solidFill>
                        <a:latin typeface="Calibri"/>
                        <a:ea typeface="Calibri"/>
                        <a:cs typeface="Calibri"/>
                        <a:sym typeface="Calibri"/>
                      </a:endParaRPr>
                    </a:p>
                  </a:txBody>
                  <a:tcPr marT="91425" marB="91425" marR="91425" marL="91425" anchor="ctr">
                    <a:solidFill>
                      <a:schemeClr val="accent1"/>
                    </a:solidFill>
                  </a:tcPr>
                </a:tc>
                <a:tc>
                  <a:txBody>
                    <a:bodyPr/>
                    <a:lstStyle/>
                    <a:p>
                      <a:pPr indent="0" lvl="0" marL="0" rtl="0" algn="ctr">
                        <a:spcBef>
                          <a:spcPts val="0"/>
                        </a:spcBef>
                        <a:spcAft>
                          <a:spcPts val="0"/>
                        </a:spcAft>
                        <a:buNone/>
                      </a:pPr>
                      <a:r>
                        <a:rPr b="1" lang="en" sz="1700">
                          <a:solidFill>
                            <a:schemeClr val="dk1"/>
                          </a:solidFill>
                          <a:latin typeface="Calibri"/>
                          <a:ea typeface="Calibri"/>
                          <a:cs typeface="Calibri"/>
                          <a:sym typeface="Calibri"/>
                        </a:rPr>
                        <a:t>Mechanic</a:t>
                      </a:r>
                      <a:endParaRPr b="1" sz="1700">
                        <a:solidFill>
                          <a:schemeClr val="dk1"/>
                        </a:solidFill>
                        <a:latin typeface="Calibri"/>
                        <a:ea typeface="Calibri"/>
                        <a:cs typeface="Calibri"/>
                        <a:sym typeface="Calibri"/>
                      </a:endParaRPr>
                    </a:p>
                    <a:p>
                      <a:pPr indent="0" lvl="0" marL="0" rtl="0" algn="ctr">
                        <a:spcBef>
                          <a:spcPts val="0"/>
                        </a:spcBef>
                        <a:spcAft>
                          <a:spcPts val="0"/>
                        </a:spcAft>
                        <a:buNone/>
                      </a:pPr>
                      <a:r>
                        <a:rPr b="1" lang="en" sz="1700">
                          <a:solidFill>
                            <a:schemeClr val="dk1"/>
                          </a:solidFill>
                          <a:latin typeface="Calibri"/>
                          <a:ea typeface="Calibri"/>
                          <a:cs typeface="Calibri"/>
                          <a:sym typeface="Calibri"/>
                        </a:rPr>
                        <a:t>Salary: $46,970</a:t>
                      </a:r>
                      <a:endParaRPr b="1" sz="1700">
                        <a:solidFill>
                          <a:schemeClr val="dk1"/>
                        </a:solidFill>
                        <a:latin typeface="Calibri"/>
                        <a:ea typeface="Calibri"/>
                        <a:cs typeface="Calibri"/>
                        <a:sym typeface="Calibri"/>
                      </a:endParaRPr>
                    </a:p>
                  </a:txBody>
                  <a:tcPr marT="91425" marB="91425" marR="91425" marL="91425">
                    <a:solidFill>
                      <a:schemeClr val="accent1"/>
                    </a:solidFill>
                  </a:tcPr>
                </a:tc>
              </a:tr>
            </a:tbl>
          </a:graphicData>
        </a:graphic>
      </p:graphicFrame>
      <p:pic>
        <p:nvPicPr>
          <p:cNvPr id="193" name="Google Shape;193;p32"/>
          <p:cNvPicPr preferRelativeResize="0"/>
          <p:nvPr/>
        </p:nvPicPr>
        <p:blipFill rotWithShape="1">
          <a:blip r:embed="rId3">
            <a:alphaModFix/>
          </a:blip>
          <a:srcRect b="9923" l="0" r="0" t="9923"/>
          <a:stretch/>
        </p:blipFill>
        <p:spPr>
          <a:xfrm>
            <a:off x="1446675" y="2319475"/>
            <a:ext cx="1738497" cy="1406300"/>
          </a:xfrm>
          <a:prstGeom prst="rect">
            <a:avLst/>
          </a:prstGeom>
          <a:noFill/>
          <a:ln>
            <a:noFill/>
          </a:ln>
        </p:spPr>
      </p:pic>
      <p:pic>
        <p:nvPicPr>
          <p:cNvPr id="194" name="Google Shape;194;p32"/>
          <p:cNvPicPr preferRelativeResize="0"/>
          <p:nvPr/>
        </p:nvPicPr>
        <p:blipFill rotWithShape="1">
          <a:blip r:embed="rId4">
            <a:alphaModFix/>
          </a:blip>
          <a:srcRect b="4229" l="0" r="0" t="4220"/>
          <a:stretch/>
        </p:blipFill>
        <p:spPr>
          <a:xfrm>
            <a:off x="3330400" y="2336825"/>
            <a:ext cx="1495425" cy="1371600"/>
          </a:xfrm>
          <a:prstGeom prst="rect">
            <a:avLst/>
          </a:prstGeom>
          <a:noFill/>
          <a:ln>
            <a:noFill/>
          </a:ln>
        </p:spPr>
      </p:pic>
      <p:pic>
        <p:nvPicPr>
          <p:cNvPr id="195" name="Google Shape;195;p32"/>
          <p:cNvPicPr preferRelativeResize="0"/>
          <p:nvPr/>
        </p:nvPicPr>
        <p:blipFill rotWithShape="1">
          <a:blip r:embed="rId5">
            <a:alphaModFix/>
          </a:blip>
          <a:srcRect b="0" l="1352" r="1352" t="0"/>
          <a:stretch/>
        </p:blipFill>
        <p:spPr>
          <a:xfrm>
            <a:off x="5187050" y="2174900"/>
            <a:ext cx="1495425" cy="1533525"/>
          </a:xfrm>
          <a:prstGeom prst="rect">
            <a:avLst/>
          </a:prstGeom>
          <a:noFill/>
          <a:ln>
            <a:noFill/>
          </a:ln>
        </p:spPr>
      </p:pic>
      <p:pic>
        <p:nvPicPr>
          <p:cNvPr id="196" name="Google Shape;196;p32"/>
          <p:cNvPicPr preferRelativeResize="0"/>
          <p:nvPr/>
        </p:nvPicPr>
        <p:blipFill rotWithShape="1">
          <a:blip r:embed="rId6">
            <a:alphaModFix/>
          </a:blip>
          <a:srcRect b="18181" l="0" r="0" t="18181"/>
          <a:stretch/>
        </p:blipFill>
        <p:spPr>
          <a:xfrm>
            <a:off x="6804675" y="2446813"/>
            <a:ext cx="1990725" cy="12668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3"/>
          <p:cNvSpPr txBox="1"/>
          <p:nvPr>
            <p:ph type="title"/>
          </p:nvPr>
        </p:nvSpPr>
        <p:spPr>
          <a:xfrm>
            <a:off x="1375425" y="509825"/>
            <a:ext cx="73404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chemeClr val="dk1"/>
                </a:solidFill>
              </a:rPr>
              <a:t>2-Year Degree - Junior College</a:t>
            </a:r>
            <a:endParaRPr>
              <a:solidFill>
                <a:schemeClr val="dk1"/>
              </a:solidFill>
            </a:endParaRPr>
          </a:p>
        </p:txBody>
      </p:sp>
      <p:sp>
        <p:nvSpPr>
          <p:cNvPr id="202" name="Google Shape;202;p33"/>
          <p:cNvSpPr txBox="1"/>
          <p:nvPr>
            <p:ph idx="1" type="body"/>
          </p:nvPr>
        </p:nvSpPr>
        <p:spPr>
          <a:xfrm>
            <a:off x="1375425" y="1217275"/>
            <a:ext cx="7483200" cy="1217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1800">
                <a:solidFill>
                  <a:schemeClr val="dk1"/>
                </a:solidFill>
              </a:rPr>
              <a:t>An associate degree or certificate is awarded at a community or junior college. After completing an associate degree, many students continue their educations at 4-year institutions.</a:t>
            </a:r>
            <a:endParaRPr sz="1800">
              <a:solidFill>
                <a:schemeClr val="dk1"/>
              </a:solidFill>
            </a:endParaRPr>
          </a:p>
        </p:txBody>
      </p:sp>
      <p:graphicFrame>
        <p:nvGraphicFramePr>
          <p:cNvPr id="203" name="Google Shape;203;p33"/>
          <p:cNvGraphicFramePr/>
          <p:nvPr/>
        </p:nvGraphicFramePr>
        <p:xfrm>
          <a:off x="1375425" y="3725775"/>
          <a:ext cx="3000000" cy="3000000"/>
        </p:xfrm>
        <a:graphic>
          <a:graphicData uri="http://schemas.openxmlformats.org/drawingml/2006/table">
            <a:tbl>
              <a:tblPr>
                <a:noFill/>
                <a:tableStyleId>{7D73CFAF-F322-45C0-B3BD-2C198B9E56D0}</a:tableStyleId>
              </a:tblPr>
              <a:tblGrid>
                <a:gridCol w="1809750"/>
                <a:gridCol w="1809750"/>
                <a:gridCol w="1809750"/>
                <a:gridCol w="1809750"/>
              </a:tblGrid>
              <a:tr h="949375">
                <a:tc>
                  <a:txBody>
                    <a:bodyPr/>
                    <a:lstStyle/>
                    <a:p>
                      <a:pPr indent="0" lvl="0" marL="0" rtl="0" algn="ctr">
                        <a:spcBef>
                          <a:spcPts val="0"/>
                        </a:spcBef>
                        <a:spcAft>
                          <a:spcPts val="0"/>
                        </a:spcAft>
                        <a:buClr>
                          <a:schemeClr val="dk1"/>
                        </a:buClr>
                        <a:buSzPts val="1400"/>
                        <a:buFont typeface="Arial"/>
                        <a:buNone/>
                      </a:pPr>
                      <a:r>
                        <a:rPr b="1" lang="en" sz="1800">
                          <a:solidFill>
                            <a:schemeClr val="dk1"/>
                          </a:solidFill>
                          <a:latin typeface="Calibri"/>
                          <a:ea typeface="Calibri"/>
                          <a:cs typeface="Calibri"/>
                          <a:sym typeface="Calibri"/>
                        </a:rPr>
                        <a:t>Fitness Trainer</a:t>
                      </a:r>
                      <a:endParaRPr sz="1800">
                        <a:solidFill>
                          <a:schemeClr val="dk1"/>
                        </a:solidFill>
                        <a:latin typeface="Calibri"/>
                        <a:ea typeface="Calibri"/>
                        <a:cs typeface="Calibri"/>
                        <a:sym typeface="Calibri"/>
                      </a:endParaRPr>
                    </a:p>
                    <a:p>
                      <a:pPr indent="0" lvl="0" marL="0" rtl="0" algn="ctr">
                        <a:spcBef>
                          <a:spcPts val="0"/>
                        </a:spcBef>
                        <a:spcAft>
                          <a:spcPts val="0"/>
                        </a:spcAft>
                        <a:buNone/>
                      </a:pPr>
                      <a:r>
                        <a:rPr b="1" lang="en" sz="1800">
                          <a:solidFill>
                            <a:schemeClr val="dk1"/>
                          </a:solidFill>
                          <a:latin typeface="Calibri"/>
                          <a:ea typeface="Calibri"/>
                          <a:cs typeface="Calibri"/>
                          <a:sym typeface="Calibri"/>
                        </a:rPr>
                        <a:t>Salary: $45,380</a:t>
                      </a:r>
                      <a:endParaRPr sz="1800">
                        <a:solidFill>
                          <a:schemeClr val="dk1"/>
                        </a:solidFill>
                        <a:latin typeface="Calibri"/>
                        <a:ea typeface="Calibri"/>
                        <a:cs typeface="Calibri"/>
                        <a:sym typeface="Calibri"/>
                      </a:endParaRPr>
                    </a:p>
                    <a:p>
                      <a:pPr indent="0" lvl="0" marL="0" rtl="0" algn="ctr">
                        <a:spcBef>
                          <a:spcPts val="0"/>
                        </a:spcBef>
                        <a:spcAft>
                          <a:spcPts val="0"/>
                        </a:spcAft>
                        <a:buNone/>
                      </a:pPr>
                      <a:r>
                        <a:t/>
                      </a:r>
                      <a:endParaRPr sz="1800">
                        <a:solidFill>
                          <a:schemeClr val="dk1"/>
                        </a:solidFill>
                        <a:latin typeface="Calibri"/>
                        <a:ea typeface="Calibri"/>
                        <a:cs typeface="Calibri"/>
                        <a:sym typeface="Calibri"/>
                      </a:endParaRPr>
                    </a:p>
                  </a:txBody>
                  <a:tcPr marT="91425" marB="91425" marR="91425" marL="91425" anchor="ctr">
                    <a:solidFill>
                      <a:schemeClr val="accent1"/>
                    </a:solidFill>
                  </a:tcPr>
                </a:tc>
                <a:tc>
                  <a:txBody>
                    <a:bodyPr/>
                    <a:lstStyle/>
                    <a:p>
                      <a:pPr indent="0" lvl="0" marL="0" rtl="0" algn="ctr">
                        <a:spcBef>
                          <a:spcPts val="0"/>
                        </a:spcBef>
                        <a:spcAft>
                          <a:spcPts val="0"/>
                        </a:spcAft>
                        <a:buClr>
                          <a:schemeClr val="dk1"/>
                        </a:buClr>
                        <a:buSzPts val="1400"/>
                        <a:buFont typeface="Arial"/>
                        <a:buNone/>
                      </a:pPr>
                      <a:r>
                        <a:rPr b="1" lang="en" sz="1800">
                          <a:solidFill>
                            <a:schemeClr val="dk1"/>
                          </a:solidFill>
                          <a:latin typeface="Calibri"/>
                          <a:ea typeface="Calibri"/>
                          <a:cs typeface="Calibri"/>
                          <a:sym typeface="Calibri"/>
                        </a:rPr>
                        <a:t>Firefighter</a:t>
                      </a:r>
                      <a:endParaRPr sz="1800">
                        <a:solidFill>
                          <a:schemeClr val="dk1"/>
                        </a:solidFill>
                        <a:latin typeface="Calibri"/>
                        <a:ea typeface="Calibri"/>
                        <a:cs typeface="Calibri"/>
                        <a:sym typeface="Calibri"/>
                      </a:endParaRPr>
                    </a:p>
                    <a:p>
                      <a:pPr indent="0" lvl="0" marL="0" rtl="0" algn="ctr">
                        <a:spcBef>
                          <a:spcPts val="0"/>
                        </a:spcBef>
                        <a:spcAft>
                          <a:spcPts val="0"/>
                        </a:spcAft>
                        <a:buNone/>
                      </a:pPr>
                      <a:r>
                        <a:rPr b="1" lang="en" sz="1800">
                          <a:solidFill>
                            <a:schemeClr val="dk1"/>
                          </a:solidFill>
                          <a:latin typeface="Calibri"/>
                          <a:ea typeface="Calibri"/>
                          <a:cs typeface="Calibri"/>
                          <a:sym typeface="Calibri"/>
                        </a:rPr>
                        <a:t>Salary: $51,680</a:t>
                      </a:r>
                      <a:endParaRPr sz="1800">
                        <a:solidFill>
                          <a:schemeClr val="dk1"/>
                        </a:solidFill>
                        <a:latin typeface="Calibri"/>
                        <a:ea typeface="Calibri"/>
                        <a:cs typeface="Calibri"/>
                        <a:sym typeface="Calibri"/>
                      </a:endParaRPr>
                    </a:p>
                    <a:p>
                      <a:pPr indent="0" lvl="0" marL="0" rtl="0" algn="ctr">
                        <a:spcBef>
                          <a:spcPts val="0"/>
                        </a:spcBef>
                        <a:spcAft>
                          <a:spcPts val="0"/>
                        </a:spcAft>
                        <a:buNone/>
                      </a:pPr>
                      <a:r>
                        <a:t/>
                      </a:r>
                      <a:endParaRPr sz="1800">
                        <a:solidFill>
                          <a:schemeClr val="dk1"/>
                        </a:solidFill>
                        <a:latin typeface="Calibri"/>
                        <a:ea typeface="Calibri"/>
                        <a:cs typeface="Calibri"/>
                        <a:sym typeface="Calibri"/>
                      </a:endParaRPr>
                    </a:p>
                  </a:txBody>
                  <a:tcPr marT="91425" marB="91425" marR="91425" marL="91425" anchor="ctr">
                    <a:solidFill>
                      <a:schemeClr val="accent1"/>
                    </a:solidFill>
                  </a:tcPr>
                </a:tc>
                <a:tc>
                  <a:txBody>
                    <a:bodyPr/>
                    <a:lstStyle/>
                    <a:p>
                      <a:pPr indent="0" lvl="0" marL="0" rtl="0" algn="ctr">
                        <a:spcBef>
                          <a:spcPts val="0"/>
                        </a:spcBef>
                        <a:spcAft>
                          <a:spcPts val="0"/>
                        </a:spcAft>
                        <a:buClr>
                          <a:schemeClr val="dk1"/>
                        </a:buClr>
                        <a:buSzPts val="1400"/>
                        <a:buFont typeface="Arial"/>
                        <a:buNone/>
                      </a:pPr>
                      <a:r>
                        <a:rPr b="1" lang="en" sz="1800">
                          <a:solidFill>
                            <a:schemeClr val="dk1"/>
                          </a:solidFill>
                          <a:latin typeface="Calibri"/>
                          <a:ea typeface="Calibri"/>
                          <a:cs typeface="Calibri"/>
                          <a:sym typeface="Calibri"/>
                        </a:rPr>
                        <a:t>Computer Programmer</a:t>
                      </a:r>
                      <a:endParaRPr sz="1800">
                        <a:solidFill>
                          <a:schemeClr val="dk1"/>
                        </a:solidFill>
                        <a:latin typeface="Calibri"/>
                        <a:ea typeface="Calibri"/>
                        <a:cs typeface="Calibri"/>
                        <a:sym typeface="Calibri"/>
                      </a:endParaRPr>
                    </a:p>
                    <a:p>
                      <a:pPr indent="0" lvl="0" marL="0" rtl="0" algn="ctr">
                        <a:spcBef>
                          <a:spcPts val="0"/>
                        </a:spcBef>
                        <a:spcAft>
                          <a:spcPts val="0"/>
                        </a:spcAft>
                        <a:buNone/>
                      </a:pPr>
                      <a:r>
                        <a:rPr b="1" lang="en" sz="1800">
                          <a:solidFill>
                            <a:schemeClr val="dk1"/>
                          </a:solidFill>
                          <a:latin typeface="Calibri"/>
                          <a:ea typeface="Calibri"/>
                          <a:cs typeface="Calibri"/>
                          <a:sym typeface="Calibri"/>
                        </a:rPr>
                        <a:t>Salary: $97,800</a:t>
                      </a:r>
                      <a:endParaRPr sz="1800">
                        <a:solidFill>
                          <a:schemeClr val="dk1"/>
                        </a:solidFill>
                        <a:latin typeface="Calibri"/>
                        <a:ea typeface="Calibri"/>
                        <a:cs typeface="Calibri"/>
                        <a:sym typeface="Calibri"/>
                      </a:endParaRPr>
                    </a:p>
                  </a:txBody>
                  <a:tcPr marT="91425" marB="91425" marR="91425" marL="91425" anchor="ctr">
                    <a:solidFill>
                      <a:schemeClr val="accent1"/>
                    </a:solidFill>
                  </a:tcPr>
                </a:tc>
                <a:tc>
                  <a:txBody>
                    <a:bodyPr/>
                    <a:lstStyle/>
                    <a:p>
                      <a:pPr indent="0" lvl="0" marL="0" rtl="0" algn="ctr">
                        <a:spcBef>
                          <a:spcPts val="0"/>
                        </a:spcBef>
                        <a:spcAft>
                          <a:spcPts val="0"/>
                        </a:spcAft>
                        <a:buClr>
                          <a:schemeClr val="dk1"/>
                        </a:buClr>
                        <a:buSzPts val="1400"/>
                        <a:buFont typeface="Arial"/>
                        <a:buNone/>
                      </a:pPr>
                      <a:r>
                        <a:rPr b="1" lang="en" sz="1800">
                          <a:solidFill>
                            <a:schemeClr val="dk1"/>
                          </a:solidFill>
                          <a:latin typeface="Calibri"/>
                          <a:ea typeface="Calibri"/>
                          <a:cs typeface="Calibri"/>
                          <a:sym typeface="Calibri"/>
                        </a:rPr>
                        <a:t>Dental Hygienist</a:t>
                      </a:r>
                      <a:endParaRPr sz="1800">
                        <a:solidFill>
                          <a:schemeClr val="dk1"/>
                        </a:solidFill>
                        <a:latin typeface="Calibri"/>
                        <a:ea typeface="Calibri"/>
                        <a:cs typeface="Calibri"/>
                        <a:sym typeface="Calibri"/>
                      </a:endParaRPr>
                    </a:p>
                    <a:p>
                      <a:pPr indent="0" lvl="0" marL="0" rtl="0" algn="ctr">
                        <a:spcBef>
                          <a:spcPts val="0"/>
                        </a:spcBef>
                        <a:spcAft>
                          <a:spcPts val="0"/>
                        </a:spcAft>
                        <a:buNone/>
                      </a:pPr>
                      <a:r>
                        <a:rPr b="1" lang="en" sz="1800">
                          <a:solidFill>
                            <a:schemeClr val="dk1"/>
                          </a:solidFill>
                          <a:latin typeface="Calibri"/>
                          <a:ea typeface="Calibri"/>
                          <a:cs typeface="Calibri"/>
                          <a:sym typeface="Calibri"/>
                        </a:rPr>
                        <a:t>Salary: $81,400</a:t>
                      </a:r>
                      <a:endParaRPr sz="1800">
                        <a:solidFill>
                          <a:schemeClr val="dk1"/>
                        </a:solidFill>
                        <a:latin typeface="Calibri"/>
                        <a:ea typeface="Calibri"/>
                        <a:cs typeface="Calibri"/>
                        <a:sym typeface="Calibri"/>
                      </a:endParaRPr>
                    </a:p>
                  </a:txBody>
                  <a:tcPr marT="91425" marB="91425" marR="91425" marL="91425">
                    <a:solidFill>
                      <a:schemeClr val="accent1"/>
                    </a:solidFill>
                  </a:tcPr>
                </a:tc>
              </a:tr>
            </a:tbl>
          </a:graphicData>
        </a:graphic>
      </p:graphicFrame>
      <p:pic>
        <p:nvPicPr>
          <p:cNvPr id="204" name="Google Shape;204;p33"/>
          <p:cNvPicPr preferRelativeResize="0"/>
          <p:nvPr/>
        </p:nvPicPr>
        <p:blipFill rotWithShape="1">
          <a:blip r:embed="rId3">
            <a:alphaModFix/>
          </a:blip>
          <a:srcRect b="11867" l="0" r="0" t="11860"/>
          <a:stretch/>
        </p:blipFill>
        <p:spPr>
          <a:xfrm>
            <a:off x="1413350" y="2401800"/>
            <a:ext cx="1724025" cy="1323975"/>
          </a:xfrm>
          <a:prstGeom prst="rect">
            <a:avLst/>
          </a:prstGeom>
          <a:noFill/>
          <a:ln>
            <a:noFill/>
          </a:ln>
        </p:spPr>
      </p:pic>
      <p:pic>
        <p:nvPicPr>
          <p:cNvPr id="205" name="Google Shape;205;p33"/>
          <p:cNvPicPr preferRelativeResize="0"/>
          <p:nvPr/>
        </p:nvPicPr>
        <p:blipFill rotWithShape="1">
          <a:blip r:embed="rId4">
            <a:alphaModFix/>
          </a:blip>
          <a:srcRect b="4345" l="0" r="0" t="4354"/>
          <a:stretch/>
        </p:blipFill>
        <p:spPr>
          <a:xfrm>
            <a:off x="3342225" y="2306550"/>
            <a:ext cx="1562100" cy="1419225"/>
          </a:xfrm>
          <a:prstGeom prst="rect">
            <a:avLst/>
          </a:prstGeom>
          <a:noFill/>
          <a:ln>
            <a:noFill/>
          </a:ln>
        </p:spPr>
      </p:pic>
      <p:pic>
        <p:nvPicPr>
          <p:cNvPr id="206" name="Google Shape;206;p33"/>
          <p:cNvPicPr preferRelativeResize="0"/>
          <p:nvPr/>
        </p:nvPicPr>
        <p:blipFill rotWithShape="1">
          <a:blip r:embed="rId5">
            <a:alphaModFix/>
          </a:blip>
          <a:srcRect b="4262" l="0" r="0" t="4262"/>
          <a:stretch/>
        </p:blipFill>
        <p:spPr>
          <a:xfrm>
            <a:off x="5207650" y="2420850"/>
            <a:ext cx="1409700" cy="1285875"/>
          </a:xfrm>
          <a:prstGeom prst="rect">
            <a:avLst/>
          </a:prstGeom>
          <a:noFill/>
          <a:ln>
            <a:noFill/>
          </a:ln>
        </p:spPr>
      </p:pic>
      <p:pic>
        <p:nvPicPr>
          <p:cNvPr id="207" name="Google Shape;207;p33"/>
          <p:cNvPicPr preferRelativeResize="0"/>
          <p:nvPr/>
        </p:nvPicPr>
        <p:blipFill rotWithShape="1">
          <a:blip r:embed="rId6">
            <a:alphaModFix/>
          </a:blip>
          <a:srcRect b="15276" l="0" r="0" t="15283"/>
          <a:stretch/>
        </p:blipFill>
        <p:spPr>
          <a:xfrm>
            <a:off x="6804675" y="2569425"/>
            <a:ext cx="1704975" cy="1181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4"/>
          <p:cNvSpPr txBox="1"/>
          <p:nvPr>
            <p:ph type="title"/>
          </p:nvPr>
        </p:nvSpPr>
        <p:spPr>
          <a:xfrm>
            <a:off x="1375425" y="509825"/>
            <a:ext cx="73404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chemeClr val="dk1"/>
                </a:solidFill>
              </a:rPr>
              <a:t>4</a:t>
            </a:r>
            <a:r>
              <a:rPr lang="en">
                <a:solidFill>
                  <a:schemeClr val="dk1"/>
                </a:solidFill>
              </a:rPr>
              <a:t>-Year Degree - University</a:t>
            </a:r>
            <a:endParaRPr>
              <a:solidFill>
                <a:schemeClr val="dk1"/>
              </a:solidFill>
            </a:endParaRPr>
          </a:p>
        </p:txBody>
      </p:sp>
      <p:sp>
        <p:nvSpPr>
          <p:cNvPr id="213" name="Google Shape;213;p34"/>
          <p:cNvSpPr txBox="1"/>
          <p:nvPr>
            <p:ph idx="1" type="body"/>
          </p:nvPr>
        </p:nvSpPr>
        <p:spPr>
          <a:xfrm>
            <a:off x="1375425" y="1217275"/>
            <a:ext cx="7483200" cy="12174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1800">
                <a:solidFill>
                  <a:schemeClr val="dk1"/>
                </a:solidFill>
              </a:rPr>
              <a:t>A bachelor's degree is awarded after completing required classes. Universities are generally larger and offer more academic options.</a:t>
            </a:r>
            <a:endParaRPr sz="1800">
              <a:solidFill>
                <a:schemeClr val="dk1"/>
              </a:solidFill>
            </a:endParaRPr>
          </a:p>
          <a:p>
            <a:pPr indent="0" lvl="0" marL="0" rtl="0" algn="ctr">
              <a:spcBef>
                <a:spcPts val="1200"/>
              </a:spcBef>
              <a:spcAft>
                <a:spcPts val="1200"/>
              </a:spcAft>
              <a:buNone/>
            </a:pPr>
            <a:r>
              <a:t/>
            </a:r>
            <a:endParaRPr sz="1800">
              <a:solidFill>
                <a:schemeClr val="dk1"/>
              </a:solidFill>
            </a:endParaRPr>
          </a:p>
        </p:txBody>
      </p:sp>
      <p:graphicFrame>
        <p:nvGraphicFramePr>
          <p:cNvPr id="214" name="Google Shape;214;p34"/>
          <p:cNvGraphicFramePr/>
          <p:nvPr/>
        </p:nvGraphicFramePr>
        <p:xfrm>
          <a:off x="1375425" y="3725775"/>
          <a:ext cx="3000000" cy="3000000"/>
        </p:xfrm>
        <a:graphic>
          <a:graphicData uri="http://schemas.openxmlformats.org/drawingml/2006/table">
            <a:tbl>
              <a:tblPr>
                <a:noFill/>
                <a:tableStyleId>{7D73CFAF-F322-45C0-B3BD-2C198B9E56D0}</a:tableStyleId>
              </a:tblPr>
              <a:tblGrid>
                <a:gridCol w="1809750"/>
                <a:gridCol w="1809750"/>
                <a:gridCol w="1809750"/>
                <a:gridCol w="1809750"/>
              </a:tblGrid>
              <a:tr h="949375">
                <a:tc>
                  <a:txBody>
                    <a:bodyPr/>
                    <a:lstStyle/>
                    <a:p>
                      <a:pPr indent="0" lvl="0" marL="0" rtl="0" algn="ctr">
                        <a:spcBef>
                          <a:spcPts val="0"/>
                        </a:spcBef>
                        <a:spcAft>
                          <a:spcPts val="0"/>
                        </a:spcAft>
                        <a:buNone/>
                      </a:pPr>
                      <a:r>
                        <a:rPr b="1" lang="en" sz="1800">
                          <a:solidFill>
                            <a:schemeClr val="dk1"/>
                          </a:solidFill>
                          <a:latin typeface="Calibri"/>
                          <a:ea typeface="Calibri"/>
                          <a:cs typeface="Calibri"/>
                          <a:sym typeface="Calibri"/>
                        </a:rPr>
                        <a:t>Accountant</a:t>
                      </a:r>
                      <a:endParaRPr b="1" sz="1800">
                        <a:solidFill>
                          <a:schemeClr val="dk1"/>
                        </a:solidFill>
                        <a:latin typeface="Calibri"/>
                        <a:ea typeface="Calibri"/>
                        <a:cs typeface="Calibri"/>
                        <a:sym typeface="Calibri"/>
                      </a:endParaRPr>
                    </a:p>
                    <a:p>
                      <a:pPr indent="0" lvl="0" marL="0" rtl="0" algn="ctr">
                        <a:spcBef>
                          <a:spcPts val="0"/>
                        </a:spcBef>
                        <a:spcAft>
                          <a:spcPts val="0"/>
                        </a:spcAft>
                        <a:buNone/>
                      </a:pPr>
                      <a:r>
                        <a:rPr b="1" lang="en" sz="1800">
                          <a:solidFill>
                            <a:schemeClr val="dk1"/>
                          </a:solidFill>
                          <a:latin typeface="Calibri"/>
                          <a:ea typeface="Calibri"/>
                          <a:cs typeface="Calibri"/>
                          <a:sym typeface="Calibri"/>
                        </a:rPr>
                        <a:t>Salary: $78,000</a:t>
                      </a:r>
                      <a:endParaRPr sz="1800">
                        <a:solidFill>
                          <a:schemeClr val="dk1"/>
                        </a:solidFill>
                        <a:latin typeface="Calibri"/>
                        <a:ea typeface="Calibri"/>
                        <a:cs typeface="Calibri"/>
                        <a:sym typeface="Calibri"/>
                      </a:endParaRPr>
                    </a:p>
                  </a:txBody>
                  <a:tcPr marT="91425" marB="91425" marR="91425" marL="91425">
                    <a:solidFill>
                      <a:schemeClr val="accent1"/>
                    </a:solidFill>
                  </a:tcPr>
                </a:tc>
                <a:tc>
                  <a:txBody>
                    <a:bodyPr/>
                    <a:lstStyle/>
                    <a:p>
                      <a:pPr indent="0" lvl="0" marL="0" rtl="0" algn="ctr">
                        <a:spcBef>
                          <a:spcPts val="0"/>
                        </a:spcBef>
                        <a:spcAft>
                          <a:spcPts val="0"/>
                        </a:spcAft>
                        <a:buNone/>
                      </a:pPr>
                      <a:r>
                        <a:rPr b="1" lang="en" sz="1800">
                          <a:solidFill>
                            <a:schemeClr val="dk1"/>
                          </a:solidFill>
                          <a:latin typeface="Calibri"/>
                          <a:ea typeface="Calibri"/>
                          <a:cs typeface="Calibri"/>
                          <a:sym typeface="Calibri"/>
                        </a:rPr>
                        <a:t>Sports Reporter</a:t>
                      </a:r>
                      <a:endParaRPr b="1" sz="1800">
                        <a:solidFill>
                          <a:schemeClr val="dk1"/>
                        </a:solidFill>
                        <a:latin typeface="Calibri"/>
                        <a:ea typeface="Calibri"/>
                        <a:cs typeface="Calibri"/>
                        <a:sym typeface="Calibri"/>
                      </a:endParaRPr>
                    </a:p>
                    <a:p>
                      <a:pPr indent="0" lvl="0" marL="0" rtl="0" algn="ctr">
                        <a:spcBef>
                          <a:spcPts val="0"/>
                        </a:spcBef>
                        <a:spcAft>
                          <a:spcPts val="0"/>
                        </a:spcAft>
                        <a:buNone/>
                      </a:pPr>
                      <a:r>
                        <a:rPr b="1" lang="en" sz="1800">
                          <a:solidFill>
                            <a:schemeClr val="dk1"/>
                          </a:solidFill>
                          <a:latin typeface="Calibri"/>
                          <a:ea typeface="Calibri"/>
                          <a:cs typeface="Calibri"/>
                          <a:sym typeface="Calibri"/>
                        </a:rPr>
                        <a:t>Salary: $55,960 </a:t>
                      </a:r>
                      <a:endParaRPr sz="1800">
                        <a:solidFill>
                          <a:schemeClr val="dk1"/>
                        </a:solidFill>
                        <a:latin typeface="Calibri"/>
                        <a:ea typeface="Calibri"/>
                        <a:cs typeface="Calibri"/>
                        <a:sym typeface="Calibri"/>
                      </a:endParaRPr>
                    </a:p>
                  </a:txBody>
                  <a:tcPr marT="91425" marB="91425" marR="91425" marL="91425">
                    <a:solidFill>
                      <a:schemeClr val="accent1"/>
                    </a:solidFill>
                  </a:tcPr>
                </a:tc>
                <a:tc>
                  <a:txBody>
                    <a:bodyPr/>
                    <a:lstStyle/>
                    <a:p>
                      <a:pPr indent="0" lvl="0" marL="0" rtl="0" algn="ctr">
                        <a:spcBef>
                          <a:spcPts val="0"/>
                        </a:spcBef>
                        <a:spcAft>
                          <a:spcPts val="0"/>
                        </a:spcAft>
                        <a:buNone/>
                      </a:pPr>
                      <a:r>
                        <a:rPr b="1" lang="en" sz="1800">
                          <a:solidFill>
                            <a:schemeClr val="dk1"/>
                          </a:solidFill>
                          <a:latin typeface="Calibri"/>
                          <a:ea typeface="Calibri"/>
                          <a:cs typeface="Calibri"/>
                          <a:sym typeface="Calibri"/>
                        </a:rPr>
                        <a:t>FBI Agent</a:t>
                      </a:r>
                      <a:endParaRPr b="1" sz="1800">
                        <a:solidFill>
                          <a:schemeClr val="dk1"/>
                        </a:solidFill>
                        <a:latin typeface="Calibri"/>
                        <a:ea typeface="Calibri"/>
                        <a:cs typeface="Calibri"/>
                        <a:sym typeface="Calibri"/>
                      </a:endParaRPr>
                    </a:p>
                    <a:p>
                      <a:pPr indent="0" lvl="0" marL="0" rtl="0" algn="ctr">
                        <a:spcBef>
                          <a:spcPts val="0"/>
                        </a:spcBef>
                        <a:spcAft>
                          <a:spcPts val="0"/>
                        </a:spcAft>
                        <a:buNone/>
                      </a:pPr>
                      <a:r>
                        <a:rPr b="1" lang="en" sz="1800">
                          <a:solidFill>
                            <a:schemeClr val="dk1"/>
                          </a:solidFill>
                          <a:latin typeface="Calibri"/>
                          <a:ea typeface="Calibri"/>
                          <a:cs typeface="Calibri"/>
                          <a:sym typeface="Calibri"/>
                        </a:rPr>
                        <a:t>Salary: $86,280</a:t>
                      </a:r>
                      <a:endParaRPr b="1" sz="1800">
                        <a:solidFill>
                          <a:schemeClr val="dk1"/>
                        </a:solidFill>
                        <a:latin typeface="Calibri"/>
                        <a:ea typeface="Calibri"/>
                        <a:cs typeface="Calibri"/>
                        <a:sym typeface="Calibri"/>
                      </a:endParaRPr>
                    </a:p>
                  </a:txBody>
                  <a:tcPr marT="91425" marB="91425" marR="91425" marL="91425">
                    <a:solidFill>
                      <a:schemeClr val="accent1"/>
                    </a:solidFill>
                  </a:tcPr>
                </a:tc>
                <a:tc>
                  <a:txBody>
                    <a:bodyPr/>
                    <a:lstStyle/>
                    <a:p>
                      <a:pPr indent="0" lvl="0" marL="0" rtl="0" algn="ctr">
                        <a:spcBef>
                          <a:spcPts val="0"/>
                        </a:spcBef>
                        <a:spcAft>
                          <a:spcPts val="0"/>
                        </a:spcAft>
                        <a:buNone/>
                      </a:pPr>
                      <a:r>
                        <a:rPr b="1" lang="en" sz="1800">
                          <a:solidFill>
                            <a:schemeClr val="dk1"/>
                          </a:solidFill>
                          <a:latin typeface="Calibri"/>
                          <a:ea typeface="Calibri"/>
                          <a:cs typeface="Calibri"/>
                          <a:sym typeface="Calibri"/>
                        </a:rPr>
                        <a:t>Engineer</a:t>
                      </a:r>
                      <a:endParaRPr b="1" sz="1800">
                        <a:solidFill>
                          <a:schemeClr val="dk1"/>
                        </a:solidFill>
                        <a:latin typeface="Calibri"/>
                        <a:ea typeface="Calibri"/>
                        <a:cs typeface="Calibri"/>
                        <a:sym typeface="Calibri"/>
                      </a:endParaRPr>
                    </a:p>
                    <a:p>
                      <a:pPr indent="0" lvl="0" marL="0" rtl="0" algn="ctr">
                        <a:spcBef>
                          <a:spcPts val="0"/>
                        </a:spcBef>
                        <a:spcAft>
                          <a:spcPts val="0"/>
                        </a:spcAft>
                        <a:buNone/>
                      </a:pPr>
                      <a:r>
                        <a:rPr b="1" lang="en" sz="1800">
                          <a:solidFill>
                            <a:schemeClr val="dk1"/>
                          </a:solidFill>
                          <a:latin typeface="Calibri"/>
                          <a:ea typeface="Calibri"/>
                          <a:cs typeface="Calibri"/>
                          <a:sym typeface="Calibri"/>
                        </a:rPr>
                        <a:t>Salary: $104,600</a:t>
                      </a:r>
                      <a:endParaRPr b="1" sz="1800">
                        <a:solidFill>
                          <a:schemeClr val="dk1"/>
                        </a:solidFill>
                        <a:latin typeface="Calibri"/>
                        <a:ea typeface="Calibri"/>
                        <a:cs typeface="Calibri"/>
                        <a:sym typeface="Calibri"/>
                      </a:endParaRPr>
                    </a:p>
                  </a:txBody>
                  <a:tcPr marT="91425" marB="91425" marR="91425" marL="91425">
                    <a:solidFill>
                      <a:schemeClr val="accent1"/>
                    </a:solidFill>
                  </a:tcPr>
                </a:tc>
              </a:tr>
            </a:tbl>
          </a:graphicData>
        </a:graphic>
      </p:graphicFrame>
      <p:pic>
        <p:nvPicPr>
          <p:cNvPr id="215" name="Google Shape;215;p34"/>
          <p:cNvPicPr preferRelativeResize="0"/>
          <p:nvPr/>
        </p:nvPicPr>
        <p:blipFill rotWithShape="1">
          <a:blip r:embed="rId3">
            <a:alphaModFix/>
          </a:blip>
          <a:srcRect b="6575" l="8896" r="8499" t="3722"/>
          <a:stretch/>
        </p:blipFill>
        <p:spPr>
          <a:xfrm>
            <a:off x="1690950" y="2373225"/>
            <a:ext cx="1238250" cy="1352550"/>
          </a:xfrm>
          <a:prstGeom prst="rect">
            <a:avLst/>
          </a:prstGeom>
          <a:noFill/>
          <a:ln>
            <a:noFill/>
          </a:ln>
        </p:spPr>
      </p:pic>
      <p:pic>
        <p:nvPicPr>
          <p:cNvPr id="216" name="Google Shape;216;p34"/>
          <p:cNvPicPr preferRelativeResize="0"/>
          <p:nvPr/>
        </p:nvPicPr>
        <p:blipFill rotWithShape="1">
          <a:blip r:embed="rId4">
            <a:alphaModFix/>
          </a:blip>
          <a:srcRect b="3289" l="0" r="0" t="15699"/>
          <a:stretch/>
        </p:blipFill>
        <p:spPr>
          <a:xfrm>
            <a:off x="3262925" y="2373225"/>
            <a:ext cx="1666875" cy="1352550"/>
          </a:xfrm>
          <a:prstGeom prst="rect">
            <a:avLst/>
          </a:prstGeom>
          <a:noFill/>
          <a:ln>
            <a:noFill/>
          </a:ln>
        </p:spPr>
      </p:pic>
      <p:pic>
        <p:nvPicPr>
          <p:cNvPr id="217" name="Google Shape;217;p34"/>
          <p:cNvPicPr preferRelativeResize="0"/>
          <p:nvPr/>
        </p:nvPicPr>
        <p:blipFill rotWithShape="1">
          <a:blip r:embed="rId5">
            <a:alphaModFix/>
          </a:blip>
          <a:srcRect b="5314" l="12652" r="13958" t="5063"/>
          <a:stretch/>
        </p:blipFill>
        <p:spPr>
          <a:xfrm>
            <a:off x="5334525" y="2306550"/>
            <a:ext cx="1171575" cy="1419225"/>
          </a:xfrm>
          <a:prstGeom prst="rect">
            <a:avLst/>
          </a:prstGeom>
          <a:noFill/>
          <a:ln>
            <a:noFill/>
          </a:ln>
        </p:spPr>
      </p:pic>
      <p:pic>
        <p:nvPicPr>
          <p:cNvPr id="218" name="Google Shape;218;p34"/>
          <p:cNvPicPr preferRelativeResize="0"/>
          <p:nvPr/>
        </p:nvPicPr>
        <p:blipFill>
          <a:blip r:embed="rId6">
            <a:alphaModFix/>
          </a:blip>
          <a:stretch>
            <a:fillRect/>
          </a:stretch>
        </p:blipFill>
        <p:spPr>
          <a:xfrm>
            <a:off x="6804675" y="2020800"/>
            <a:ext cx="1704975" cy="17049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35"/>
          <p:cNvPicPr preferRelativeResize="0"/>
          <p:nvPr/>
        </p:nvPicPr>
        <p:blipFill>
          <a:blip r:embed="rId3">
            <a:alphaModFix/>
          </a:blip>
          <a:stretch>
            <a:fillRect/>
          </a:stretch>
        </p:blipFill>
        <p:spPr>
          <a:xfrm>
            <a:off x="270925" y="152400"/>
            <a:ext cx="8602138" cy="483870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36"/>
          <p:cNvPicPr preferRelativeResize="0"/>
          <p:nvPr/>
        </p:nvPicPr>
        <p:blipFill>
          <a:blip r:embed="rId3">
            <a:alphaModFix/>
          </a:blip>
          <a:stretch>
            <a:fillRect/>
          </a:stretch>
        </p:blipFill>
        <p:spPr>
          <a:xfrm>
            <a:off x="7154237" y="1172975"/>
            <a:ext cx="1865377" cy="2505456"/>
          </a:xfrm>
          <a:prstGeom prst="rect">
            <a:avLst/>
          </a:prstGeom>
          <a:noFill/>
          <a:ln>
            <a:noFill/>
          </a:ln>
        </p:spPr>
      </p:pic>
      <p:sp>
        <p:nvSpPr>
          <p:cNvPr id="229" name="Google Shape;229;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5 Benefits of a College Degree</a:t>
            </a:r>
            <a:endParaRPr/>
          </a:p>
        </p:txBody>
      </p:sp>
      <p:pic>
        <p:nvPicPr>
          <p:cNvPr id="230" name="Google Shape;230;p36"/>
          <p:cNvPicPr preferRelativeResize="0"/>
          <p:nvPr/>
        </p:nvPicPr>
        <p:blipFill>
          <a:blip r:embed="rId4">
            <a:alphaModFix/>
          </a:blip>
          <a:stretch>
            <a:fillRect/>
          </a:stretch>
        </p:blipFill>
        <p:spPr>
          <a:xfrm>
            <a:off x="124388" y="1172975"/>
            <a:ext cx="1865377" cy="2505455"/>
          </a:xfrm>
          <a:prstGeom prst="rect">
            <a:avLst/>
          </a:prstGeom>
          <a:noFill/>
          <a:ln>
            <a:noFill/>
          </a:ln>
        </p:spPr>
      </p:pic>
      <p:pic>
        <p:nvPicPr>
          <p:cNvPr id="231" name="Google Shape;231;p36"/>
          <p:cNvPicPr preferRelativeResize="0"/>
          <p:nvPr/>
        </p:nvPicPr>
        <p:blipFill>
          <a:blip r:embed="rId5">
            <a:alphaModFix/>
          </a:blip>
          <a:stretch>
            <a:fillRect/>
          </a:stretch>
        </p:blipFill>
        <p:spPr>
          <a:xfrm>
            <a:off x="5345862" y="2399375"/>
            <a:ext cx="1863000" cy="2501751"/>
          </a:xfrm>
          <a:prstGeom prst="rect">
            <a:avLst/>
          </a:prstGeom>
          <a:noFill/>
          <a:ln>
            <a:noFill/>
          </a:ln>
        </p:spPr>
      </p:pic>
      <p:pic>
        <p:nvPicPr>
          <p:cNvPr id="232" name="Google Shape;232;p36"/>
          <p:cNvPicPr preferRelativeResize="0"/>
          <p:nvPr/>
        </p:nvPicPr>
        <p:blipFill>
          <a:blip r:embed="rId6">
            <a:alphaModFix/>
          </a:blip>
          <a:stretch>
            <a:fillRect/>
          </a:stretch>
        </p:blipFill>
        <p:spPr>
          <a:xfrm>
            <a:off x="3590200" y="1172963"/>
            <a:ext cx="1865375" cy="2505456"/>
          </a:xfrm>
          <a:prstGeom prst="rect">
            <a:avLst/>
          </a:prstGeom>
          <a:noFill/>
          <a:ln>
            <a:noFill/>
          </a:ln>
        </p:spPr>
      </p:pic>
      <p:pic>
        <p:nvPicPr>
          <p:cNvPr id="233" name="Google Shape;233;p36"/>
          <p:cNvPicPr preferRelativeResize="0"/>
          <p:nvPr/>
        </p:nvPicPr>
        <p:blipFill>
          <a:blip r:embed="rId7">
            <a:alphaModFix/>
          </a:blip>
          <a:stretch>
            <a:fillRect/>
          </a:stretch>
        </p:blipFill>
        <p:spPr>
          <a:xfrm>
            <a:off x="1814963" y="2397520"/>
            <a:ext cx="1865375" cy="250545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 Used To Think… But Now I Know</a:t>
            </a:r>
            <a:endParaRPr/>
          </a:p>
        </p:txBody>
      </p:sp>
      <p:graphicFrame>
        <p:nvGraphicFramePr>
          <p:cNvPr id="239" name="Google Shape;239;p37"/>
          <p:cNvGraphicFramePr/>
          <p:nvPr/>
        </p:nvGraphicFramePr>
        <p:xfrm>
          <a:off x="1234050" y="1250975"/>
          <a:ext cx="3000000" cy="3000000"/>
        </p:xfrm>
        <a:graphic>
          <a:graphicData uri="http://schemas.openxmlformats.org/drawingml/2006/table">
            <a:tbl>
              <a:tblPr>
                <a:noFill/>
                <a:tableStyleId>{7D73CFAF-F322-45C0-B3BD-2C198B9E56D0}</a:tableStyleId>
              </a:tblPr>
              <a:tblGrid>
                <a:gridCol w="3138650"/>
                <a:gridCol w="3138650"/>
              </a:tblGrid>
              <a:tr h="643875">
                <a:tc>
                  <a:txBody>
                    <a:bodyPr/>
                    <a:lstStyle/>
                    <a:p>
                      <a:pPr indent="0" lvl="0" marL="0" rtl="0" algn="ctr">
                        <a:spcBef>
                          <a:spcPts val="0"/>
                        </a:spcBef>
                        <a:spcAft>
                          <a:spcPts val="0"/>
                        </a:spcAft>
                        <a:buNone/>
                      </a:pPr>
                      <a:r>
                        <a:rPr b="1" lang="en" sz="2600">
                          <a:latin typeface="Calibri"/>
                          <a:ea typeface="Calibri"/>
                          <a:cs typeface="Calibri"/>
                          <a:sym typeface="Calibri"/>
                        </a:rPr>
                        <a:t>I Used to Think…</a:t>
                      </a:r>
                      <a:endParaRPr i="1" sz="2600">
                        <a:latin typeface="Calibri"/>
                        <a:ea typeface="Calibri"/>
                        <a:cs typeface="Calibri"/>
                        <a:sym typeface="Calibri"/>
                      </a:endParaRPr>
                    </a:p>
                  </a:txBody>
                  <a:tcPr marT="91425" marB="91425" marR="91425" marL="91425">
                    <a:solidFill>
                      <a:srgbClr val="9FC9EB"/>
                    </a:solidFill>
                  </a:tcPr>
                </a:tc>
                <a:tc>
                  <a:txBody>
                    <a:bodyPr/>
                    <a:lstStyle/>
                    <a:p>
                      <a:pPr indent="0" lvl="0" marL="0" rtl="0" algn="ctr">
                        <a:spcBef>
                          <a:spcPts val="0"/>
                        </a:spcBef>
                        <a:spcAft>
                          <a:spcPts val="0"/>
                        </a:spcAft>
                        <a:buNone/>
                      </a:pPr>
                      <a:r>
                        <a:rPr b="1" lang="en" sz="2600">
                          <a:latin typeface="Calibri"/>
                          <a:ea typeface="Calibri"/>
                          <a:cs typeface="Calibri"/>
                          <a:sym typeface="Calibri"/>
                        </a:rPr>
                        <a:t>But Now I Know</a:t>
                      </a:r>
                      <a:endParaRPr i="1" sz="2600">
                        <a:latin typeface="Calibri"/>
                        <a:ea typeface="Calibri"/>
                        <a:cs typeface="Calibri"/>
                        <a:sym typeface="Calibri"/>
                      </a:endParaRPr>
                    </a:p>
                  </a:txBody>
                  <a:tcPr marT="91425" marB="91425" marR="91425" marL="91425">
                    <a:solidFill>
                      <a:srgbClr val="9FC9EB"/>
                    </a:solidFill>
                  </a:tcPr>
                </a:tc>
              </a:tr>
              <a:tr h="2525700">
                <a:tc>
                  <a:txBody>
                    <a:bodyPr/>
                    <a:lstStyle/>
                    <a:p>
                      <a:pPr indent="0" lvl="0" marL="0" rtl="0" algn="l">
                        <a:spcBef>
                          <a:spcPts val="0"/>
                        </a:spcBef>
                        <a:spcAft>
                          <a:spcPts val="0"/>
                        </a:spcAft>
                        <a:buNone/>
                      </a:pPr>
                      <a:r>
                        <a:rPr lang="en">
                          <a:solidFill>
                            <a:schemeClr val="dk1"/>
                          </a:solidFill>
                          <a:latin typeface="Calibri"/>
                          <a:ea typeface="Calibri"/>
                          <a:cs typeface="Calibri"/>
                          <a:sym typeface="Calibri"/>
                        </a:rPr>
                        <a:t>I used to think I could be a teacher with a 2-year degree.</a:t>
                      </a:r>
                      <a:endParaRPr>
                        <a:solidFill>
                          <a:schemeClr val="dk1"/>
                        </a:solidFill>
                        <a:latin typeface="Calibri"/>
                        <a:ea typeface="Calibri"/>
                        <a:cs typeface="Calibri"/>
                        <a:sym typeface="Calibri"/>
                      </a:endParaRPr>
                    </a:p>
                  </a:txBody>
                  <a:tcPr marT="91425" marB="91425" marR="91425" marL="91425">
                    <a:solidFill>
                      <a:schemeClr val="lt1"/>
                    </a:solidFill>
                  </a:tcPr>
                </a:tc>
                <a:tc>
                  <a:txBody>
                    <a:bodyPr/>
                    <a:lstStyle/>
                    <a:p>
                      <a:pPr indent="0" lvl="0" marL="0" rtl="0" algn="l">
                        <a:spcBef>
                          <a:spcPts val="0"/>
                        </a:spcBef>
                        <a:spcAft>
                          <a:spcPts val="0"/>
                        </a:spcAft>
                        <a:buNone/>
                      </a:pPr>
                      <a:r>
                        <a:rPr lang="en">
                          <a:solidFill>
                            <a:schemeClr val="dk1"/>
                          </a:solidFill>
                          <a:latin typeface="Calibri"/>
                          <a:ea typeface="Calibri"/>
                          <a:cs typeface="Calibri"/>
                          <a:sym typeface="Calibri"/>
                        </a:rPr>
                        <a:t>Now I know I need a 4-year degree to be a teacher.</a:t>
                      </a:r>
                      <a:endParaRPr>
                        <a:solidFill>
                          <a:schemeClr val="dk1"/>
                        </a:solidFill>
                        <a:latin typeface="Calibri"/>
                        <a:ea typeface="Calibri"/>
                        <a:cs typeface="Calibri"/>
                        <a:sym typeface="Calibri"/>
                      </a:endParaRPr>
                    </a:p>
                  </a:txBody>
                  <a:tcPr marT="91425" marB="91425" marR="91425" marL="91425">
                    <a:solidFill>
                      <a:schemeClr val="lt1"/>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2"/>
          <p:cNvSpPr txBox="1"/>
          <p:nvPr>
            <p:ph type="title"/>
          </p:nvPr>
        </p:nvSpPr>
        <p:spPr>
          <a:xfrm>
            <a:off x="1375425" y="509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Housekeeping Norms</a:t>
            </a:r>
            <a:endParaRPr/>
          </a:p>
        </p:txBody>
      </p:sp>
      <p:sp>
        <p:nvSpPr>
          <p:cNvPr id="58" name="Google Shape;58;p12"/>
          <p:cNvSpPr txBox="1"/>
          <p:nvPr>
            <p:ph idx="1" type="body"/>
          </p:nvPr>
        </p:nvSpPr>
        <p:spPr>
          <a:xfrm>
            <a:off x="1375425" y="1217275"/>
            <a:ext cx="7596600" cy="3416400"/>
          </a:xfrm>
          <a:prstGeom prst="rect">
            <a:avLst/>
          </a:prstGeom>
        </p:spPr>
        <p:txBody>
          <a:bodyPr anchorCtr="0" anchor="t" bIns="91425" lIns="91425" spcFirstLastPara="1" rIns="91425" wrap="square" tIns="91425">
            <a:normAutofit/>
          </a:bodyPr>
          <a:lstStyle/>
          <a:p>
            <a:pPr indent="-393700" lvl="0" marL="457200" rtl="0" algn="l">
              <a:spcBef>
                <a:spcPts val="0"/>
              </a:spcBef>
              <a:spcAft>
                <a:spcPts val="0"/>
              </a:spcAft>
              <a:buSzPts val="2600"/>
              <a:buChar char="●"/>
            </a:pPr>
            <a:r>
              <a:rPr lang="en"/>
              <a:t>Behave like a guest - represent your school well.</a:t>
            </a:r>
            <a:endParaRPr/>
          </a:p>
          <a:p>
            <a:pPr indent="-393700" lvl="0" marL="457200" rtl="0" algn="l">
              <a:spcBef>
                <a:spcPts val="0"/>
              </a:spcBef>
              <a:spcAft>
                <a:spcPts val="0"/>
              </a:spcAft>
              <a:buSzPts val="2600"/>
              <a:buChar char="●"/>
            </a:pPr>
            <a:r>
              <a:rPr lang="en"/>
              <a:t>Leave campus as clean as it was when you arrived.</a:t>
            </a:r>
            <a:endParaRPr/>
          </a:p>
          <a:p>
            <a:pPr indent="-393700" lvl="0" marL="457200" rtl="0" algn="l">
              <a:spcBef>
                <a:spcPts val="0"/>
              </a:spcBef>
              <a:spcAft>
                <a:spcPts val="0"/>
              </a:spcAft>
              <a:buSzPts val="2600"/>
              <a:buChar char="●"/>
            </a:pPr>
            <a:r>
              <a:rPr lang="en"/>
              <a:t>Stay engaged in all activities.</a:t>
            </a:r>
            <a:endParaRPr/>
          </a:p>
          <a:p>
            <a:pPr indent="-393700" lvl="0" marL="457200" rtl="0" algn="l">
              <a:spcBef>
                <a:spcPts val="0"/>
              </a:spcBef>
              <a:spcAft>
                <a:spcPts val="0"/>
              </a:spcAft>
              <a:buSzPts val="2600"/>
              <a:buChar char="●"/>
            </a:pPr>
            <a:r>
              <a:rPr lang="en"/>
              <a:t>Ask related </a:t>
            </a:r>
            <a:r>
              <a:rPr lang="en"/>
              <a:t>questions</a:t>
            </a:r>
            <a:r>
              <a:rPr lang="en"/>
              <a:t>.</a:t>
            </a:r>
            <a:endParaRPr/>
          </a:p>
          <a:p>
            <a:pPr indent="-393700" lvl="0" marL="457200" rtl="0" algn="l">
              <a:spcBef>
                <a:spcPts val="0"/>
              </a:spcBef>
              <a:spcAft>
                <a:spcPts val="0"/>
              </a:spcAft>
              <a:buSzPts val="2600"/>
              <a:buChar char="●"/>
            </a:pPr>
            <a:r>
              <a:rPr lang="en"/>
              <a:t>Follow all instructions.</a:t>
            </a:r>
            <a:endParaRPr/>
          </a:p>
          <a:p>
            <a:pPr indent="-393700" lvl="0" marL="457200" rtl="0" algn="l">
              <a:spcBef>
                <a:spcPts val="0"/>
              </a:spcBef>
              <a:spcAft>
                <a:spcPts val="0"/>
              </a:spcAft>
              <a:buSzPts val="2600"/>
              <a:buChar char="●"/>
            </a:pPr>
            <a:r>
              <a:rPr lang="en"/>
              <a:t>Stay with your group.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Objectives</a:t>
            </a:r>
            <a:endParaRPr/>
          </a:p>
        </p:txBody>
      </p:sp>
      <p:sp>
        <p:nvSpPr>
          <p:cNvPr id="64" name="Google Shape;64;p13"/>
          <p:cNvSpPr txBox="1"/>
          <p:nvPr>
            <p:ph idx="2" type="title"/>
          </p:nvPr>
        </p:nvSpPr>
        <p:spPr>
          <a:xfrm>
            <a:off x="362850" y="2992650"/>
            <a:ext cx="8520600" cy="1227000"/>
          </a:xfrm>
          <a:prstGeom prst="rect">
            <a:avLst/>
          </a:prstGeom>
        </p:spPr>
        <p:txBody>
          <a:bodyPr anchorCtr="0" anchor="ctr" bIns="91425" lIns="91425" spcFirstLastPara="1" rIns="91425" wrap="square" tIns="91425">
            <a:normAutofit fontScale="90000"/>
          </a:bodyPr>
          <a:lstStyle/>
          <a:p>
            <a:pPr indent="-377190" lvl="0" marL="457200" rtl="0" algn="l">
              <a:spcBef>
                <a:spcPts val="0"/>
              </a:spcBef>
              <a:spcAft>
                <a:spcPts val="0"/>
              </a:spcAft>
              <a:buSzPct val="100000"/>
              <a:buChar char="●"/>
            </a:pPr>
            <a:r>
              <a:rPr lang="en"/>
              <a:t>Describe three types of postsecondary education options.</a:t>
            </a:r>
            <a:endParaRPr/>
          </a:p>
          <a:p>
            <a:pPr indent="-377190" lvl="0" marL="457200" rtl="0" algn="l">
              <a:spcBef>
                <a:spcPts val="0"/>
              </a:spcBef>
              <a:spcAft>
                <a:spcPts val="0"/>
              </a:spcAft>
              <a:buSzPct val="100000"/>
              <a:buChar char="●"/>
            </a:pPr>
            <a:r>
              <a:rPr lang="en"/>
              <a:t>Recognize jobs that people with various degrees can get.</a:t>
            </a:r>
            <a:endParaRPr/>
          </a:p>
          <a:p>
            <a:pPr indent="-377190" lvl="0" marL="457200" rtl="0" algn="l">
              <a:spcBef>
                <a:spcPts val="0"/>
              </a:spcBef>
              <a:spcAft>
                <a:spcPts val="0"/>
              </a:spcAft>
              <a:buSzPct val="100000"/>
              <a:buChar char="●"/>
            </a:pPr>
            <a:r>
              <a:rPr lang="en"/>
              <a:t>I</a:t>
            </a:r>
            <a:r>
              <a:rPr lang="en"/>
              <a:t>dentify advantages and potential challenges associated with each career pathway.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311700" y="2150850"/>
            <a:ext cx="8520600" cy="1928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Have you ever been to a college campus before?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1375425" y="509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Always, Sometimes, or Never True</a:t>
            </a:r>
            <a:endParaRPr/>
          </a:p>
        </p:txBody>
      </p:sp>
      <p:sp>
        <p:nvSpPr>
          <p:cNvPr id="75" name="Google Shape;75;p15"/>
          <p:cNvSpPr txBox="1"/>
          <p:nvPr>
            <p:ph idx="1" type="body"/>
          </p:nvPr>
        </p:nvSpPr>
        <p:spPr>
          <a:xfrm>
            <a:off x="1375425" y="1217275"/>
            <a:ext cx="6967500" cy="3416400"/>
          </a:xfrm>
          <a:prstGeom prst="rect">
            <a:avLst/>
          </a:prstGeom>
        </p:spPr>
        <p:txBody>
          <a:bodyPr anchorCtr="0" anchor="t" bIns="91425" lIns="91425" spcFirstLastPara="1" rIns="91425" wrap="square" tIns="91425">
            <a:normAutofit/>
          </a:bodyPr>
          <a:lstStyle/>
          <a:p>
            <a:pPr indent="-393700" lvl="0" marL="457200" rtl="0" algn="l">
              <a:spcBef>
                <a:spcPts val="0"/>
              </a:spcBef>
              <a:spcAft>
                <a:spcPts val="0"/>
              </a:spcAft>
              <a:buSzPts val="2600"/>
              <a:buChar char="●"/>
            </a:pPr>
            <a:r>
              <a:rPr lang="en"/>
              <a:t>With your group, read the statements.</a:t>
            </a:r>
            <a:endParaRPr/>
          </a:p>
          <a:p>
            <a:pPr indent="-393700" lvl="0" marL="457200" rtl="0" algn="l">
              <a:spcBef>
                <a:spcPts val="0"/>
              </a:spcBef>
              <a:spcAft>
                <a:spcPts val="0"/>
              </a:spcAft>
              <a:buSzPts val="2600"/>
              <a:buChar char="●"/>
            </a:pPr>
            <a:r>
              <a:rPr lang="en"/>
              <a:t>Decide whether each statement is </a:t>
            </a:r>
            <a:r>
              <a:rPr lang="en">
                <a:solidFill>
                  <a:srgbClr val="86B192"/>
                </a:solidFill>
              </a:rPr>
              <a:t>always true</a:t>
            </a:r>
            <a:r>
              <a:rPr lang="en"/>
              <a:t>, </a:t>
            </a:r>
            <a:r>
              <a:rPr lang="en">
                <a:solidFill>
                  <a:srgbClr val="9FC5E8"/>
                </a:solidFill>
              </a:rPr>
              <a:t>sometimes true</a:t>
            </a:r>
            <a:r>
              <a:rPr lang="en"/>
              <a:t>, or </a:t>
            </a:r>
            <a:r>
              <a:rPr lang="en">
                <a:solidFill>
                  <a:srgbClr val="F16D7F"/>
                </a:solidFill>
              </a:rPr>
              <a:t>never true</a:t>
            </a:r>
            <a:r>
              <a:rPr lang="en"/>
              <a:t>. </a:t>
            </a:r>
            <a:endParaRPr/>
          </a:p>
        </p:txBody>
      </p:sp>
      <p:pic>
        <p:nvPicPr>
          <p:cNvPr id="76" name="Google Shape;76;p15"/>
          <p:cNvPicPr preferRelativeResize="0"/>
          <p:nvPr/>
        </p:nvPicPr>
        <p:blipFill rotWithShape="1">
          <a:blip r:embed="rId3">
            <a:alphaModFix/>
          </a:blip>
          <a:srcRect b="0" l="0" r="0" t="0"/>
          <a:stretch/>
        </p:blipFill>
        <p:spPr>
          <a:xfrm>
            <a:off x="2941941" y="2978506"/>
            <a:ext cx="3260118" cy="17649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1375425" y="509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Always, Sometimes, or Never True</a:t>
            </a:r>
            <a:endParaRPr/>
          </a:p>
        </p:txBody>
      </p:sp>
      <p:sp>
        <p:nvSpPr>
          <p:cNvPr id="82" name="Google Shape;82;p16"/>
          <p:cNvSpPr txBox="1"/>
          <p:nvPr>
            <p:ph idx="1" type="body"/>
          </p:nvPr>
        </p:nvSpPr>
        <p:spPr>
          <a:xfrm>
            <a:off x="1375425" y="1217275"/>
            <a:ext cx="6967500" cy="3416400"/>
          </a:xfrm>
          <a:prstGeom prst="rect">
            <a:avLst/>
          </a:prstGeom>
        </p:spPr>
        <p:txBody>
          <a:bodyPr anchorCtr="0" anchor="t" bIns="91425" lIns="91425" spcFirstLastPara="1" rIns="91425" wrap="square" tIns="91425">
            <a:normAutofit/>
          </a:bodyPr>
          <a:lstStyle/>
          <a:p>
            <a:pPr indent="-393700" lvl="0" marL="457200" rtl="0" algn="l">
              <a:spcBef>
                <a:spcPts val="0"/>
              </a:spcBef>
              <a:spcAft>
                <a:spcPts val="0"/>
              </a:spcAft>
              <a:buSzPts val="2600"/>
              <a:buChar char="●"/>
            </a:pPr>
            <a:r>
              <a:rPr lang="en"/>
              <a:t>A person who goes to college earns more money than a person who doesn’t.</a:t>
            </a:r>
            <a:endParaRPr/>
          </a:p>
        </p:txBody>
      </p:sp>
      <p:pic>
        <p:nvPicPr>
          <p:cNvPr id="83" name="Google Shape;83;p16"/>
          <p:cNvPicPr preferRelativeResize="0"/>
          <p:nvPr/>
        </p:nvPicPr>
        <p:blipFill rotWithShape="1">
          <a:blip r:embed="rId3">
            <a:alphaModFix/>
          </a:blip>
          <a:srcRect b="0" l="0" r="0" t="0"/>
          <a:stretch/>
        </p:blipFill>
        <p:spPr>
          <a:xfrm>
            <a:off x="2941941" y="2978506"/>
            <a:ext cx="3260118" cy="17649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1375425" y="509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1"/>
                </a:solidFill>
              </a:rPr>
              <a:t>S</a:t>
            </a:r>
            <a:r>
              <a:rPr lang="en">
                <a:solidFill>
                  <a:schemeClr val="dk1"/>
                </a:solidFill>
              </a:rPr>
              <a:t>ometimes True</a:t>
            </a:r>
            <a:endParaRPr>
              <a:solidFill>
                <a:schemeClr val="dk1"/>
              </a:solidFill>
            </a:endParaRPr>
          </a:p>
        </p:txBody>
      </p:sp>
      <p:sp>
        <p:nvSpPr>
          <p:cNvPr id="89" name="Google Shape;89;p17"/>
          <p:cNvSpPr txBox="1"/>
          <p:nvPr>
            <p:ph idx="1" type="body"/>
          </p:nvPr>
        </p:nvSpPr>
        <p:spPr>
          <a:xfrm>
            <a:off x="1375425" y="1217275"/>
            <a:ext cx="7411800" cy="3416400"/>
          </a:xfrm>
          <a:prstGeom prst="rect">
            <a:avLst/>
          </a:prstGeom>
        </p:spPr>
        <p:txBody>
          <a:bodyPr anchorCtr="0" anchor="t" bIns="91425" lIns="91425" spcFirstLastPara="1" rIns="91425" wrap="square" tIns="91425">
            <a:normAutofit/>
          </a:bodyPr>
          <a:lstStyle/>
          <a:p>
            <a:pPr indent="-393700" lvl="0" marL="457200" rtl="0" algn="l">
              <a:spcBef>
                <a:spcPts val="0"/>
              </a:spcBef>
              <a:spcAft>
                <a:spcPts val="0"/>
              </a:spcAft>
              <a:buClr>
                <a:schemeClr val="dk1"/>
              </a:buClr>
              <a:buSzPts val="2600"/>
              <a:buChar char="●"/>
            </a:pPr>
            <a:r>
              <a:rPr lang="en">
                <a:solidFill>
                  <a:schemeClr val="dk1"/>
                </a:solidFill>
              </a:rPr>
              <a:t>A person who goes to college earns more money than a person who doesn’t.</a:t>
            </a:r>
            <a:endParaRPr>
              <a:solidFill>
                <a:schemeClr val="dk1"/>
              </a:solidFill>
            </a:endParaRPr>
          </a:p>
          <a:p>
            <a:pPr indent="-393700" lvl="0" marL="457200" rtl="0" algn="l">
              <a:spcBef>
                <a:spcPts val="0"/>
              </a:spcBef>
              <a:spcAft>
                <a:spcPts val="0"/>
              </a:spcAft>
              <a:buClr>
                <a:schemeClr val="dk1"/>
              </a:buClr>
              <a:buSzPts val="2600"/>
              <a:buChar char="●"/>
            </a:pPr>
            <a:r>
              <a:rPr lang="en">
                <a:solidFill>
                  <a:schemeClr val="dk1"/>
                </a:solidFill>
              </a:rPr>
              <a:t>It depends on the job.</a:t>
            </a:r>
            <a:endParaRPr>
              <a:solidFill>
                <a:schemeClr val="dk1"/>
              </a:solidFill>
            </a:endParaRPr>
          </a:p>
          <a:p>
            <a:pPr indent="0" lvl="0" marL="457200" rtl="0" algn="l">
              <a:spcBef>
                <a:spcPts val="1200"/>
              </a:spcBef>
              <a:spcAft>
                <a:spcPts val="1200"/>
              </a:spcAft>
              <a:buNone/>
            </a:pPr>
            <a:r>
              <a:t/>
            </a:r>
            <a:endParaRPr/>
          </a:p>
        </p:txBody>
      </p:sp>
      <p:pic>
        <p:nvPicPr>
          <p:cNvPr id="90" name="Google Shape;90;p17"/>
          <p:cNvPicPr preferRelativeResize="0"/>
          <p:nvPr/>
        </p:nvPicPr>
        <p:blipFill rotWithShape="1">
          <a:blip r:embed="rId3">
            <a:alphaModFix/>
          </a:blip>
          <a:srcRect b="0" l="0" r="0" t="0"/>
          <a:stretch/>
        </p:blipFill>
        <p:spPr>
          <a:xfrm>
            <a:off x="2941941" y="2978506"/>
            <a:ext cx="3260118" cy="176494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1375425" y="509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Always, Sometimes, or Never True</a:t>
            </a:r>
            <a:endParaRPr/>
          </a:p>
          <a:p>
            <a:pPr indent="0" lvl="0" marL="0" rtl="0" algn="l">
              <a:spcBef>
                <a:spcPts val="0"/>
              </a:spcBef>
              <a:spcAft>
                <a:spcPts val="0"/>
              </a:spcAft>
              <a:buNone/>
            </a:pPr>
            <a:r>
              <a:t/>
            </a:r>
            <a:endParaRPr/>
          </a:p>
        </p:txBody>
      </p:sp>
      <p:sp>
        <p:nvSpPr>
          <p:cNvPr id="96" name="Google Shape;96;p18"/>
          <p:cNvSpPr txBox="1"/>
          <p:nvPr>
            <p:ph idx="1" type="body"/>
          </p:nvPr>
        </p:nvSpPr>
        <p:spPr>
          <a:xfrm>
            <a:off x="1375425" y="1217275"/>
            <a:ext cx="6967500" cy="3416400"/>
          </a:xfrm>
          <a:prstGeom prst="rect">
            <a:avLst/>
          </a:prstGeom>
        </p:spPr>
        <p:txBody>
          <a:bodyPr anchorCtr="0" anchor="t" bIns="91425" lIns="91425" spcFirstLastPara="1" rIns="91425" wrap="square" tIns="91425">
            <a:normAutofit/>
          </a:bodyPr>
          <a:lstStyle/>
          <a:p>
            <a:pPr indent="-393700" lvl="0" marL="457200" rtl="0" algn="l">
              <a:spcBef>
                <a:spcPts val="0"/>
              </a:spcBef>
              <a:spcAft>
                <a:spcPts val="0"/>
              </a:spcAft>
              <a:buSzPts val="2600"/>
              <a:buChar char="●"/>
            </a:pPr>
            <a:r>
              <a:rPr lang="en"/>
              <a:t>To make it in today’s world, you must have a 4-year degree.</a:t>
            </a:r>
            <a:endParaRPr/>
          </a:p>
          <a:p>
            <a:pPr indent="0" lvl="0" marL="457200" rtl="0" algn="l">
              <a:spcBef>
                <a:spcPts val="1200"/>
              </a:spcBef>
              <a:spcAft>
                <a:spcPts val="1200"/>
              </a:spcAft>
              <a:buNone/>
            </a:pPr>
            <a:r>
              <a:t/>
            </a:r>
            <a:endParaRPr/>
          </a:p>
        </p:txBody>
      </p:sp>
      <p:pic>
        <p:nvPicPr>
          <p:cNvPr id="97" name="Google Shape;97;p18"/>
          <p:cNvPicPr preferRelativeResize="0"/>
          <p:nvPr/>
        </p:nvPicPr>
        <p:blipFill rotWithShape="1">
          <a:blip r:embed="rId3">
            <a:alphaModFix/>
          </a:blip>
          <a:srcRect b="0" l="0" r="0" t="0"/>
          <a:stretch/>
        </p:blipFill>
        <p:spPr>
          <a:xfrm>
            <a:off x="2941941" y="2978506"/>
            <a:ext cx="3260118" cy="176494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