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73CFAF-F322-45C0-B3BD-2C198B9E56D0}">
  <a:tblStyle styleId="{7D73CFAF-F322-45C0-B3BD-2C198B9E56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46" d="100"/>
          <a:sy n="146" d="100"/>
        </p:scale>
        <p:origin x="168" y="4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ls.gov/careeroutlook/2023/data-on-display/education-pays.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ls.gov/o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ls.gov/careeroutlook/2023/data-on-display/education-pays.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3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b8eb86ff7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b8eb86ff7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Ask students what “making it” looks like to them. Have a conversation about how this may look different person to person.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100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b8eb86ff7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b8eb86ff7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b8eb86ff7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b8eb86ff7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However, it helps. National statistics show that, on average, someone with a bachelor’s degree typically makes $1 million more in a lifetime than someone with a high school diploma.</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100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8eb86ff7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b8eb86ff7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b8eb86ff7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b8eb86ff7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Not all jobs require a high school diploma. Ask students if they know anyone in high school, such as a sibling, who is working and where. Many high school students who haven't graduated yet are also working; therefore, a high school diploma is not required to work. Consider leading students into a discussion about how much someone in those types of jobs make, and discuss how income tends to be much lower in a job that requires no high school diploma than a job that requires a diploma or PSE.</a:t>
            </a:r>
            <a:endParaRPr>
              <a:solidFill>
                <a:schemeClr val="dk1"/>
              </a:solidFill>
            </a:endParaRPr>
          </a:p>
          <a:p>
            <a:pPr marL="0" lvl="0" indent="0" algn="l" rtl="0">
              <a:spcBef>
                <a:spcPts val="0"/>
              </a:spcBef>
              <a:spcAft>
                <a:spcPts val="0"/>
              </a:spcAft>
              <a:buNone/>
            </a:pPr>
            <a:endParaRPr b="1">
              <a:solidFill>
                <a:srgbClr val="3C4043"/>
              </a:solidFill>
              <a:highlight>
                <a:schemeClr val="lt1"/>
              </a:highlight>
              <a:latin typeface="Roboto"/>
              <a:ea typeface="Roboto"/>
              <a:cs typeface="Roboto"/>
              <a:sym typeface="Roboto"/>
            </a:endParaRPr>
          </a:p>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b8eb86ff7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b8eb86ff7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8eb86ff7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b8eb86ff7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C4043"/>
                </a:solidFill>
                <a:latin typeface="Roboto"/>
                <a:ea typeface="Roboto"/>
                <a:cs typeface="Roboto"/>
                <a:sym typeface="Roboto"/>
              </a:rPr>
              <a:t>Always true. </a:t>
            </a:r>
            <a:r>
              <a:rPr lang="en">
                <a:solidFill>
                  <a:srgbClr val="3C4043"/>
                </a:solidFill>
                <a:latin typeface="Roboto"/>
                <a:ea typeface="Roboto"/>
                <a:cs typeface="Roboto"/>
                <a:sym typeface="Roboto"/>
              </a:rPr>
              <a:t>People with degrees can apply for the same jobs that people with high school diplomas can apply for, as well as applying for jobs that require a degree.</a:t>
            </a:r>
            <a:endParaRPr>
              <a:solidFill>
                <a:schemeClr val="dk1"/>
              </a:solidFill>
            </a:endParaRPr>
          </a:p>
          <a:p>
            <a:pPr marL="0" lvl="0" indent="0" algn="l" rtl="0">
              <a:spcBef>
                <a:spcPts val="0"/>
              </a:spcBef>
              <a:spcAft>
                <a:spcPts val="0"/>
              </a:spcAft>
              <a:buNone/>
            </a:pPr>
            <a:endParaRPr>
              <a:solidFill>
                <a:srgbClr val="3C4043"/>
              </a:solidFill>
              <a:highlight>
                <a:schemeClr val="lt1"/>
              </a:highlight>
              <a:latin typeface="Roboto"/>
              <a:ea typeface="Roboto"/>
              <a:cs typeface="Roboto"/>
              <a:sym typeface="Roboto"/>
            </a:endParaRPr>
          </a:p>
          <a:p>
            <a:pPr marL="0" lvl="0" indent="0" algn="l" rtl="0">
              <a:spcBef>
                <a:spcPts val="0"/>
              </a:spcBef>
              <a:spcAft>
                <a:spcPts val="0"/>
              </a:spcAft>
              <a:buNone/>
            </a:pPr>
            <a:endParaRPr b="1">
              <a:solidFill>
                <a:srgbClr val="3C4043"/>
              </a:solidFill>
              <a:highlight>
                <a:schemeClr val="lt1"/>
              </a:highlight>
              <a:latin typeface="Roboto"/>
              <a:ea typeface="Roboto"/>
              <a:cs typeface="Roboto"/>
              <a:sym typeface="Roboto"/>
            </a:endParaRPr>
          </a:p>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b8eb86ff7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b8eb86ff7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8eb86ff7c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b8eb86ff7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C4043"/>
              </a:buClr>
              <a:buSzPts val="1100"/>
              <a:buFont typeface="Roboto"/>
              <a:buNone/>
            </a:pPr>
            <a:r>
              <a:rPr lang="en" b="1">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It depends on what a student ultimately wants to do after high school. It's important to review the term “investment” with students and help them understand that time and money do go into PSE, but those who invest in PSE usually get a large return on that investment.</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b="1">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8eb86ff7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b8eb86ff7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U.S. Bureau of Labor Statistics. (n.d.). </a:t>
            </a:r>
            <a:r>
              <a:rPr lang="en" i="1">
                <a:solidFill>
                  <a:schemeClr val="dk1"/>
                </a:solidFill>
              </a:rPr>
              <a:t>Education pays, 2022 : Career Outlook</a:t>
            </a:r>
            <a:r>
              <a:rPr lang="en">
                <a:solidFill>
                  <a:schemeClr val="dk1"/>
                </a:solidFill>
              </a:rPr>
              <a:t>. U.S. Bureau of Labor Statistics. </a:t>
            </a:r>
            <a:r>
              <a:rPr lang="en" u="sng">
                <a:solidFill>
                  <a:schemeClr val="hlink"/>
                </a:solidFill>
                <a:hlinkClick r:id="rId3"/>
              </a:rPr>
              <a:t>https://www.bls.gov/careeroutlook/2023/data-on-display/education-pays.htm </a:t>
            </a:r>
            <a:r>
              <a:rPr lang="en">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If this statistic is difficult to understand, refer back to the note that </a:t>
            </a:r>
            <a:r>
              <a:rPr lang="en">
                <a:solidFill>
                  <a:srgbClr val="3C4043"/>
                </a:solidFill>
                <a:latin typeface="Roboto"/>
                <a:ea typeface="Roboto"/>
                <a:cs typeface="Roboto"/>
                <a:sym typeface="Roboto"/>
              </a:rPr>
              <a:t>national statistics show that, on average, someone with a bachelor’s degree typically makes $1 million more in a lifetime than someone with a high school diploma.</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b8eb86ff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2b8eb86ff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b8eb86ff7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b8eb86ff7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8eb86ff7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b8eb86ff7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rPr>
              <a:t>K20 Center. (n.d.). Card sort.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https://learn.k20center.ou.edu/strategy/147</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8eb86ff7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b8eb86ff7c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b8eb86ff7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b8eb86ff7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latin typeface="Roboto"/>
                <a:ea typeface="Roboto"/>
                <a:cs typeface="Roboto"/>
                <a:sym typeface="Roboto"/>
              </a:rPr>
              <a:t>Ask students: what is a nearby career tech that you could attend? </a:t>
            </a:r>
            <a:endParaRPr sz="1050">
              <a:solidFill>
                <a:srgbClr val="3C4043"/>
              </a:solidFill>
              <a:latin typeface="Roboto"/>
              <a:ea typeface="Roboto"/>
              <a:cs typeface="Roboto"/>
              <a:sym typeface="Roboto"/>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050">
                <a:solidFill>
                  <a:srgbClr val="3C4043"/>
                </a:solidFill>
                <a:latin typeface="Roboto"/>
                <a:ea typeface="Roboto"/>
                <a:cs typeface="Roboto"/>
                <a:sym typeface="Roboto"/>
              </a:rPr>
              <a:t>Review the careers and the annual salary on the screen. These salaries are national averages, not local.</a:t>
            </a:r>
            <a:endParaRPr sz="1050">
              <a:solidFill>
                <a:srgbClr val="3C4043"/>
              </a:solidFill>
              <a:latin typeface="Roboto"/>
              <a:ea typeface="Roboto"/>
              <a:cs typeface="Roboto"/>
              <a:sym typeface="Roboto"/>
            </a:endParaRPr>
          </a:p>
          <a:p>
            <a:pPr marL="0" lvl="0" indent="0" algn="l" rtl="0">
              <a:spcBef>
                <a:spcPts val="0"/>
              </a:spcBef>
              <a:spcAft>
                <a:spcPts val="0"/>
              </a:spcAft>
              <a:buNone/>
            </a:pPr>
            <a:r>
              <a:rPr lang="en" sz="1050">
                <a:solidFill>
                  <a:srgbClr val="3C4043"/>
                </a:solidFill>
                <a:latin typeface="Roboto"/>
                <a:ea typeface="Roboto"/>
                <a:cs typeface="Roboto"/>
                <a:sym typeface="Roboto"/>
              </a:rPr>
              <a:t>U.S. Bureau of Labor Statistics. (n.d.-b). Oes Home. U.S. Bureau of Labor Statistics. https://www.bls.gov/oes/ </a:t>
            </a:r>
            <a:endParaRPr sz="1050">
              <a:solidFill>
                <a:srgbClr val="3C4043"/>
              </a:solidFill>
              <a:latin typeface="Roboto"/>
              <a:ea typeface="Roboto"/>
              <a:cs typeface="Roboto"/>
              <a:sym typeface="Roboto"/>
            </a:endParaRPr>
          </a:p>
          <a:p>
            <a:pPr marL="0" lvl="0" indent="0" algn="l" rtl="0">
              <a:spcBef>
                <a:spcPts val="0"/>
              </a:spcBef>
              <a:spcAft>
                <a:spcPts val="0"/>
              </a:spcAft>
              <a:buNone/>
            </a:pPr>
            <a:endParaRPr sz="1050">
              <a:solidFill>
                <a:srgbClr val="3C4043"/>
              </a:solidFill>
              <a:latin typeface="Roboto"/>
              <a:ea typeface="Roboto"/>
              <a:cs typeface="Roboto"/>
              <a:sym typeface="Roboto"/>
            </a:endParaRPr>
          </a:p>
          <a:p>
            <a:pPr marL="0" lvl="0" indent="0" algn="l" rtl="0">
              <a:spcBef>
                <a:spcPts val="0"/>
              </a:spcBef>
              <a:spcAft>
                <a:spcPts val="0"/>
              </a:spcAft>
              <a:buNone/>
            </a:pPr>
            <a:r>
              <a:rPr lang="en" sz="1050">
                <a:solidFill>
                  <a:srgbClr val="3C4043"/>
                </a:solidFill>
                <a:latin typeface="Roboto"/>
                <a:ea typeface="Roboto"/>
                <a:cs typeface="Roboto"/>
                <a:sym typeface="Roboto"/>
              </a:rPr>
              <a:t>Have student think about two advantages and two potential challenges (e.g., earning potential, flexibility, skill development, job market demand).</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Welder - high earning potential, but physically demanding and may require travel</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Childcare worker - meaningful work that supports child development, but lower earning potential compared to other careers</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Cosmetologist - highly flexible and creative, but it can take a while to build a clientele and income can vary throughout the year</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Mechanic - job stability, but physically demanding work</a:t>
            </a:r>
            <a:endParaRPr>
              <a:solidFill>
                <a:schemeClr val="dk1"/>
              </a:solidFill>
            </a:endParaRPr>
          </a:p>
          <a:p>
            <a:pPr marL="0" lvl="0" indent="0" algn="l" rtl="0">
              <a:spcBef>
                <a:spcPts val="0"/>
              </a:spcBef>
              <a:spcAft>
                <a:spcPts val="0"/>
              </a:spcAft>
              <a:buNone/>
            </a:pPr>
            <a:endParaRPr sz="1050">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b8eb86ff7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b8eb86ff7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C4043"/>
              </a:buClr>
              <a:buSzPts val="1050"/>
              <a:buFont typeface="Roboto"/>
              <a:buNone/>
            </a:pPr>
            <a:r>
              <a:rPr lang="en" sz="1050">
                <a:solidFill>
                  <a:srgbClr val="3C4043"/>
                </a:solidFill>
                <a:latin typeface="Roboto"/>
                <a:ea typeface="Roboto"/>
                <a:cs typeface="Roboto"/>
                <a:sym typeface="Roboto"/>
              </a:rPr>
              <a:t>Review careers and salaries. </a:t>
            </a:r>
            <a:endParaRPr sz="1050">
              <a:solidFill>
                <a:srgbClr val="3C4043"/>
              </a:solidFill>
              <a:latin typeface="Roboto"/>
              <a:ea typeface="Roboto"/>
              <a:cs typeface="Roboto"/>
              <a:sym typeface="Roboto"/>
            </a:endParaRPr>
          </a:p>
          <a:p>
            <a:pPr marL="0" lvl="0" indent="0" algn="l" rtl="0">
              <a:spcBef>
                <a:spcPts val="0"/>
              </a:spcBef>
              <a:spcAft>
                <a:spcPts val="0"/>
              </a:spcAft>
              <a:buClr>
                <a:srgbClr val="3C4043"/>
              </a:buClr>
              <a:buSzPts val="1050"/>
              <a:buFont typeface="Roboto"/>
              <a:buNone/>
            </a:pPr>
            <a:r>
              <a:rPr lang="en" sz="1050">
                <a:solidFill>
                  <a:srgbClr val="3C4043"/>
                </a:solidFill>
                <a:latin typeface="Roboto"/>
                <a:ea typeface="Roboto"/>
                <a:cs typeface="Roboto"/>
                <a:sym typeface="Roboto"/>
              </a:rPr>
              <a:t>U.S. Bureau of Labor Statistics. (n.d.-b). Oes Home. U.S. Bureau of Labor Statistics. https://www.bls.gov/oes/</a:t>
            </a:r>
            <a:endParaRPr>
              <a:solidFill>
                <a:schemeClr val="dk1"/>
              </a:solidFill>
            </a:endParaRPr>
          </a:p>
          <a:p>
            <a:pPr marL="0" lvl="0" indent="0" algn="l" rtl="0">
              <a:spcBef>
                <a:spcPts val="0"/>
              </a:spcBef>
              <a:spcAft>
                <a:spcPts val="0"/>
              </a:spcAft>
              <a:buClr>
                <a:schemeClr val="dk1"/>
              </a:buClr>
              <a:buSzPts val="1400"/>
              <a:buFont typeface="Arial"/>
              <a:buNone/>
            </a:pPr>
            <a:endParaRPr sz="1050">
              <a:solidFill>
                <a:srgbClr val="3C4043"/>
              </a:solidFill>
              <a:latin typeface="Roboto"/>
              <a:ea typeface="Roboto"/>
              <a:cs typeface="Roboto"/>
              <a:sym typeface="Roboto"/>
            </a:endParaRPr>
          </a:p>
          <a:p>
            <a:pPr marL="0" lvl="0" indent="0" algn="l" rtl="0">
              <a:spcBef>
                <a:spcPts val="0"/>
              </a:spcBef>
              <a:spcAft>
                <a:spcPts val="0"/>
              </a:spcAft>
              <a:buNone/>
            </a:pPr>
            <a:r>
              <a:rPr lang="en" sz="1050">
                <a:solidFill>
                  <a:srgbClr val="3C4043"/>
                </a:solidFill>
                <a:latin typeface="Roboto"/>
                <a:ea typeface="Roboto"/>
                <a:cs typeface="Roboto"/>
                <a:sym typeface="Roboto"/>
              </a:rPr>
              <a:t>Ask students: what is a nearby 2-year college that you could attend?</a:t>
            </a:r>
            <a:endParaRPr sz="1050">
              <a:solidFill>
                <a:srgbClr val="3C4043"/>
              </a:solidFill>
              <a:latin typeface="Roboto"/>
              <a:ea typeface="Roboto"/>
              <a:cs typeface="Roboto"/>
              <a:sym typeface="Roboto"/>
            </a:endParaRPr>
          </a:p>
          <a:p>
            <a:pPr marL="0" lvl="0" indent="0" algn="l" rtl="0">
              <a:spcBef>
                <a:spcPts val="0"/>
              </a:spcBef>
              <a:spcAft>
                <a:spcPts val="0"/>
              </a:spcAft>
              <a:buNone/>
            </a:pPr>
            <a:endParaRPr sz="105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3C4043"/>
                </a:solidFill>
                <a:latin typeface="Roboto"/>
                <a:ea typeface="Roboto"/>
                <a:cs typeface="Roboto"/>
                <a:sym typeface="Roboto"/>
              </a:rPr>
              <a:t>Have student think about two advantages and two potential challenges (e.g., earning potential, flexibility, skill development, job market demand).</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Fitness trainer -  highly flexible and high earning potential, but it can take a while to build a clientele and income can vary throughout the year</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Firefighter - The listed firefighter salary tends to spark conversation. Note to students that you need many types of certifications to be a fireman in a larger city station, and that this salary does not refer to volunteer firefighters. If you want to be a firefighter in a larger town, you need to have an associate degree or higher in many cases, as the field is very competitive.</a:t>
            </a:r>
            <a:endParaRPr sz="1050">
              <a:solidFill>
                <a:srgbClr val="3C4043"/>
              </a:solidFill>
              <a:latin typeface="Roboto"/>
              <a:ea typeface="Roboto"/>
              <a:cs typeface="Roboto"/>
              <a:sym typeface="Roboto"/>
            </a:endParaRPr>
          </a:p>
          <a:p>
            <a:pPr marL="914400" lvl="1"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Advantages include skill development and stability</a:t>
            </a:r>
            <a:endParaRPr sz="1050">
              <a:solidFill>
                <a:srgbClr val="3C4043"/>
              </a:solidFill>
              <a:latin typeface="Roboto"/>
              <a:ea typeface="Roboto"/>
              <a:cs typeface="Roboto"/>
              <a:sym typeface="Roboto"/>
            </a:endParaRPr>
          </a:p>
          <a:p>
            <a:pPr marL="914400" lvl="1"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Challenges include schedules and risk potential</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Computer programmer - high earning potential, but a very sedentary position</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Dental hygienist - The dental hygienist career requires an associate degree at minimum, but you can also pursue a bachelor’s for higher pay and more job choices.</a:t>
            </a:r>
            <a:endParaRPr sz="1050">
              <a:solidFill>
                <a:srgbClr val="3C4043"/>
              </a:solidFill>
              <a:latin typeface="Roboto"/>
              <a:ea typeface="Roboto"/>
              <a:cs typeface="Roboto"/>
              <a:sym typeface="Roboto"/>
            </a:endParaRPr>
          </a:p>
          <a:p>
            <a:pPr marL="914400" lvl="1"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Advantages include skill regular office hours with holidays off</a:t>
            </a:r>
            <a:endParaRPr sz="1050">
              <a:solidFill>
                <a:srgbClr val="3C4043"/>
              </a:solidFill>
              <a:latin typeface="Roboto"/>
              <a:ea typeface="Roboto"/>
              <a:cs typeface="Roboto"/>
              <a:sym typeface="Roboto"/>
            </a:endParaRPr>
          </a:p>
          <a:p>
            <a:pPr marL="914400" lvl="1"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Challenges include repetitive motions and dealing with anxious patients</a:t>
            </a:r>
            <a:endParaRPr sz="1050">
              <a:solidFill>
                <a:srgbClr val="3C4043"/>
              </a:solidFill>
              <a:latin typeface="Roboto"/>
              <a:ea typeface="Roboto"/>
              <a:cs typeface="Roboto"/>
              <a:sym typeface="Roboto"/>
            </a:endParaRPr>
          </a:p>
          <a:p>
            <a:pPr marL="0" lvl="0" indent="0" algn="l" rtl="0">
              <a:spcBef>
                <a:spcPts val="0"/>
              </a:spcBef>
              <a:spcAft>
                <a:spcPts val="0"/>
              </a:spcAft>
              <a:buClr>
                <a:schemeClr val="dk1"/>
              </a:buClr>
              <a:buSzPts val="1400"/>
              <a:buFont typeface="Arial"/>
              <a:buNone/>
            </a:pP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rgbClr val="3C4043"/>
              </a:buClr>
              <a:buSzPts val="1400"/>
              <a:buFont typeface="Roboto"/>
              <a:buNone/>
            </a:pPr>
            <a:endParaRPr sz="1050">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8eb86ff7c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b8eb86ff7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latin typeface="Roboto"/>
                <a:ea typeface="Roboto"/>
                <a:cs typeface="Roboto"/>
                <a:sym typeface="Roboto"/>
              </a:rPr>
              <a:t>Ask students: what is a nearby 4-year college that you could attend?</a:t>
            </a:r>
            <a:endParaRPr sz="1050">
              <a:solidFill>
                <a:srgbClr val="3C4043"/>
              </a:solidFill>
              <a:latin typeface="Roboto"/>
              <a:ea typeface="Roboto"/>
              <a:cs typeface="Roboto"/>
              <a:sym typeface="Roboto"/>
            </a:endParaRPr>
          </a:p>
          <a:p>
            <a:pPr marL="0" lvl="0" indent="0" algn="l" rtl="0">
              <a:spcBef>
                <a:spcPts val="0"/>
              </a:spcBef>
              <a:spcAft>
                <a:spcPts val="0"/>
              </a:spcAft>
              <a:buNone/>
            </a:pPr>
            <a:r>
              <a:rPr lang="en" sz="1050">
                <a:solidFill>
                  <a:srgbClr val="3C4043"/>
                </a:solidFill>
                <a:latin typeface="Roboto"/>
                <a:ea typeface="Roboto"/>
                <a:cs typeface="Roboto"/>
                <a:sym typeface="Roboto"/>
              </a:rPr>
              <a:t>U.S. Bureau of Labor Statistics. (n.d.-b). Oes Home. U.S. Bureau of Labor Statistics. </a:t>
            </a:r>
            <a:r>
              <a:rPr lang="en" sz="1050" u="sng">
                <a:solidFill>
                  <a:schemeClr val="hlink"/>
                </a:solidFill>
                <a:latin typeface="Roboto"/>
                <a:ea typeface="Roboto"/>
                <a:cs typeface="Roboto"/>
                <a:sym typeface="Roboto"/>
                <a:hlinkClick r:id="rId3"/>
              </a:rPr>
              <a:t>https://www.bls.gov/oes/</a:t>
            </a:r>
            <a:endParaRPr sz="1050">
              <a:solidFill>
                <a:srgbClr val="3C4043"/>
              </a:solidFill>
              <a:latin typeface="Roboto"/>
              <a:ea typeface="Roboto"/>
              <a:cs typeface="Roboto"/>
              <a:sym typeface="Roboto"/>
            </a:endParaRPr>
          </a:p>
          <a:p>
            <a:pPr marL="0" lvl="0" indent="0" algn="l" rtl="0">
              <a:spcBef>
                <a:spcPts val="0"/>
              </a:spcBef>
              <a:spcAft>
                <a:spcPts val="0"/>
              </a:spcAft>
              <a:buNone/>
            </a:pPr>
            <a:endParaRPr sz="1050">
              <a:solidFill>
                <a:srgbClr val="3C40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3C4043"/>
                </a:solidFill>
                <a:latin typeface="Roboto"/>
                <a:ea typeface="Roboto"/>
                <a:cs typeface="Roboto"/>
                <a:sym typeface="Roboto"/>
              </a:rPr>
              <a:t>Have student think about two advantages and two potential challenges (e.g., earning potential, flexibility, skill development, job market demand).</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Accountant - high earning potential, especially for specialized roles–but includes busy seasons and very detail-oriented work</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Sports Reporter  - exciting and interest based, but often requires working nights and weekends</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FBI Agent - high earning potential and skill development, but can include high-risk work and may include relocation</a:t>
            </a:r>
            <a:endParaRPr sz="1050">
              <a:solidFill>
                <a:srgbClr val="3C4043"/>
              </a:solidFill>
              <a:latin typeface="Roboto"/>
              <a:ea typeface="Roboto"/>
              <a:cs typeface="Roboto"/>
              <a:sym typeface="Roboto"/>
            </a:endParaRPr>
          </a:p>
          <a:p>
            <a:pPr marL="457200" lvl="0" indent="-295275" algn="l" rtl="0">
              <a:spcBef>
                <a:spcPts val="0"/>
              </a:spcBef>
              <a:spcAft>
                <a:spcPts val="0"/>
              </a:spcAft>
              <a:buClr>
                <a:srgbClr val="3C4043"/>
              </a:buClr>
              <a:buSzPts val="1050"/>
              <a:buFont typeface="Roboto"/>
              <a:buChar char="●"/>
            </a:pPr>
            <a:r>
              <a:rPr lang="en" sz="1050">
                <a:solidFill>
                  <a:srgbClr val="3C4043"/>
                </a:solidFill>
                <a:latin typeface="Roboto"/>
                <a:ea typeface="Roboto"/>
                <a:cs typeface="Roboto"/>
                <a:sym typeface="Roboto"/>
              </a:rPr>
              <a:t>Engineer - high earning potential and typically an excellent job market, but requires rigours college coursework and can include high pressure working environments</a:t>
            </a:r>
            <a:endParaRPr sz="1050">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6919dfdf0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6919dfdf0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U.S. Bureau of Labor Statistics. (n.d.). </a:t>
            </a:r>
            <a:r>
              <a:rPr lang="en" i="1">
                <a:solidFill>
                  <a:schemeClr val="dk1"/>
                </a:solidFill>
              </a:rPr>
              <a:t>Education pays, 2022 : Career Outlook</a:t>
            </a:r>
            <a:r>
              <a:rPr lang="en">
                <a:solidFill>
                  <a:schemeClr val="dk1"/>
                </a:solidFill>
              </a:rPr>
              <a:t>. U.S. Bureau of Labor Statistics. </a:t>
            </a:r>
            <a:r>
              <a:rPr lang="en" u="sng">
                <a:solidFill>
                  <a:schemeClr val="hlink"/>
                </a:solidFill>
                <a:hlinkClick r:id="rId3"/>
              </a:rPr>
              <a:t>https://www.bls.gov/careeroutlook/2023/data-on-display/education-pays.htm </a:t>
            </a:r>
            <a:endParaRPr>
              <a:solidFill>
                <a:schemeClr val="dk1"/>
              </a:solidFill>
            </a:endParaRPr>
          </a:p>
          <a:p>
            <a:pPr marL="0" lvl="0" indent="0" algn="l" rtl="0">
              <a:spcBef>
                <a:spcPts val="120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b8eb86ff7c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b8eb86ff7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1200"/>
              </a:spcBef>
              <a:spcAft>
                <a:spcPts val="0"/>
              </a:spcAft>
              <a:buClr>
                <a:srgbClr val="292929"/>
              </a:buClr>
              <a:buSzPts val="1200"/>
              <a:buFont typeface="Calibri"/>
              <a:buAutoNum type="arabicPeriod"/>
            </a:pPr>
            <a:r>
              <a:rPr lang="en" sz="1200">
                <a:solidFill>
                  <a:srgbClr val="292929"/>
                </a:solidFill>
                <a:latin typeface="Calibri"/>
                <a:ea typeface="Calibri"/>
                <a:cs typeface="Calibri"/>
                <a:sym typeface="Calibri"/>
              </a:rPr>
              <a:t>Discuss with students that you mentioned money earlier in the presentation. Research shows that overtime this can build up to equal more than $1 million.</a:t>
            </a:r>
            <a:endParaRPr sz="1200">
              <a:solidFill>
                <a:srgbClr val="292929"/>
              </a:solidFill>
              <a:latin typeface="Calibri"/>
              <a:ea typeface="Calibri"/>
              <a:cs typeface="Calibri"/>
              <a:sym typeface="Calibri"/>
            </a:endParaRPr>
          </a:p>
          <a:p>
            <a:pPr marL="457200" lvl="0" indent="-304800" algn="l" rtl="0">
              <a:spcBef>
                <a:spcPts val="0"/>
              </a:spcBef>
              <a:spcAft>
                <a:spcPts val="0"/>
              </a:spcAft>
              <a:buClr>
                <a:srgbClr val="292929"/>
              </a:buClr>
              <a:buSzPts val="1200"/>
              <a:buFont typeface="Calibri"/>
              <a:buAutoNum type="arabicPeriod"/>
            </a:pPr>
            <a:r>
              <a:rPr lang="en" sz="1200">
                <a:solidFill>
                  <a:srgbClr val="292929"/>
                </a:solidFill>
                <a:latin typeface="Calibri"/>
                <a:ea typeface="Calibri"/>
                <a:cs typeface="Calibri"/>
                <a:sym typeface="Calibri"/>
              </a:rPr>
              <a:t>Click to reveal the benefit “Be happier in your job”.  Discuss why this is true.</a:t>
            </a:r>
            <a:endParaRPr sz="1200">
              <a:solidFill>
                <a:srgbClr val="292929"/>
              </a:solidFill>
              <a:latin typeface="Calibri"/>
              <a:ea typeface="Calibri"/>
              <a:cs typeface="Calibri"/>
              <a:sym typeface="Calibri"/>
            </a:endParaRPr>
          </a:p>
          <a:p>
            <a:pPr marL="457200" lvl="0" indent="-304800" algn="l" rtl="0">
              <a:spcBef>
                <a:spcPts val="0"/>
              </a:spcBef>
              <a:spcAft>
                <a:spcPts val="0"/>
              </a:spcAft>
              <a:buClr>
                <a:srgbClr val="292929"/>
              </a:buClr>
              <a:buSzPts val="1200"/>
              <a:buFont typeface="Calibri"/>
              <a:buAutoNum type="arabicPeriod"/>
            </a:pPr>
            <a:r>
              <a:rPr lang="en" sz="1200">
                <a:solidFill>
                  <a:srgbClr val="292929"/>
                </a:solidFill>
                <a:latin typeface="Calibri"/>
                <a:ea typeface="Calibri"/>
                <a:cs typeface="Calibri"/>
                <a:sym typeface="Calibri"/>
              </a:rPr>
              <a:t>Click to reveal the benefit “Grow your career independence” and talk about why college grads have more job options. </a:t>
            </a:r>
            <a:endParaRPr sz="1200">
              <a:solidFill>
                <a:srgbClr val="292929"/>
              </a:solidFill>
              <a:latin typeface="Calibri"/>
              <a:ea typeface="Calibri"/>
              <a:cs typeface="Calibri"/>
              <a:sym typeface="Calibri"/>
            </a:endParaRPr>
          </a:p>
          <a:p>
            <a:pPr marL="457200" lvl="0" indent="-304800" algn="l" rtl="0">
              <a:spcBef>
                <a:spcPts val="0"/>
              </a:spcBef>
              <a:spcAft>
                <a:spcPts val="0"/>
              </a:spcAft>
              <a:buClr>
                <a:srgbClr val="292929"/>
              </a:buClr>
              <a:buSzPts val="1200"/>
              <a:buFont typeface="Calibri"/>
              <a:buAutoNum type="arabicPeriod"/>
            </a:pPr>
            <a:r>
              <a:rPr lang="en" sz="1200">
                <a:solidFill>
                  <a:srgbClr val="292929"/>
                </a:solidFill>
                <a:latin typeface="Calibri"/>
                <a:ea typeface="Calibri"/>
                <a:cs typeface="Calibri"/>
                <a:sym typeface="Calibri"/>
              </a:rPr>
              <a:t>Click to reveal the benefit “Live longer and healthier” and “Have a more satisfying family life” and discuss why this could be true.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b8eb86ff7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b8eb86ff7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rPr>
              <a:t>K20 Center. (n.d.). I used to think . . . but now I know. Strategies. Retrieved from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https://learn.k20center.ou.edu/strategy/137</a:t>
            </a:r>
            <a:r>
              <a:rPr lang="en">
                <a:solidFill>
                  <a:schemeClr val="dk1"/>
                </a:solidFill>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6919dfdf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6919dfdf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6919dfdf0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919dfdf0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Remember to define postsecondary education (PSE) with students. It’s important that students know that PSE covers all education following high school, not just 4-year programs.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b8eb86ff7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b8eb86ff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
                <a:solidFill>
                  <a:schemeClr val="dk1"/>
                </a:solidFill>
              </a:rPr>
              <a:t>Ask students to raise their hands if they have been to the campus before. If they have, ask them why. For example, students may have attended a campus football game, visited an older sibling who attends, etc.</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b8eb86ff7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b8eb86ff7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b8eb86ff7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b8eb86ff7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b8eb86ff7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b8eb86ff7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C4043"/>
              </a:buClr>
              <a:buSzPts val="1100"/>
              <a:buFont typeface="Roboto"/>
              <a:buNone/>
            </a:pPr>
            <a:r>
              <a:rPr lang="en" b="1">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Depends on the job. For example, an oil field worker may make more than a teacher, but an oil field worker’s job also very physical. The economy also plays a big role in keeping that job. In these cases, it’s important for students to weigh their options and think about what's most important to them.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b8eb86ff7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b8eb86ff7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Quot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3"/>
          <p:cNvSpPr txBox="1">
            <a:spLocks noGrp="1"/>
          </p:cNvSpPr>
          <p:nvPr>
            <p:ph type="title" idx="2"/>
          </p:nvPr>
        </p:nvSpPr>
        <p:spPr>
          <a:xfrm>
            <a:off x="362850" y="2992650"/>
            <a:ext cx="85206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rtl="0">
              <a:spcBef>
                <a:spcPts val="0"/>
              </a:spcBef>
              <a:spcAft>
                <a:spcPts val="0"/>
              </a:spcAft>
              <a:buSzPts val="2600"/>
              <a:buFont typeface="Calibri"/>
              <a:buNone/>
              <a:defRPr sz="2600">
                <a:latin typeface="Calibri"/>
                <a:ea typeface="Calibri"/>
                <a:cs typeface="Calibri"/>
                <a:sym typeface="Calibri"/>
              </a:defRPr>
            </a:lvl2pPr>
            <a:lvl3pPr lvl="2" rtl="0">
              <a:spcBef>
                <a:spcPts val="0"/>
              </a:spcBef>
              <a:spcAft>
                <a:spcPts val="0"/>
              </a:spcAft>
              <a:buSzPts val="2600"/>
              <a:buFont typeface="Calibri"/>
              <a:buNone/>
              <a:defRPr sz="2600">
                <a:latin typeface="Calibri"/>
                <a:ea typeface="Calibri"/>
                <a:cs typeface="Calibri"/>
                <a:sym typeface="Calibri"/>
              </a:defRPr>
            </a:lvl3pPr>
            <a:lvl4pPr lvl="3" rtl="0">
              <a:spcBef>
                <a:spcPts val="0"/>
              </a:spcBef>
              <a:spcAft>
                <a:spcPts val="0"/>
              </a:spcAft>
              <a:buSzPts val="2600"/>
              <a:buFont typeface="Calibri"/>
              <a:buNone/>
              <a:defRPr sz="2600">
                <a:latin typeface="Calibri"/>
                <a:ea typeface="Calibri"/>
                <a:cs typeface="Calibri"/>
                <a:sym typeface="Calibri"/>
              </a:defRPr>
            </a:lvl4pPr>
            <a:lvl5pPr lvl="4" rtl="0">
              <a:spcBef>
                <a:spcPts val="0"/>
              </a:spcBef>
              <a:spcAft>
                <a:spcPts val="0"/>
              </a:spcAft>
              <a:buSzPts val="2600"/>
              <a:buFont typeface="Calibri"/>
              <a:buNone/>
              <a:defRPr sz="2600">
                <a:latin typeface="Calibri"/>
                <a:ea typeface="Calibri"/>
                <a:cs typeface="Calibri"/>
                <a:sym typeface="Calibri"/>
              </a:defRPr>
            </a:lvl5pPr>
            <a:lvl6pPr lvl="5" rtl="0">
              <a:spcBef>
                <a:spcPts val="0"/>
              </a:spcBef>
              <a:spcAft>
                <a:spcPts val="0"/>
              </a:spcAft>
              <a:buSzPts val="2600"/>
              <a:buFont typeface="Calibri"/>
              <a:buNone/>
              <a:defRPr sz="2600">
                <a:latin typeface="Calibri"/>
                <a:ea typeface="Calibri"/>
                <a:cs typeface="Calibri"/>
                <a:sym typeface="Calibri"/>
              </a:defRPr>
            </a:lvl6pPr>
            <a:lvl7pPr lvl="6" rtl="0">
              <a:spcBef>
                <a:spcPts val="0"/>
              </a:spcBef>
              <a:spcAft>
                <a:spcPts val="0"/>
              </a:spcAft>
              <a:buSzPts val="2600"/>
              <a:buFont typeface="Calibri"/>
              <a:buNone/>
              <a:defRPr sz="2600">
                <a:latin typeface="Calibri"/>
                <a:ea typeface="Calibri"/>
                <a:cs typeface="Calibri"/>
                <a:sym typeface="Calibri"/>
              </a:defRPr>
            </a:lvl7pPr>
            <a:lvl8pPr lvl="7" rtl="0">
              <a:spcBef>
                <a:spcPts val="0"/>
              </a:spcBef>
              <a:spcAft>
                <a:spcPts val="0"/>
              </a:spcAft>
              <a:buSzPts val="2600"/>
              <a:buFont typeface="Calibri"/>
              <a:buNone/>
              <a:defRPr sz="2600">
                <a:latin typeface="Calibri"/>
                <a:ea typeface="Calibri"/>
                <a:cs typeface="Calibri"/>
                <a:sym typeface="Calibri"/>
              </a:defRPr>
            </a:lvl8pPr>
            <a:lvl9pPr lvl="8" rtl="0">
              <a:spcBef>
                <a:spcPts val="0"/>
              </a:spcBef>
              <a:spcAft>
                <a:spcPts val="0"/>
              </a:spcAft>
              <a:buSzPts val="2600"/>
              <a:buFont typeface="Calibri"/>
              <a:buNone/>
              <a:defRPr sz="2600">
                <a:latin typeface="Calibri"/>
                <a:ea typeface="Calibri"/>
                <a:cs typeface="Calibri"/>
                <a:sym typeface="Calibri"/>
              </a:defRPr>
            </a:lvl9pPr>
          </a:lstStyle>
          <a:p>
            <a:endParaRPr/>
          </a:p>
        </p:txBody>
      </p:sp>
      <p:pic>
        <p:nvPicPr>
          <p:cNvPr id="13" name="Google Shape;13;p3"/>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16" name="Google Shape;16;p4"/>
          <p:cNvSpPr txBox="1">
            <a:spLocks noGrp="1"/>
          </p:cNvSpPr>
          <p:nvPr>
            <p:ph type="body" idx="1"/>
          </p:nvPr>
        </p:nvSpPr>
        <p:spPr>
          <a:xfrm>
            <a:off x="1375425" y="1217275"/>
            <a:ext cx="85206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4"/>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type="twoColTx">
  <p:cSld name="TITLE_AND_TWO_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5"/>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22" name="Google Shape;22;p5"/>
          <p:cNvSpPr txBox="1">
            <a:spLocks noGrp="1"/>
          </p:cNvSpPr>
          <p:nvPr>
            <p:ph type="body" idx="1"/>
          </p:nvPr>
        </p:nvSpPr>
        <p:spPr>
          <a:xfrm>
            <a:off x="1375425" y="1217275"/>
            <a:ext cx="43743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23" name="Google Shape;23;p5"/>
          <p:cNvSpPr txBox="1">
            <a:spLocks noGrp="1"/>
          </p:cNvSpPr>
          <p:nvPr>
            <p:ph type="body" idx="2"/>
          </p:nvPr>
        </p:nvSpPr>
        <p:spPr>
          <a:xfrm>
            <a:off x="4769700" y="1217275"/>
            <a:ext cx="43743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pic>
        <p:nvPicPr>
          <p:cNvPr id="24" name="Google Shape;24;p5"/>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 Light Blue ">
  <p:cSld name="TITLE_AND_BODY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27" name="Google Shape;27;p6"/>
          <p:cNvSpPr txBox="1">
            <a:spLocks noGrp="1"/>
          </p:cNvSpPr>
          <p:nvPr>
            <p:ph type="body" idx="1"/>
          </p:nvPr>
        </p:nvSpPr>
        <p:spPr>
          <a:xfrm>
            <a:off x="1375425" y="1217275"/>
            <a:ext cx="85206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6"/>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 Light Blue Two Column">
  <p:cSld name="TITLE_AND_TWO_COLUMNS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7"/>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33" name="Google Shape;33;p7"/>
          <p:cNvSpPr txBox="1">
            <a:spLocks noGrp="1"/>
          </p:cNvSpPr>
          <p:nvPr>
            <p:ph type="body" idx="1"/>
          </p:nvPr>
        </p:nvSpPr>
        <p:spPr>
          <a:xfrm>
            <a:off x="1375425" y="1217275"/>
            <a:ext cx="43743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34" name="Google Shape;34;p7"/>
          <p:cNvSpPr txBox="1">
            <a:spLocks noGrp="1"/>
          </p:cNvSpPr>
          <p:nvPr>
            <p:ph type="body" idx="2"/>
          </p:nvPr>
        </p:nvSpPr>
        <p:spPr>
          <a:xfrm>
            <a:off x="4769700" y="1217275"/>
            <a:ext cx="43743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pic>
        <p:nvPicPr>
          <p:cNvPr id="35" name="Google Shape;35;p7"/>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logo" type="titleOnly">
  <p:cSld name="TITLE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2pPr>
            <a:lvl3pPr lvl="2">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3pPr>
            <a:lvl4pPr lvl="3">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4pPr>
            <a:lvl5pPr lvl="4">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5pPr>
            <a:lvl6pPr lvl="5">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6pPr>
            <a:lvl7pPr lvl="6">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7pPr>
            <a:lvl8pPr lvl="7">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8pPr>
            <a:lvl9pPr lvl="8">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8"/>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no logo">
  <p:cSld name="TITLE_ONLY_1">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2pPr>
            <a:lvl3pPr lvl="2"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3pPr>
            <a:lvl4pPr lvl="3"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4pPr>
            <a:lvl5pPr lvl="4"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5pPr>
            <a:lvl6pPr lvl="5"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6pPr>
            <a:lvl7pPr lvl="6"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7pPr>
            <a:lvl8pPr lvl="7"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8pPr>
            <a:lvl9pPr lvl="8"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Sometimes True</a:t>
            </a:r>
            <a:endParaRPr>
              <a:solidFill>
                <a:schemeClr val="dk1"/>
              </a:solidFill>
            </a:endParaRPr>
          </a:p>
        </p:txBody>
      </p:sp>
      <p:sp>
        <p:nvSpPr>
          <p:cNvPr id="103" name="Google Shape;103;p19"/>
          <p:cNvSpPr txBox="1">
            <a:spLocks noGrp="1"/>
          </p:cNvSpPr>
          <p:nvPr>
            <p:ph type="body" idx="1"/>
          </p:nvPr>
        </p:nvSpPr>
        <p:spPr>
          <a:xfrm>
            <a:off x="1375425" y="1217275"/>
            <a:ext cx="85206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Clr>
                <a:schemeClr val="dk1"/>
              </a:buClr>
              <a:buSzPts val="2600"/>
              <a:buChar char="●"/>
            </a:pPr>
            <a:r>
              <a:rPr lang="en">
                <a:solidFill>
                  <a:schemeClr val="dk1"/>
                </a:solidFill>
              </a:rPr>
              <a:t>To make it in today’s world, you must have a 4-year degree.</a:t>
            </a:r>
            <a:endParaRPr>
              <a:solidFill>
                <a:schemeClr val="dk1"/>
              </a:solidFill>
            </a:endParaRPr>
          </a:p>
          <a:p>
            <a:pPr marL="457200" lvl="0" indent="-393700" algn="l" rtl="0">
              <a:spcBef>
                <a:spcPts val="0"/>
              </a:spcBef>
              <a:spcAft>
                <a:spcPts val="0"/>
              </a:spcAft>
              <a:buClr>
                <a:schemeClr val="dk1"/>
              </a:buClr>
              <a:buSzPts val="2600"/>
              <a:buChar char="●"/>
            </a:pPr>
            <a:r>
              <a:rPr lang="en">
                <a:solidFill>
                  <a:schemeClr val="dk1"/>
                </a:solidFill>
              </a:rPr>
              <a:t>What does “making it” look like?</a:t>
            </a:r>
            <a:endParaRPr>
              <a:solidFill>
                <a:schemeClr val="dk1"/>
              </a:solidFill>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04" name="Google Shape;104;p19"/>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a:p>
            <a:pPr marL="0" lvl="0" indent="0" algn="l" rtl="0">
              <a:spcBef>
                <a:spcPts val="0"/>
              </a:spcBef>
              <a:spcAft>
                <a:spcPts val="0"/>
              </a:spcAft>
              <a:buNone/>
            </a:pPr>
            <a:endParaRPr/>
          </a:p>
        </p:txBody>
      </p:sp>
      <p:sp>
        <p:nvSpPr>
          <p:cNvPr id="110" name="Google Shape;110;p20"/>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Over the course of a lifetime, a college graduate will earn twice as much as a high school graduate.</a:t>
            </a: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11" name="Google Shape;111;p20"/>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Sometimes True</a:t>
            </a:r>
            <a:endParaRPr>
              <a:solidFill>
                <a:schemeClr val="dk1"/>
              </a:solidFill>
            </a:endParaRPr>
          </a:p>
        </p:txBody>
      </p:sp>
      <p:sp>
        <p:nvSpPr>
          <p:cNvPr id="117" name="Google Shape;117;p21"/>
          <p:cNvSpPr txBox="1">
            <a:spLocks noGrp="1"/>
          </p:cNvSpPr>
          <p:nvPr>
            <p:ph type="body" idx="1"/>
          </p:nvPr>
        </p:nvSpPr>
        <p:spPr>
          <a:xfrm>
            <a:off x="1375425" y="1217275"/>
            <a:ext cx="73641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Clr>
                <a:schemeClr val="dk1"/>
              </a:buClr>
              <a:buSzPts val="2600"/>
              <a:buChar char="●"/>
            </a:pPr>
            <a:r>
              <a:rPr lang="en">
                <a:solidFill>
                  <a:schemeClr val="dk1"/>
                </a:solidFill>
              </a:rPr>
              <a:t>Over the course of a lifetime, a college graduate will earn twice as much as a high school graduate.</a:t>
            </a:r>
            <a:endParaRPr>
              <a:solidFill>
                <a:schemeClr val="dk1"/>
              </a:solidFill>
            </a:endParaRPr>
          </a:p>
          <a:p>
            <a:pPr marL="457200" lvl="0" indent="-393700" algn="l" rtl="0">
              <a:spcBef>
                <a:spcPts val="0"/>
              </a:spcBef>
              <a:spcAft>
                <a:spcPts val="0"/>
              </a:spcAft>
              <a:buClr>
                <a:schemeClr val="dk1"/>
              </a:buClr>
              <a:buSzPts val="2600"/>
              <a:buChar char="●"/>
            </a:pPr>
            <a:r>
              <a:rPr lang="en">
                <a:solidFill>
                  <a:schemeClr val="dk1"/>
                </a:solidFill>
              </a:rPr>
              <a:t>On average, someone with a bachelor’s degree earns more.</a:t>
            </a:r>
            <a:endParaRPr>
              <a:solidFill>
                <a:schemeClr val="dk1"/>
              </a:solidFill>
            </a:endParaRPr>
          </a:p>
          <a:p>
            <a:pPr marL="45720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18" name="Google Shape;118;p21"/>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a:p>
            <a:pPr marL="0" lvl="0" indent="0" algn="l" rtl="0">
              <a:spcBef>
                <a:spcPts val="0"/>
              </a:spcBef>
              <a:spcAft>
                <a:spcPts val="0"/>
              </a:spcAft>
              <a:buNone/>
            </a:pPr>
            <a:endParaRPr/>
          </a:p>
        </p:txBody>
      </p:sp>
      <p:sp>
        <p:nvSpPr>
          <p:cNvPr id="124" name="Google Shape;124;p22"/>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Businesses want employees with more than a high school diploma.</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25" name="Google Shape;125;p22"/>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Sometimes True</a:t>
            </a:r>
            <a:endParaRPr>
              <a:solidFill>
                <a:schemeClr val="dk1"/>
              </a:solidFill>
            </a:endParaRPr>
          </a:p>
        </p:txBody>
      </p:sp>
      <p:sp>
        <p:nvSpPr>
          <p:cNvPr id="131" name="Google Shape;131;p23"/>
          <p:cNvSpPr txBox="1">
            <a:spLocks noGrp="1"/>
          </p:cNvSpPr>
          <p:nvPr>
            <p:ph type="body" idx="1"/>
          </p:nvPr>
        </p:nvSpPr>
        <p:spPr>
          <a:xfrm>
            <a:off x="1375425" y="1217275"/>
            <a:ext cx="73086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Char char="●"/>
            </a:pPr>
            <a:r>
              <a:rPr lang="en">
                <a:solidFill>
                  <a:schemeClr val="dk1"/>
                </a:solidFill>
              </a:rPr>
              <a:t>Businesses want employees with more than a high school diploma.</a:t>
            </a:r>
            <a:endParaRPr>
              <a:solidFill>
                <a:schemeClr val="dk1"/>
              </a:solidFill>
            </a:endParaRPr>
          </a:p>
          <a:p>
            <a:pPr marL="457200" lvl="0" indent="-393700" algn="l" rtl="0">
              <a:spcBef>
                <a:spcPts val="0"/>
              </a:spcBef>
              <a:spcAft>
                <a:spcPts val="0"/>
              </a:spcAft>
              <a:buClr>
                <a:schemeClr val="dk1"/>
              </a:buClr>
              <a:buSzPts val="2600"/>
              <a:buChar char="●"/>
            </a:pPr>
            <a:r>
              <a:rPr lang="en">
                <a:solidFill>
                  <a:schemeClr val="dk1"/>
                </a:solidFill>
              </a:rPr>
              <a:t>Some jobs do not require a high school diploma.</a:t>
            </a:r>
            <a:endParaRPr>
              <a:solidFill>
                <a:schemeClr val="dk1"/>
              </a:solidFill>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32" name="Google Shape;132;p23"/>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a:p>
            <a:pPr marL="0" lvl="0" indent="0" algn="l" rtl="0">
              <a:spcBef>
                <a:spcPts val="0"/>
              </a:spcBef>
              <a:spcAft>
                <a:spcPts val="0"/>
              </a:spcAft>
              <a:buNone/>
            </a:pPr>
            <a:endParaRPr/>
          </a:p>
        </p:txBody>
      </p:sp>
      <p:sp>
        <p:nvSpPr>
          <p:cNvPr id="138" name="Google Shape;138;p24"/>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People with college educations generally have more jobs to choose from.</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39" name="Google Shape;139;p24"/>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Always True</a:t>
            </a:r>
            <a:endParaRPr>
              <a:solidFill>
                <a:schemeClr val="dk1"/>
              </a:solidFill>
            </a:endParaRPr>
          </a:p>
        </p:txBody>
      </p:sp>
      <p:sp>
        <p:nvSpPr>
          <p:cNvPr id="145" name="Google Shape;145;p25"/>
          <p:cNvSpPr txBox="1">
            <a:spLocks noGrp="1"/>
          </p:cNvSpPr>
          <p:nvPr>
            <p:ph type="body" idx="1"/>
          </p:nvPr>
        </p:nvSpPr>
        <p:spPr>
          <a:xfrm>
            <a:off x="1375425" y="1217275"/>
            <a:ext cx="7514700" cy="3416400"/>
          </a:xfrm>
          <a:prstGeom prst="rect">
            <a:avLst/>
          </a:prstGeom>
        </p:spPr>
        <p:txBody>
          <a:bodyPr spcFirstLastPara="1" wrap="square" lIns="91425" tIns="91425" rIns="91425" bIns="91425" anchor="t" anchorCtr="0">
            <a:normAutofit lnSpcReduction="10000"/>
          </a:bodyPr>
          <a:lstStyle/>
          <a:p>
            <a:pPr marL="457200" lvl="0" indent="-396557" algn="l" rtl="0">
              <a:spcBef>
                <a:spcPts val="0"/>
              </a:spcBef>
              <a:spcAft>
                <a:spcPts val="0"/>
              </a:spcAft>
              <a:buClr>
                <a:schemeClr val="dk1"/>
              </a:buClr>
              <a:buSzPct val="100000"/>
              <a:buChar char="●"/>
            </a:pPr>
            <a:r>
              <a:rPr lang="en" sz="3778">
                <a:solidFill>
                  <a:schemeClr val="dk1"/>
                </a:solidFill>
              </a:rPr>
              <a:t>People with college educations generally have more jobs to choose from.</a:t>
            </a:r>
            <a:endParaRPr sz="3778">
              <a:solidFill>
                <a:schemeClr val="dk1"/>
              </a:solidFill>
            </a:endParaRPr>
          </a:p>
          <a:p>
            <a:pPr marL="457200" lvl="0" indent="-396557" algn="l" rtl="0">
              <a:spcBef>
                <a:spcPts val="0"/>
              </a:spcBef>
              <a:spcAft>
                <a:spcPts val="0"/>
              </a:spcAft>
              <a:buClr>
                <a:schemeClr val="dk1"/>
              </a:buClr>
              <a:buSzPct val="100000"/>
              <a:buChar char="●"/>
            </a:pPr>
            <a:r>
              <a:rPr lang="en" sz="3778">
                <a:solidFill>
                  <a:schemeClr val="dk1"/>
                </a:solidFill>
              </a:rPr>
              <a:t>You can apply for jobs that require or don’t require degrees.</a:t>
            </a:r>
            <a:endParaRPr sz="3778">
              <a:solidFill>
                <a:schemeClr val="dk1"/>
              </a:solidFill>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46" name="Google Shape;146;p25"/>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a:p>
            <a:pPr marL="0" lvl="0" indent="0" algn="l" rtl="0">
              <a:spcBef>
                <a:spcPts val="0"/>
              </a:spcBef>
              <a:spcAft>
                <a:spcPts val="0"/>
              </a:spcAft>
              <a:buNone/>
            </a:pPr>
            <a:endParaRPr/>
          </a:p>
        </p:txBody>
      </p:sp>
      <p:sp>
        <p:nvSpPr>
          <p:cNvPr id="152" name="Google Shape;152;p26"/>
          <p:cNvSpPr txBox="1">
            <a:spLocks noGrp="1"/>
          </p:cNvSpPr>
          <p:nvPr>
            <p:ph type="body" idx="1"/>
          </p:nvPr>
        </p:nvSpPr>
        <p:spPr>
          <a:xfrm>
            <a:off x="1375425" y="1217275"/>
            <a:ext cx="7372200" cy="36996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It’s better to go directly to work instead of paying for college.</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53" name="Google Shape;153;p26"/>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Sometimes True</a:t>
            </a:r>
            <a:endParaRPr>
              <a:solidFill>
                <a:schemeClr val="dk1"/>
              </a:solidFill>
            </a:endParaRPr>
          </a:p>
        </p:txBody>
      </p:sp>
      <p:sp>
        <p:nvSpPr>
          <p:cNvPr id="159" name="Google Shape;159;p27"/>
          <p:cNvSpPr txBox="1">
            <a:spLocks noGrp="1"/>
          </p:cNvSpPr>
          <p:nvPr>
            <p:ph type="body" idx="1"/>
          </p:nvPr>
        </p:nvSpPr>
        <p:spPr>
          <a:xfrm>
            <a:off x="1375425" y="1217275"/>
            <a:ext cx="7411800" cy="3416400"/>
          </a:xfrm>
          <a:prstGeom prst="rect">
            <a:avLst/>
          </a:prstGeom>
        </p:spPr>
        <p:txBody>
          <a:bodyPr spcFirstLastPara="1" wrap="square" lIns="91425" tIns="91425" rIns="91425" bIns="91425" anchor="t" anchorCtr="0">
            <a:normAutofit/>
          </a:bodyPr>
          <a:lstStyle/>
          <a:p>
            <a:pPr marL="457200" lvl="0" indent="-396716" algn="l" rtl="0">
              <a:spcBef>
                <a:spcPts val="0"/>
              </a:spcBef>
              <a:spcAft>
                <a:spcPts val="0"/>
              </a:spcAft>
              <a:buClr>
                <a:schemeClr val="dk1"/>
              </a:buClr>
              <a:buSzPct val="100000"/>
              <a:buChar char="●"/>
            </a:pPr>
            <a:r>
              <a:rPr lang="en" sz="3114">
                <a:solidFill>
                  <a:schemeClr val="dk1"/>
                </a:solidFill>
              </a:rPr>
              <a:t>It’s better to go directly to work instead of paying for college.</a:t>
            </a:r>
            <a:endParaRPr sz="3114">
              <a:solidFill>
                <a:schemeClr val="dk1"/>
              </a:solidFill>
            </a:endParaRPr>
          </a:p>
          <a:p>
            <a:pPr marL="457200" lvl="0" indent="-396716" algn="l" rtl="0">
              <a:spcBef>
                <a:spcPts val="0"/>
              </a:spcBef>
              <a:spcAft>
                <a:spcPts val="0"/>
              </a:spcAft>
              <a:buClr>
                <a:schemeClr val="dk1"/>
              </a:buClr>
              <a:buSzPct val="100000"/>
              <a:buChar char="●"/>
            </a:pPr>
            <a:r>
              <a:rPr lang="en" sz="3114">
                <a:solidFill>
                  <a:schemeClr val="dk1"/>
                </a:solidFill>
              </a:rPr>
              <a:t>It depends on what you want.</a:t>
            </a:r>
            <a:endParaRPr sz="3114">
              <a:solidFill>
                <a:schemeClr val="dk1"/>
              </a:solidFill>
            </a:endParaRPr>
          </a:p>
          <a:p>
            <a:pPr marL="457200" lvl="0" indent="0" algn="l" rtl="0">
              <a:spcBef>
                <a:spcPts val="1200"/>
              </a:spcBef>
              <a:spcAft>
                <a:spcPts val="0"/>
              </a:spcAft>
              <a:buNone/>
            </a:pPr>
            <a:endParaRPr>
              <a:solidFill>
                <a:schemeClr val="dk1"/>
              </a:solidFill>
            </a:endParaRPr>
          </a:p>
          <a:p>
            <a:pPr marL="45720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60" name="Google Shape;160;p27"/>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Talk About Money</a:t>
            </a:r>
            <a:endParaRPr/>
          </a:p>
        </p:txBody>
      </p:sp>
      <p:sp>
        <p:nvSpPr>
          <p:cNvPr id="166" name="Google Shape;166;p28"/>
          <p:cNvSpPr txBox="1">
            <a:spLocks noGrp="1"/>
          </p:cNvSpPr>
          <p:nvPr>
            <p:ph type="body" idx="1"/>
          </p:nvPr>
        </p:nvSpPr>
        <p:spPr>
          <a:xfrm>
            <a:off x="1324425" y="1169675"/>
            <a:ext cx="76371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There is real, independent evidence that shows that higher education leads to higher pay.</a:t>
            </a:r>
            <a:endParaRPr/>
          </a:p>
          <a:p>
            <a:pPr marL="0" lvl="0" indent="0" algn="l" rtl="0">
              <a:spcBef>
                <a:spcPts val="1200"/>
              </a:spcBef>
              <a:spcAft>
                <a:spcPts val="0"/>
              </a:spcAft>
              <a:buNone/>
            </a:pPr>
            <a:endParaRPr/>
          </a:p>
          <a:p>
            <a:pPr marL="0" lvl="0" indent="0" algn="l" rtl="0">
              <a:spcBef>
                <a:spcPts val="1200"/>
              </a:spcBef>
              <a:spcAft>
                <a:spcPts val="0"/>
              </a:spcAft>
              <a:buNone/>
            </a:pPr>
            <a:r>
              <a:rPr lang="en" b="1"/>
              <a:t>According to the Bureau of Labor Statistics, college graduates age 25 and over earn about 68 percent more than workers who have only a high school diploma.</a:t>
            </a:r>
            <a:endParaRPr b="1"/>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What Jobs Need What Education?</a:t>
            </a:r>
            <a:endParaRPr/>
          </a:p>
        </p:txBody>
      </p:sp>
      <p:sp>
        <p:nvSpPr>
          <p:cNvPr id="52" name="Google Shape;52;p11"/>
          <p:cNvSpPr txBox="1">
            <a:spLocks noGrp="1"/>
          </p:cNvSpPr>
          <p:nvPr>
            <p:ph type="title" idx="2"/>
          </p:nvPr>
        </p:nvSpPr>
        <p:spPr>
          <a:xfrm>
            <a:off x="362850" y="2992650"/>
            <a:ext cx="85206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7th Grade Campus Visit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Essential Question</a:t>
            </a:r>
            <a:endParaRPr/>
          </a:p>
        </p:txBody>
      </p:sp>
      <p:sp>
        <p:nvSpPr>
          <p:cNvPr id="172" name="Google Shape;172;p29"/>
          <p:cNvSpPr txBox="1">
            <a:spLocks noGrp="1"/>
          </p:cNvSpPr>
          <p:nvPr>
            <p:ph type="title" idx="2"/>
          </p:nvPr>
        </p:nvSpPr>
        <p:spPr>
          <a:xfrm>
            <a:off x="362850" y="2992650"/>
            <a:ext cx="8520600" cy="1004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types of education are needed for different types of careers?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Card Sort</a:t>
            </a:r>
            <a:endParaRPr/>
          </a:p>
        </p:txBody>
      </p:sp>
      <p:sp>
        <p:nvSpPr>
          <p:cNvPr id="178" name="Google Shape;178;p30"/>
          <p:cNvSpPr txBox="1">
            <a:spLocks noGrp="1"/>
          </p:cNvSpPr>
          <p:nvPr>
            <p:ph type="body" idx="1"/>
          </p:nvPr>
        </p:nvSpPr>
        <p:spPr>
          <a:xfrm>
            <a:off x="1375425" y="1217275"/>
            <a:ext cx="74832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Begin by taking one career card and matching it to an appropriate category on your poster. </a:t>
            </a:r>
            <a:endParaRPr/>
          </a:p>
          <a:p>
            <a:pPr marL="457200" lvl="0" indent="-368935" algn="l" rtl="0">
              <a:spcBef>
                <a:spcPts val="1200"/>
              </a:spcBef>
              <a:spcAft>
                <a:spcPts val="0"/>
              </a:spcAft>
              <a:buSzPct val="100000"/>
              <a:buChar char="●"/>
            </a:pPr>
            <a:r>
              <a:rPr lang="en"/>
              <a:t>Career Tech: Certificate</a:t>
            </a:r>
            <a:endParaRPr/>
          </a:p>
          <a:p>
            <a:pPr marL="457200" lvl="0" indent="-368935" algn="l" rtl="0">
              <a:spcBef>
                <a:spcPts val="0"/>
              </a:spcBef>
              <a:spcAft>
                <a:spcPts val="0"/>
              </a:spcAft>
              <a:buSzPct val="100000"/>
              <a:buChar char="●"/>
            </a:pPr>
            <a:r>
              <a:rPr lang="en"/>
              <a:t>2-Year Degree: Associate Degree</a:t>
            </a:r>
            <a:endParaRPr/>
          </a:p>
          <a:p>
            <a:pPr marL="457200" lvl="0" indent="-368935" algn="l" rtl="0">
              <a:spcBef>
                <a:spcPts val="0"/>
              </a:spcBef>
              <a:spcAft>
                <a:spcPts val="0"/>
              </a:spcAft>
              <a:buSzPct val="100000"/>
              <a:buChar char="●"/>
            </a:pPr>
            <a:r>
              <a:rPr lang="en"/>
              <a:t>4-Year Degree: Bachelor’s Degree</a:t>
            </a:r>
            <a:endParaRPr/>
          </a:p>
          <a:p>
            <a:pPr marL="0" lvl="0" indent="0" algn="l" rtl="0">
              <a:spcBef>
                <a:spcPts val="1200"/>
              </a:spcBef>
              <a:spcAft>
                <a:spcPts val="0"/>
              </a:spcAft>
              <a:buNone/>
            </a:pPr>
            <a:r>
              <a:rPr lang="en"/>
              <a:t>Continue doing so until you’ve matched each card with a category.</a:t>
            </a:r>
            <a:endParaRPr/>
          </a:p>
          <a:p>
            <a:pPr marL="0" lvl="0" indent="0" algn="l" rtl="0">
              <a:spcBef>
                <a:spcPts val="1200"/>
              </a:spcBef>
              <a:spcAft>
                <a:spcPts val="1200"/>
              </a:spcAft>
              <a:buNone/>
            </a:pPr>
            <a:endParaRPr/>
          </a:p>
        </p:txBody>
      </p:sp>
      <p:pic>
        <p:nvPicPr>
          <p:cNvPr id="179" name="Google Shape;179;p30"/>
          <p:cNvPicPr preferRelativeResize="0"/>
          <p:nvPr/>
        </p:nvPicPr>
        <p:blipFill rotWithShape="1">
          <a:blip r:embed="rId3">
            <a:alphaModFix/>
          </a:blip>
          <a:srcRect/>
          <a:stretch/>
        </p:blipFill>
        <p:spPr>
          <a:xfrm>
            <a:off x="6883747" y="176752"/>
            <a:ext cx="1822500" cy="1040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Card Sort</a:t>
            </a:r>
            <a:endParaRPr/>
          </a:p>
        </p:txBody>
      </p:sp>
      <p:graphicFrame>
        <p:nvGraphicFramePr>
          <p:cNvPr id="185" name="Google Shape;185;p31"/>
          <p:cNvGraphicFramePr/>
          <p:nvPr/>
        </p:nvGraphicFramePr>
        <p:xfrm>
          <a:off x="952500" y="1393725"/>
          <a:ext cx="3000000" cy="3000000"/>
        </p:xfrm>
        <a:graphic>
          <a:graphicData uri="http://schemas.openxmlformats.org/drawingml/2006/table">
            <a:tbl>
              <a:tblPr>
                <a:noFill/>
                <a:tableStyleId>{7D73CFAF-F322-45C0-B3BD-2C198B9E56D0}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643875">
                <a:tc>
                  <a:txBody>
                    <a:bodyPr/>
                    <a:lstStyle/>
                    <a:p>
                      <a:pPr marL="0" lvl="0" indent="0" algn="ctr" rtl="0">
                        <a:spcBef>
                          <a:spcPts val="0"/>
                        </a:spcBef>
                        <a:spcAft>
                          <a:spcPts val="0"/>
                        </a:spcAft>
                        <a:buNone/>
                      </a:pPr>
                      <a:r>
                        <a:rPr lang="en" sz="1600" b="1">
                          <a:latin typeface="Calibri"/>
                          <a:ea typeface="Calibri"/>
                          <a:cs typeface="Calibri"/>
                          <a:sym typeface="Calibri"/>
                        </a:rPr>
                        <a:t>Career Tech</a:t>
                      </a:r>
                      <a:endParaRPr sz="1600" b="1">
                        <a:latin typeface="Calibri"/>
                        <a:ea typeface="Calibri"/>
                        <a:cs typeface="Calibri"/>
                        <a:sym typeface="Calibri"/>
                      </a:endParaRPr>
                    </a:p>
                    <a:p>
                      <a:pPr marL="0" lvl="0" indent="0" algn="ctr" rtl="0">
                        <a:spcBef>
                          <a:spcPts val="0"/>
                        </a:spcBef>
                        <a:spcAft>
                          <a:spcPts val="0"/>
                        </a:spcAft>
                        <a:buNone/>
                      </a:pPr>
                      <a:r>
                        <a:rPr lang="en" i="1">
                          <a:latin typeface="Calibri"/>
                          <a:ea typeface="Calibri"/>
                          <a:cs typeface="Calibri"/>
                          <a:sym typeface="Calibri"/>
                        </a:rPr>
                        <a:t>Certificate</a:t>
                      </a:r>
                      <a:endParaRPr i="1">
                        <a:latin typeface="Calibri"/>
                        <a:ea typeface="Calibri"/>
                        <a:cs typeface="Calibri"/>
                        <a:sym typeface="Calibri"/>
                      </a:endParaRPr>
                    </a:p>
                  </a:txBody>
                  <a:tcPr marL="91425" marR="91425" marT="91425" marB="91425">
                    <a:solidFill>
                      <a:srgbClr val="9FC9EB"/>
                    </a:solidFill>
                  </a:tcPr>
                </a:tc>
                <a:tc>
                  <a:txBody>
                    <a:bodyPr/>
                    <a:lstStyle/>
                    <a:p>
                      <a:pPr marL="0" lvl="0" indent="0" algn="ctr" rtl="0">
                        <a:spcBef>
                          <a:spcPts val="0"/>
                        </a:spcBef>
                        <a:spcAft>
                          <a:spcPts val="0"/>
                        </a:spcAft>
                        <a:buNone/>
                      </a:pPr>
                      <a:r>
                        <a:rPr lang="en" sz="1600" b="1">
                          <a:latin typeface="Calibri"/>
                          <a:ea typeface="Calibri"/>
                          <a:cs typeface="Calibri"/>
                          <a:sym typeface="Calibri"/>
                        </a:rPr>
                        <a:t>Community or Junior College</a:t>
                      </a:r>
                      <a:endParaRPr sz="1600" b="1">
                        <a:latin typeface="Calibri"/>
                        <a:ea typeface="Calibri"/>
                        <a:cs typeface="Calibri"/>
                        <a:sym typeface="Calibri"/>
                      </a:endParaRPr>
                    </a:p>
                    <a:p>
                      <a:pPr marL="0" lvl="0" indent="0" algn="ctr" rtl="0">
                        <a:spcBef>
                          <a:spcPts val="0"/>
                        </a:spcBef>
                        <a:spcAft>
                          <a:spcPts val="0"/>
                        </a:spcAft>
                        <a:buNone/>
                      </a:pPr>
                      <a:r>
                        <a:rPr lang="en" i="1">
                          <a:latin typeface="Calibri"/>
                          <a:ea typeface="Calibri"/>
                          <a:cs typeface="Calibri"/>
                          <a:sym typeface="Calibri"/>
                        </a:rPr>
                        <a:t>Associate Degree or Certificate</a:t>
                      </a:r>
                      <a:endParaRPr i="1">
                        <a:latin typeface="Calibri"/>
                        <a:ea typeface="Calibri"/>
                        <a:cs typeface="Calibri"/>
                        <a:sym typeface="Calibri"/>
                      </a:endParaRPr>
                    </a:p>
                  </a:txBody>
                  <a:tcPr marL="91425" marR="91425" marT="91425" marB="91425">
                    <a:solidFill>
                      <a:srgbClr val="9FC9EB"/>
                    </a:solidFill>
                  </a:tcPr>
                </a:tc>
                <a:tc>
                  <a:txBody>
                    <a:bodyPr/>
                    <a:lstStyle/>
                    <a:p>
                      <a:pPr marL="0" lvl="0" indent="0" algn="ctr" rtl="0">
                        <a:spcBef>
                          <a:spcPts val="0"/>
                        </a:spcBef>
                        <a:spcAft>
                          <a:spcPts val="0"/>
                        </a:spcAft>
                        <a:buNone/>
                      </a:pPr>
                      <a:r>
                        <a:rPr lang="en" sz="1600" b="1">
                          <a:latin typeface="Calibri"/>
                          <a:ea typeface="Calibri"/>
                          <a:cs typeface="Calibri"/>
                          <a:sym typeface="Calibri"/>
                        </a:rPr>
                        <a:t>College or University</a:t>
                      </a:r>
                      <a:endParaRPr sz="1600" b="1">
                        <a:latin typeface="Calibri"/>
                        <a:ea typeface="Calibri"/>
                        <a:cs typeface="Calibri"/>
                        <a:sym typeface="Calibri"/>
                      </a:endParaRPr>
                    </a:p>
                    <a:p>
                      <a:pPr marL="0" lvl="0" indent="0" algn="ctr" rtl="0">
                        <a:spcBef>
                          <a:spcPts val="0"/>
                        </a:spcBef>
                        <a:spcAft>
                          <a:spcPts val="0"/>
                        </a:spcAft>
                        <a:buNone/>
                      </a:pPr>
                      <a:r>
                        <a:rPr lang="en" i="1">
                          <a:latin typeface="Calibri"/>
                          <a:ea typeface="Calibri"/>
                          <a:cs typeface="Calibri"/>
                          <a:sym typeface="Calibri"/>
                        </a:rPr>
                        <a:t>Bachelor’s Degree</a:t>
                      </a:r>
                      <a:endParaRPr i="1">
                        <a:latin typeface="Calibri"/>
                        <a:ea typeface="Calibri"/>
                        <a:cs typeface="Calibri"/>
                        <a:sym typeface="Calibri"/>
                      </a:endParaRPr>
                    </a:p>
                  </a:txBody>
                  <a:tcPr marL="91425" marR="91425" marT="91425" marB="91425">
                    <a:solidFill>
                      <a:srgbClr val="9FC9EB"/>
                    </a:solidFill>
                  </a:tcPr>
                </a:tc>
                <a:extLst>
                  <a:ext uri="{0D108BD9-81ED-4DB2-BD59-A6C34878D82A}">
                    <a16:rowId xmlns:a16="http://schemas.microsoft.com/office/drawing/2014/main" val="10000"/>
                  </a:ext>
                </a:extLst>
              </a:tr>
              <a:tr h="2525700">
                <a:tc>
                  <a:txBody>
                    <a:bodyPr/>
                    <a:lstStyle/>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Preparation for careers in specific fields</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3-month to 2-year programs</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Community or junior colleges</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Students can continue at 4-year universities</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Larger universities</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More academic programs</a:t>
                      </a:r>
                      <a:endParaRPr>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1375425" y="509825"/>
            <a:ext cx="7340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dk1"/>
                </a:solidFill>
              </a:rPr>
              <a:t>Career Tech</a:t>
            </a:r>
            <a:endParaRPr>
              <a:solidFill>
                <a:schemeClr val="dk1"/>
              </a:solidFill>
            </a:endParaRPr>
          </a:p>
        </p:txBody>
      </p:sp>
      <p:sp>
        <p:nvSpPr>
          <p:cNvPr id="191" name="Google Shape;191;p32"/>
          <p:cNvSpPr txBox="1">
            <a:spLocks noGrp="1"/>
          </p:cNvSpPr>
          <p:nvPr>
            <p:ph type="body" idx="1"/>
          </p:nvPr>
        </p:nvSpPr>
        <p:spPr>
          <a:xfrm>
            <a:off x="1375425" y="1217275"/>
            <a:ext cx="7483200" cy="121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chemeClr val="dk1"/>
                </a:solidFill>
              </a:rPr>
              <a:t>A certificate is awarded in a specialized field. </a:t>
            </a:r>
            <a:endParaRPr sz="2000">
              <a:solidFill>
                <a:schemeClr val="dk1"/>
              </a:solidFill>
            </a:endParaRPr>
          </a:p>
          <a:p>
            <a:pPr marL="0" lvl="0" indent="0" algn="ctr" rtl="0">
              <a:spcBef>
                <a:spcPts val="1200"/>
              </a:spcBef>
              <a:spcAft>
                <a:spcPts val="1200"/>
              </a:spcAft>
              <a:buNone/>
            </a:pPr>
            <a:r>
              <a:rPr lang="en" sz="2000">
                <a:solidFill>
                  <a:schemeClr val="dk1"/>
                </a:solidFill>
              </a:rPr>
              <a:t>Programs can take three months to two years to complete.</a:t>
            </a:r>
            <a:endParaRPr sz="2000">
              <a:solidFill>
                <a:schemeClr val="dk1"/>
              </a:solidFill>
            </a:endParaRPr>
          </a:p>
        </p:txBody>
      </p:sp>
      <p:graphicFrame>
        <p:nvGraphicFramePr>
          <p:cNvPr id="192" name="Google Shape;192;p32"/>
          <p:cNvGraphicFramePr/>
          <p:nvPr/>
        </p:nvGraphicFramePr>
        <p:xfrm>
          <a:off x="1375425" y="3725775"/>
          <a:ext cx="3000000" cy="3000000"/>
        </p:xfrm>
        <a:graphic>
          <a:graphicData uri="http://schemas.openxmlformats.org/drawingml/2006/table">
            <a:tbl>
              <a:tblPr>
                <a:noFill/>
                <a:tableStyleId>{7D73CFAF-F322-45C0-B3BD-2C198B9E56D0}</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949375">
                <a:tc>
                  <a:txBody>
                    <a:bodyPr/>
                    <a:lstStyle/>
                    <a:p>
                      <a:pPr marL="0" lvl="0" indent="0" algn="ctr" rtl="0">
                        <a:spcBef>
                          <a:spcPts val="0"/>
                        </a:spcBef>
                        <a:spcAft>
                          <a:spcPts val="0"/>
                        </a:spcAft>
                        <a:buNone/>
                      </a:pPr>
                      <a:r>
                        <a:rPr lang="en" sz="1700" b="1">
                          <a:solidFill>
                            <a:schemeClr val="dk1"/>
                          </a:solidFill>
                          <a:latin typeface="Calibri"/>
                          <a:ea typeface="Calibri"/>
                          <a:cs typeface="Calibri"/>
                          <a:sym typeface="Calibri"/>
                        </a:rPr>
                        <a:t>Welder</a:t>
                      </a:r>
                      <a:endParaRPr sz="17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Salary: $47,540</a:t>
                      </a:r>
                      <a:endParaRPr sz="1700" b="1">
                        <a:solidFill>
                          <a:schemeClr val="dk1"/>
                        </a:solidFill>
                        <a:latin typeface="Calibri"/>
                        <a:ea typeface="Calibri"/>
                        <a:cs typeface="Calibri"/>
                        <a:sym typeface="Calibri"/>
                      </a:endParaRPr>
                    </a:p>
                    <a:p>
                      <a:pPr marL="0" lvl="0" indent="0" algn="ctr" rtl="0">
                        <a:spcBef>
                          <a:spcPts val="0"/>
                        </a:spcBef>
                        <a:spcAft>
                          <a:spcPts val="0"/>
                        </a:spcAft>
                        <a:buNone/>
                      </a:pPr>
                      <a:endParaRPr sz="1700" b="1">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None/>
                      </a:pPr>
                      <a:r>
                        <a:rPr lang="en" sz="1700" b="1">
                          <a:solidFill>
                            <a:schemeClr val="dk1"/>
                          </a:solidFill>
                          <a:latin typeface="Calibri"/>
                          <a:ea typeface="Calibri"/>
                          <a:cs typeface="Calibri"/>
                          <a:sym typeface="Calibri"/>
                        </a:rPr>
                        <a:t>Childcare Worker</a:t>
                      </a:r>
                      <a:endParaRPr sz="17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Salary: $28,520</a:t>
                      </a:r>
                      <a:endParaRPr sz="1700" b="1">
                        <a:solidFill>
                          <a:schemeClr val="dk1"/>
                        </a:solidFill>
                        <a:latin typeface="Calibri"/>
                        <a:ea typeface="Calibri"/>
                        <a:cs typeface="Calibri"/>
                        <a:sym typeface="Calibri"/>
                      </a:endParaRPr>
                    </a:p>
                    <a:p>
                      <a:pPr marL="0" lvl="0" indent="0" algn="ctr" rtl="0">
                        <a:spcBef>
                          <a:spcPts val="0"/>
                        </a:spcBef>
                        <a:spcAft>
                          <a:spcPts val="0"/>
                        </a:spcAft>
                        <a:buNone/>
                      </a:pPr>
                      <a:endParaRPr sz="1700" b="1">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None/>
                      </a:pPr>
                      <a:r>
                        <a:rPr lang="en" sz="1700" b="1">
                          <a:solidFill>
                            <a:schemeClr val="dk1"/>
                          </a:solidFill>
                          <a:latin typeface="Calibri"/>
                          <a:ea typeface="Calibri"/>
                          <a:cs typeface="Calibri"/>
                          <a:sym typeface="Calibri"/>
                        </a:rPr>
                        <a:t>Cosmetologist</a:t>
                      </a:r>
                      <a:endParaRPr sz="17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Salary: $33,290</a:t>
                      </a:r>
                      <a:endParaRPr sz="1700" b="1">
                        <a:solidFill>
                          <a:schemeClr val="dk1"/>
                        </a:solidFill>
                        <a:latin typeface="Calibri"/>
                        <a:ea typeface="Calibri"/>
                        <a:cs typeface="Calibri"/>
                        <a:sym typeface="Calibri"/>
                      </a:endParaRPr>
                    </a:p>
                    <a:p>
                      <a:pPr marL="0" lvl="0" indent="0" algn="ctr" rtl="0">
                        <a:spcBef>
                          <a:spcPts val="0"/>
                        </a:spcBef>
                        <a:spcAft>
                          <a:spcPts val="0"/>
                        </a:spcAft>
                        <a:buNone/>
                      </a:pPr>
                      <a:endParaRPr sz="1700" b="1">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None/>
                      </a:pPr>
                      <a:r>
                        <a:rPr lang="en" sz="1700" b="1">
                          <a:solidFill>
                            <a:schemeClr val="dk1"/>
                          </a:solidFill>
                          <a:latin typeface="Calibri"/>
                          <a:ea typeface="Calibri"/>
                          <a:cs typeface="Calibri"/>
                          <a:sym typeface="Calibri"/>
                        </a:rPr>
                        <a:t>Mechanic</a:t>
                      </a:r>
                      <a:endParaRPr sz="17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Salary: $46,970</a:t>
                      </a:r>
                      <a:endParaRPr sz="1700" b="1">
                        <a:solidFill>
                          <a:schemeClr val="dk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pic>
        <p:nvPicPr>
          <p:cNvPr id="193" name="Google Shape;193;p32"/>
          <p:cNvPicPr preferRelativeResize="0"/>
          <p:nvPr/>
        </p:nvPicPr>
        <p:blipFill rotWithShape="1">
          <a:blip r:embed="rId3">
            <a:alphaModFix/>
          </a:blip>
          <a:srcRect t="9923" b="9923"/>
          <a:stretch/>
        </p:blipFill>
        <p:spPr>
          <a:xfrm>
            <a:off x="1446675" y="2319475"/>
            <a:ext cx="1738497" cy="1406300"/>
          </a:xfrm>
          <a:prstGeom prst="rect">
            <a:avLst/>
          </a:prstGeom>
          <a:noFill/>
          <a:ln>
            <a:noFill/>
          </a:ln>
        </p:spPr>
      </p:pic>
      <p:pic>
        <p:nvPicPr>
          <p:cNvPr id="194" name="Google Shape;194;p32"/>
          <p:cNvPicPr preferRelativeResize="0"/>
          <p:nvPr/>
        </p:nvPicPr>
        <p:blipFill rotWithShape="1">
          <a:blip r:embed="rId4">
            <a:alphaModFix/>
          </a:blip>
          <a:srcRect t="4220" b="4229"/>
          <a:stretch/>
        </p:blipFill>
        <p:spPr>
          <a:xfrm>
            <a:off x="3330400" y="2336825"/>
            <a:ext cx="1495425" cy="1371600"/>
          </a:xfrm>
          <a:prstGeom prst="rect">
            <a:avLst/>
          </a:prstGeom>
          <a:noFill/>
          <a:ln>
            <a:noFill/>
          </a:ln>
        </p:spPr>
      </p:pic>
      <p:pic>
        <p:nvPicPr>
          <p:cNvPr id="195" name="Google Shape;195;p32"/>
          <p:cNvPicPr preferRelativeResize="0"/>
          <p:nvPr/>
        </p:nvPicPr>
        <p:blipFill rotWithShape="1">
          <a:blip r:embed="rId5">
            <a:alphaModFix/>
          </a:blip>
          <a:srcRect l="1352" r="1352"/>
          <a:stretch/>
        </p:blipFill>
        <p:spPr>
          <a:xfrm>
            <a:off x="5187050" y="2174900"/>
            <a:ext cx="1495425" cy="1533525"/>
          </a:xfrm>
          <a:prstGeom prst="rect">
            <a:avLst/>
          </a:prstGeom>
          <a:noFill/>
          <a:ln>
            <a:noFill/>
          </a:ln>
        </p:spPr>
      </p:pic>
      <p:pic>
        <p:nvPicPr>
          <p:cNvPr id="196" name="Google Shape;196;p32"/>
          <p:cNvPicPr preferRelativeResize="0"/>
          <p:nvPr/>
        </p:nvPicPr>
        <p:blipFill rotWithShape="1">
          <a:blip r:embed="rId6">
            <a:alphaModFix/>
          </a:blip>
          <a:srcRect t="18181" b="18181"/>
          <a:stretch/>
        </p:blipFill>
        <p:spPr>
          <a:xfrm>
            <a:off x="6804675" y="2446813"/>
            <a:ext cx="1990725" cy="1266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1375425" y="509825"/>
            <a:ext cx="7340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dk1"/>
                </a:solidFill>
              </a:rPr>
              <a:t>2-Year Degree - Junior College</a:t>
            </a:r>
            <a:endParaRPr>
              <a:solidFill>
                <a:schemeClr val="dk1"/>
              </a:solidFill>
            </a:endParaRPr>
          </a:p>
        </p:txBody>
      </p:sp>
      <p:sp>
        <p:nvSpPr>
          <p:cNvPr id="202" name="Google Shape;202;p33"/>
          <p:cNvSpPr txBox="1">
            <a:spLocks noGrp="1"/>
          </p:cNvSpPr>
          <p:nvPr>
            <p:ph type="body" idx="1"/>
          </p:nvPr>
        </p:nvSpPr>
        <p:spPr>
          <a:xfrm>
            <a:off x="1375425" y="1217275"/>
            <a:ext cx="7483200" cy="12174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None/>
            </a:pPr>
            <a:r>
              <a:rPr lang="en" sz="1800">
                <a:solidFill>
                  <a:schemeClr val="dk1"/>
                </a:solidFill>
              </a:rPr>
              <a:t>An associate degree or certificate is awarded at a community or junior college. After completing an associate degree, many students continue their educations at 4-year institutions.</a:t>
            </a:r>
            <a:endParaRPr sz="1800">
              <a:solidFill>
                <a:schemeClr val="dk1"/>
              </a:solidFill>
            </a:endParaRPr>
          </a:p>
        </p:txBody>
      </p:sp>
      <p:graphicFrame>
        <p:nvGraphicFramePr>
          <p:cNvPr id="203" name="Google Shape;203;p33"/>
          <p:cNvGraphicFramePr/>
          <p:nvPr/>
        </p:nvGraphicFramePr>
        <p:xfrm>
          <a:off x="1375425" y="3725775"/>
          <a:ext cx="3000000" cy="3000000"/>
        </p:xfrm>
        <a:graphic>
          <a:graphicData uri="http://schemas.openxmlformats.org/drawingml/2006/table">
            <a:tbl>
              <a:tblPr>
                <a:noFill/>
                <a:tableStyleId>{7D73CFAF-F322-45C0-B3BD-2C198B9E56D0}</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949375">
                <a:tc>
                  <a:txBody>
                    <a:bodyPr/>
                    <a:lstStyle/>
                    <a:p>
                      <a:pPr marL="0" lvl="0" indent="0" algn="ctr" rtl="0">
                        <a:spcBef>
                          <a:spcPts val="0"/>
                        </a:spcBef>
                        <a:spcAft>
                          <a:spcPts val="0"/>
                        </a:spcAft>
                        <a:buClr>
                          <a:schemeClr val="dk1"/>
                        </a:buClr>
                        <a:buSzPts val="1400"/>
                        <a:buFont typeface="Arial"/>
                        <a:buNone/>
                      </a:pPr>
                      <a:r>
                        <a:rPr lang="en" sz="1800" b="1">
                          <a:solidFill>
                            <a:schemeClr val="dk1"/>
                          </a:solidFill>
                          <a:latin typeface="Calibri"/>
                          <a:ea typeface="Calibri"/>
                          <a:cs typeface="Calibri"/>
                          <a:sym typeface="Calibri"/>
                        </a:rPr>
                        <a:t>Fitness Trainer</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$45,380</a:t>
                      </a:r>
                      <a:endParaRPr sz="1800">
                        <a:solidFill>
                          <a:schemeClr val="dk1"/>
                        </a:solidFill>
                        <a:latin typeface="Calibri"/>
                        <a:ea typeface="Calibri"/>
                        <a:cs typeface="Calibri"/>
                        <a:sym typeface="Calibri"/>
                      </a:endParaRPr>
                    </a:p>
                    <a:p>
                      <a:pPr marL="0" lvl="0" indent="0" algn="ctr" rtl="0">
                        <a:spcBef>
                          <a:spcPts val="0"/>
                        </a:spcBef>
                        <a:spcAft>
                          <a:spcPts val="0"/>
                        </a:spcAft>
                        <a:buNone/>
                      </a:pPr>
                      <a:endParaRPr sz="1800">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Clr>
                          <a:schemeClr val="dk1"/>
                        </a:buClr>
                        <a:buSzPts val="1400"/>
                        <a:buFont typeface="Arial"/>
                        <a:buNone/>
                      </a:pPr>
                      <a:r>
                        <a:rPr lang="en" sz="1800" b="1">
                          <a:solidFill>
                            <a:schemeClr val="dk1"/>
                          </a:solidFill>
                          <a:latin typeface="Calibri"/>
                          <a:ea typeface="Calibri"/>
                          <a:cs typeface="Calibri"/>
                          <a:sym typeface="Calibri"/>
                        </a:rPr>
                        <a:t>Firefighter</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$51,680</a:t>
                      </a:r>
                      <a:endParaRPr sz="1800">
                        <a:solidFill>
                          <a:schemeClr val="dk1"/>
                        </a:solidFill>
                        <a:latin typeface="Calibri"/>
                        <a:ea typeface="Calibri"/>
                        <a:cs typeface="Calibri"/>
                        <a:sym typeface="Calibri"/>
                      </a:endParaRPr>
                    </a:p>
                    <a:p>
                      <a:pPr marL="0" lvl="0" indent="0" algn="ctr" rtl="0">
                        <a:spcBef>
                          <a:spcPts val="0"/>
                        </a:spcBef>
                        <a:spcAft>
                          <a:spcPts val="0"/>
                        </a:spcAft>
                        <a:buNone/>
                      </a:pPr>
                      <a:endParaRPr sz="1800">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Clr>
                          <a:schemeClr val="dk1"/>
                        </a:buClr>
                        <a:buSzPts val="1400"/>
                        <a:buFont typeface="Arial"/>
                        <a:buNone/>
                      </a:pPr>
                      <a:r>
                        <a:rPr lang="en" sz="1800" b="1">
                          <a:solidFill>
                            <a:schemeClr val="dk1"/>
                          </a:solidFill>
                          <a:latin typeface="Calibri"/>
                          <a:ea typeface="Calibri"/>
                          <a:cs typeface="Calibri"/>
                          <a:sym typeface="Calibri"/>
                        </a:rPr>
                        <a:t>Computer Programmer</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$97,800</a:t>
                      </a:r>
                      <a:endParaRPr sz="1800">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Clr>
                          <a:schemeClr val="dk1"/>
                        </a:buClr>
                        <a:buSzPts val="1400"/>
                        <a:buFont typeface="Arial"/>
                        <a:buNone/>
                      </a:pPr>
                      <a:r>
                        <a:rPr lang="en" sz="1800" b="1">
                          <a:solidFill>
                            <a:schemeClr val="dk1"/>
                          </a:solidFill>
                          <a:latin typeface="Calibri"/>
                          <a:ea typeface="Calibri"/>
                          <a:cs typeface="Calibri"/>
                          <a:sym typeface="Calibri"/>
                        </a:rPr>
                        <a:t>Dental Hygienist</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$81,400</a:t>
                      </a:r>
                      <a:endParaRPr sz="1800">
                        <a:solidFill>
                          <a:schemeClr val="dk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pic>
        <p:nvPicPr>
          <p:cNvPr id="204" name="Google Shape;204;p33"/>
          <p:cNvPicPr preferRelativeResize="0"/>
          <p:nvPr/>
        </p:nvPicPr>
        <p:blipFill rotWithShape="1">
          <a:blip r:embed="rId3">
            <a:alphaModFix/>
          </a:blip>
          <a:srcRect t="11860" b="11867"/>
          <a:stretch/>
        </p:blipFill>
        <p:spPr>
          <a:xfrm>
            <a:off x="1413350" y="2401800"/>
            <a:ext cx="1724025" cy="1323975"/>
          </a:xfrm>
          <a:prstGeom prst="rect">
            <a:avLst/>
          </a:prstGeom>
          <a:noFill/>
          <a:ln>
            <a:noFill/>
          </a:ln>
        </p:spPr>
      </p:pic>
      <p:pic>
        <p:nvPicPr>
          <p:cNvPr id="205" name="Google Shape;205;p33"/>
          <p:cNvPicPr preferRelativeResize="0"/>
          <p:nvPr/>
        </p:nvPicPr>
        <p:blipFill rotWithShape="1">
          <a:blip r:embed="rId4">
            <a:alphaModFix/>
          </a:blip>
          <a:srcRect t="4354" b="4345"/>
          <a:stretch/>
        </p:blipFill>
        <p:spPr>
          <a:xfrm>
            <a:off x="3342225" y="2306550"/>
            <a:ext cx="1562100" cy="1419225"/>
          </a:xfrm>
          <a:prstGeom prst="rect">
            <a:avLst/>
          </a:prstGeom>
          <a:noFill/>
          <a:ln>
            <a:noFill/>
          </a:ln>
        </p:spPr>
      </p:pic>
      <p:pic>
        <p:nvPicPr>
          <p:cNvPr id="206" name="Google Shape;206;p33"/>
          <p:cNvPicPr preferRelativeResize="0"/>
          <p:nvPr/>
        </p:nvPicPr>
        <p:blipFill rotWithShape="1">
          <a:blip r:embed="rId5">
            <a:alphaModFix/>
          </a:blip>
          <a:srcRect t="4262" b="4262"/>
          <a:stretch/>
        </p:blipFill>
        <p:spPr>
          <a:xfrm>
            <a:off x="5207650" y="2420850"/>
            <a:ext cx="1409700" cy="1285875"/>
          </a:xfrm>
          <a:prstGeom prst="rect">
            <a:avLst/>
          </a:prstGeom>
          <a:noFill/>
          <a:ln>
            <a:noFill/>
          </a:ln>
        </p:spPr>
      </p:pic>
      <p:pic>
        <p:nvPicPr>
          <p:cNvPr id="207" name="Google Shape;207;p33"/>
          <p:cNvPicPr preferRelativeResize="0"/>
          <p:nvPr/>
        </p:nvPicPr>
        <p:blipFill rotWithShape="1">
          <a:blip r:embed="rId6">
            <a:alphaModFix/>
          </a:blip>
          <a:srcRect t="15283" b="15276"/>
          <a:stretch/>
        </p:blipFill>
        <p:spPr>
          <a:xfrm>
            <a:off x="6804675" y="2569425"/>
            <a:ext cx="1704975" cy="1181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1375425" y="509825"/>
            <a:ext cx="7340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dk1"/>
                </a:solidFill>
              </a:rPr>
              <a:t>4-Year Degree - University</a:t>
            </a:r>
            <a:endParaRPr>
              <a:solidFill>
                <a:schemeClr val="dk1"/>
              </a:solidFill>
            </a:endParaRPr>
          </a:p>
        </p:txBody>
      </p:sp>
      <p:sp>
        <p:nvSpPr>
          <p:cNvPr id="213" name="Google Shape;213;p34"/>
          <p:cNvSpPr txBox="1">
            <a:spLocks noGrp="1"/>
          </p:cNvSpPr>
          <p:nvPr>
            <p:ph type="body" idx="1"/>
          </p:nvPr>
        </p:nvSpPr>
        <p:spPr>
          <a:xfrm>
            <a:off x="1375425" y="1217275"/>
            <a:ext cx="7483200" cy="121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800">
                <a:solidFill>
                  <a:schemeClr val="dk1"/>
                </a:solidFill>
              </a:rPr>
              <a:t>A bachelor's degree is awarded after completing required classes. Universities are generally larger and offer more academic options.</a:t>
            </a:r>
            <a:endParaRPr sz="1800">
              <a:solidFill>
                <a:schemeClr val="dk1"/>
              </a:solidFill>
            </a:endParaRPr>
          </a:p>
          <a:p>
            <a:pPr marL="0" lvl="0" indent="0" algn="ctr" rtl="0">
              <a:spcBef>
                <a:spcPts val="1200"/>
              </a:spcBef>
              <a:spcAft>
                <a:spcPts val="1200"/>
              </a:spcAft>
              <a:buNone/>
            </a:pPr>
            <a:endParaRPr sz="1800">
              <a:solidFill>
                <a:schemeClr val="dk1"/>
              </a:solidFill>
            </a:endParaRPr>
          </a:p>
        </p:txBody>
      </p:sp>
      <p:graphicFrame>
        <p:nvGraphicFramePr>
          <p:cNvPr id="214" name="Google Shape;214;p34"/>
          <p:cNvGraphicFramePr/>
          <p:nvPr/>
        </p:nvGraphicFramePr>
        <p:xfrm>
          <a:off x="1375425" y="3725775"/>
          <a:ext cx="3000000" cy="3000000"/>
        </p:xfrm>
        <a:graphic>
          <a:graphicData uri="http://schemas.openxmlformats.org/drawingml/2006/table">
            <a:tbl>
              <a:tblPr>
                <a:noFill/>
                <a:tableStyleId>{7D73CFAF-F322-45C0-B3BD-2C198B9E56D0}</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949375">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Accountant</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$78,000</a:t>
                      </a:r>
                      <a:endParaRPr sz="1800">
                        <a:solidFill>
                          <a:schemeClr val="dk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Sports Reporter</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$55,960 </a:t>
                      </a:r>
                      <a:endParaRPr sz="1800">
                        <a:solidFill>
                          <a:schemeClr val="dk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FBI Agent</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$86,280</a:t>
                      </a:r>
                      <a:endParaRPr sz="1800" b="1">
                        <a:solidFill>
                          <a:schemeClr val="dk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Engineer</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$104,600</a:t>
                      </a:r>
                      <a:endParaRPr sz="1800" b="1">
                        <a:solidFill>
                          <a:schemeClr val="dk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pic>
        <p:nvPicPr>
          <p:cNvPr id="215" name="Google Shape;215;p34"/>
          <p:cNvPicPr preferRelativeResize="0"/>
          <p:nvPr/>
        </p:nvPicPr>
        <p:blipFill rotWithShape="1">
          <a:blip r:embed="rId3">
            <a:alphaModFix/>
          </a:blip>
          <a:srcRect l="8896" t="3722" r="8499" b="6575"/>
          <a:stretch/>
        </p:blipFill>
        <p:spPr>
          <a:xfrm>
            <a:off x="1690950" y="2373225"/>
            <a:ext cx="1238250" cy="1352550"/>
          </a:xfrm>
          <a:prstGeom prst="rect">
            <a:avLst/>
          </a:prstGeom>
          <a:noFill/>
          <a:ln>
            <a:noFill/>
          </a:ln>
        </p:spPr>
      </p:pic>
      <p:pic>
        <p:nvPicPr>
          <p:cNvPr id="216" name="Google Shape;216;p34"/>
          <p:cNvPicPr preferRelativeResize="0"/>
          <p:nvPr/>
        </p:nvPicPr>
        <p:blipFill rotWithShape="1">
          <a:blip r:embed="rId4">
            <a:alphaModFix/>
          </a:blip>
          <a:srcRect t="15699" b="3289"/>
          <a:stretch/>
        </p:blipFill>
        <p:spPr>
          <a:xfrm>
            <a:off x="3262925" y="2373225"/>
            <a:ext cx="1666875" cy="1352550"/>
          </a:xfrm>
          <a:prstGeom prst="rect">
            <a:avLst/>
          </a:prstGeom>
          <a:noFill/>
          <a:ln>
            <a:noFill/>
          </a:ln>
        </p:spPr>
      </p:pic>
      <p:pic>
        <p:nvPicPr>
          <p:cNvPr id="217" name="Google Shape;217;p34"/>
          <p:cNvPicPr preferRelativeResize="0"/>
          <p:nvPr/>
        </p:nvPicPr>
        <p:blipFill rotWithShape="1">
          <a:blip r:embed="rId5">
            <a:alphaModFix/>
          </a:blip>
          <a:srcRect l="12652" t="5063" r="13958" b="5314"/>
          <a:stretch/>
        </p:blipFill>
        <p:spPr>
          <a:xfrm>
            <a:off x="5334525" y="2306550"/>
            <a:ext cx="1171575" cy="1419225"/>
          </a:xfrm>
          <a:prstGeom prst="rect">
            <a:avLst/>
          </a:prstGeom>
          <a:noFill/>
          <a:ln>
            <a:noFill/>
          </a:ln>
        </p:spPr>
      </p:pic>
      <p:pic>
        <p:nvPicPr>
          <p:cNvPr id="218" name="Google Shape;218;p34"/>
          <p:cNvPicPr preferRelativeResize="0"/>
          <p:nvPr/>
        </p:nvPicPr>
        <p:blipFill>
          <a:blip r:embed="rId6">
            <a:alphaModFix/>
          </a:blip>
          <a:stretch>
            <a:fillRect/>
          </a:stretch>
        </p:blipFill>
        <p:spPr>
          <a:xfrm>
            <a:off x="6804675" y="2020800"/>
            <a:ext cx="1704975" cy="1704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5"/>
          <p:cNvPicPr preferRelativeResize="0"/>
          <p:nvPr/>
        </p:nvPicPr>
        <p:blipFill>
          <a:blip r:embed="rId3">
            <a:alphaModFix/>
          </a:blip>
          <a:stretch>
            <a:fillRect/>
          </a:stretch>
        </p:blipFill>
        <p:spPr>
          <a:xfrm>
            <a:off x="270925" y="152400"/>
            <a:ext cx="8602138" cy="48387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6"/>
          <p:cNvPicPr preferRelativeResize="0"/>
          <p:nvPr/>
        </p:nvPicPr>
        <p:blipFill>
          <a:blip r:embed="rId3">
            <a:alphaModFix/>
          </a:blip>
          <a:stretch>
            <a:fillRect/>
          </a:stretch>
        </p:blipFill>
        <p:spPr>
          <a:xfrm>
            <a:off x="7154237" y="1172975"/>
            <a:ext cx="1865377" cy="2505456"/>
          </a:xfrm>
          <a:prstGeom prst="rect">
            <a:avLst/>
          </a:prstGeom>
          <a:noFill/>
          <a:ln>
            <a:noFill/>
          </a:ln>
        </p:spPr>
      </p:pic>
      <p:sp>
        <p:nvSpPr>
          <p:cNvPr id="229" name="Google Shape;22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5 Benefits of a College Degree</a:t>
            </a:r>
            <a:endParaRPr/>
          </a:p>
        </p:txBody>
      </p:sp>
      <p:pic>
        <p:nvPicPr>
          <p:cNvPr id="230" name="Google Shape;230;p36"/>
          <p:cNvPicPr preferRelativeResize="0"/>
          <p:nvPr/>
        </p:nvPicPr>
        <p:blipFill>
          <a:blip r:embed="rId4">
            <a:alphaModFix/>
          </a:blip>
          <a:stretch>
            <a:fillRect/>
          </a:stretch>
        </p:blipFill>
        <p:spPr>
          <a:xfrm>
            <a:off x="124388" y="1172975"/>
            <a:ext cx="1865377" cy="2505455"/>
          </a:xfrm>
          <a:prstGeom prst="rect">
            <a:avLst/>
          </a:prstGeom>
          <a:noFill/>
          <a:ln>
            <a:noFill/>
          </a:ln>
        </p:spPr>
      </p:pic>
      <p:pic>
        <p:nvPicPr>
          <p:cNvPr id="231" name="Google Shape;231;p36"/>
          <p:cNvPicPr preferRelativeResize="0"/>
          <p:nvPr/>
        </p:nvPicPr>
        <p:blipFill>
          <a:blip r:embed="rId5">
            <a:alphaModFix/>
          </a:blip>
          <a:stretch>
            <a:fillRect/>
          </a:stretch>
        </p:blipFill>
        <p:spPr>
          <a:xfrm>
            <a:off x="5345862" y="2399375"/>
            <a:ext cx="1863000" cy="2501751"/>
          </a:xfrm>
          <a:prstGeom prst="rect">
            <a:avLst/>
          </a:prstGeom>
          <a:noFill/>
          <a:ln>
            <a:noFill/>
          </a:ln>
        </p:spPr>
      </p:pic>
      <p:pic>
        <p:nvPicPr>
          <p:cNvPr id="232" name="Google Shape;232;p36"/>
          <p:cNvPicPr preferRelativeResize="0"/>
          <p:nvPr/>
        </p:nvPicPr>
        <p:blipFill>
          <a:blip r:embed="rId6">
            <a:alphaModFix/>
          </a:blip>
          <a:stretch>
            <a:fillRect/>
          </a:stretch>
        </p:blipFill>
        <p:spPr>
          <a:xfrm>
            <a:off x="3590200" y="1172963"/>
            <a:ext cx="1865375" cy="2505456"/>
          </a:xfrm>
          <a:prstGeom prst="rect">
            <a:avLst/>
          </a:prstGeom>
          <a:noFill/>
          <a:ln>
            <a:noFill/>
          </a:ln>
        </p:spPr>
      </p:pic>
      <p:pic>
        <p:nvPicPr>
          <p:cNvPr id="233" name="Google Shape;233;p36"/>
          <p:cNvPicPr preferRelativeResize="0"/>
          <p:nvPr/>
        </p:nvPicPr>
        <p:blipFill>
          <a:blip r:embed="rId7">
            <a:alphaModFix/>
          </a:blip>
          <a:stretch>
            <a:fillRect/>
          </a:stretch>
        </p:blipFill>
        <p:spPr>
          <a:xfrm>
            <a:off x="1814963" y="2397520"/>
            <a:ext cx="1865375" cy="25054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 Used To Think… But Now I Know</a:t>
            </a:r>
            <a:endParaRPr/>
          </a:p>
        </p:txBody>
      </p:sp>
      <p:graphicFrame>
        <p:nvGraphicFramePr>
          <p:cNvPr id="239" name="Google Shape;239;p37"/>
          <p:cNvGraphicFramePr/>
          <p:nvPr/>
        </p:nvGraphicFramePr>
        <p:xfrm>
          <a:off x="1234050" y="1250975"/>
          <a:ext cx="3000000" cy="3000000"/>
        </p:xfrm>
        <a:graphic>
          <a:graphicData uri="http://schemas.openxmlformats.org/drawingml/2006/table">
            <a:tbl>
              <a:tblPr>
                <a:noFill/>
                <a:tableStyleId>{7D73CFAF-F322-45C0-B3BD-2C198B9E56D0}</a:tableStyleId>
              </a:tblPr>
              <a:tblGrid>
                <a:gridCol w="3138650">
                  <a:extLst>
                    <a:ext uri="{9D8B030D-6E8A-4147-A177-3AD203B41FA5}">
                      <a16:colId xmlns:a16="http://schemas.microsoft.com/office/drawing/2014/main" val="20000"/>
                    </a:ext>
                  </a:extLst>
                </a:gridCol>
                <a:gridCol w="3138650">
                  <a:extLst>
                    <a:ext uri="{9D8B030D-6E8A-4147-A177-3AD203B41FA5}">
                      <a16:colId xmlns:a16="http://schemas.microsoft.com/office/drawing/2014/main" val="20001"/>
                    </a:ext>
                  </a:extLst>
                </a:gridCol>
              </a:tblGrid>
              <a:tr h="643875">
                <a:tc>
                  <a:txBody>
                    <a:bodyPr/>
                    <a:lstStyle/>
                    <a:p>
                      <a:pPr marL="0" lvl="0" indent="0" algn="ctr" rtl="0">
                        <a:spcBef>
                          <a:spcPts val="0"/>
                        </a:spcBef>
                        <a:spcAft>
                          <a:spcPts val="0"/>
                        </a:spcAft>
                        <a:buNone/>
                      </a:pPr>
                      <a:r>
                        <a:rPr lang="en" sz="2600" b="1">
                          <a:latin typeface="Calibri"/>
                          <a:ea typeface="Calibri"/>
                          <a:cs typeface="Calibri"/>
                          <a:sym typeface="Calibri"/>
                        </a:rPr>
                        <a:t>I Used to Think…</a:t>
                      </a:r>
                      <a:endParaRPr sz="2600" i="1">
                        <a:latin typeface="Calibri"/>
                        <a:ea typeface="Calibri"/>
                        <a:cs typeface="Calibri"/>
                        <a:sym typeface="Calibri"/>
                      </a:endParaRPr>
                    </a:p>
                  </a:txBody>
                  <a:tcPr marL="91425" marR="91425" marT="91425" marB="91425">
                    <a:solidFill>
                      <a:srgbClr val="9FC9EB"/>
                    </a:solidFill>
                  </a:tcPr>
                </a:tc>
                <a:tc>
                  <a:txBody>
                    <a:bodyPr/>
                    <a:lstStyle/>
                    <a:p>
                      <a:pPr marL="0" lvl="0" indent="0" algn="ctr" rtl="0">
                        <a:spcBef>
                          <a:spcPts val="0"/>
                        </a:spcBef>
                        <a:spcAft>
                          <a:spcPts val="0"/>
                        </a:spcAft>
                        <a:buNone/>
                      </a:pPr>
                      <a:r>
                        <a:rPr lang="en" sz="2600" b="1">
                          <a:latin typeface="Calibri"/>
                          <a:ea typeface="Calibri"/>
                          <a:cs typeface="Calibri"/>
                          <a:sym typeface="Calibri"/>
                        </a:rPr>
                        <a:t>But Now I Know</a:t>
                      </a:r>
                      <a:endParaRPr sz="2600" i="1">
                        <a:latin typeface="Calibri"/>
                        <a:ea typeface="Calibri"/>
                        <a:cs typeface="Calibri"/>
                        <a:sym typeface="Calibri"/>
                      </a:endParaRPr>
                    </a:p>
                  </a:txBody>
                  <a:tcPr marL="91425" marR="91425" marT="91425" marB="91425">
                    <a:solidFill>
                      <a:srgbClr val="9FC9EB"/>
                    </a:solidFill>
                  </a:tcPr>
                </a:tc>
                <a:extLst>
                  <a:ext uri="{0D108BD9-81ED-4DB2-BD59-A6C34878D82A}">
                    <a16:rowId xmlns:a16="http://schemas.microsoft.com/office/drawing/2014/main" val="10000"/>
                  </a:ext>
                </a:extLst>
              </a:tr>
              <a:tr h="2525700">
                <a:tc>
                  <a:txBody>
                    <a:bodyPr/>
                    <a:lstStyle/>
                    <a:p>
                      <a:pPr marL="0" lvl="0" indent="0" algn="l" rtl="0">
                        <a:spcBef>
                          <a:spcPts val="0"/>
                        </a:spcBef>
                        <a:spcAft>
                          <a:spcPts val="0"/>
                        </a:spcAft>
                        <a:buNone/>
                      </a:pPr>
                      <a:r>
                        <a:rPr lang="en">
                          <a:solidFill>
                            <a:schemeClr val="dk1"/>
                          </a:solidFill>
                          <a:latin typeface="Calibri"/>
                          <a:ea typeface="Calibri"/>
                          <a:cs typeface="Calibri"/>
                          <a:sym typeface="Calibri"/>
                        </a:rPr>
                        <a:t>I used to think I could be a teacher with a 2-year degree.</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
                          <a:solidFill>
                            <a:schemeClr val="dk1"/>
                          </a:solidFill>
                          <a:latin typeface="Calibri"/>
                          <a:ea typeface="Calibri"/>
                          <a:cs typeface="Calibri"/>
                          <a:sym typeface="Calibri"/>
                        </a:rPr>
                        <a:t>Now I know I need a 4-year degree to be a teacher.</a:t>
                      </a:r>
                      <a:endParaRPr>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Housekeeping Norms</a:t>
            </a:r>
            <a:endParaRPr/>
          </a:p>
        </p:txBody>
      </p:sp>
      <p:sp>
        <p:nvSpPr>
          <p:cNvPr id="58" name="Google Shape;58;p12"/>
          <p:cNvSpPr txBox="1">
            <a:spLocks noGrp="1"/>
          </p:cNvSpPr>
          <p:nvPr>
            <p:ph type="body" idx="1"/>
          </p:nvPr>
        </p:nvSpPr>
        <p:spPr>
          <a:xfrm>
            <a:off x="1375425" y="1217275"/>
            <a:ext cx="75966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Behave like a guest - represent your school well.</a:t>
            </a:r>
            <a:endParaRPr/>
          </a:p>
          <a:p>
            <a:pPr marL="457200" lvl="0" indent="-393700" algn="l" rtl="0">
              <a:spcBef>
                <a:spcPts val="0"/>
              </a:spcBef>
              <a:spcAft>
                <a:spcPts val="0"/>
              </a:spcAft>
              <a:buSzPts val="2600"/>
              <a:buChar char="●"/>
            </a:pPr>
            <a:r>
              <a:rPr lang="en"/>
              <a:t>Leave campus as clean as it was when you arrived.</a:t>
            </a:r>
            <a:endParaRPr/>
          </a:p>
          <a:p>
            <a:pPr marL="457200" lvl="0" indent="-393700" algn="l" rtl="0">
              <a:spcBef>
                <a:spcPts val="0"/>
              </a:spcBef>
              <a:spcAft>
                <a:spcPts val="0"/>
              </a:spcAft>
              <a:buSzPts val="2600"/>
              <a:buChar char="●"/>
            </a:pPr>
            <a:r>
              <a:rPr lang="en"/>
              <a:t>Stay engaged in all activities.</a:t>
            </a:r>
            <a:endParaRPr/>
          </a:p>
          <a:p>
            <a:pPr marL="457200" lvl="0" indent="-393700" algn="l" rtl="0">
              <a:spcBef>
                <a:spcPts val="0"/>
              </a:spcBef>
              <a:spcAft>
                <a:spcPts val="0"/>
              </a:spcAft>
              <a:buSzPts val="2600"/>
              <a:buChar char="●"/>
            </a:pPr>
            <a:r>
              <a:rPr lang="en"/>
              <a:t>Ask related questions.</a:t>
            </a:r>
            <a:endParaRPr/>
          </a:p>
          <a:p>
            <a:pPr marL="457200" lvl="0" indent="-393700" algn="l" rtl="0">
              <a:spcBef>
                <a:spcPts val="0"/>
              </a:spcBef>
              <a:spcAft>
                <a:spcPts val="0"/>
              </a:spcAft>
              <a:buSzPts val="2600"/>
              <a:buChar char="●"/>
            </a:pPr>
            <a:r>
              <a:rPr lang="en"/>
              <a:t>Follow all instructions.</a:t>
            </a:r>
            <a:endParaRPr/>
          </a:p>
          <a:p>
            <a:pPr marL="457200" lvl="0" indent="-393700" algn="l" rtl="0">
              <a:spcBef>
                <a:spcPts val="0"/>
              </a:spcBef>
              <a:spcAft>
                <a:spcPts val="0"/>
              </a:spcAft>
              <a:buSzPts val="2600"/>
              <a:buChar char="●"/>
            </a:pPr>
            <a:r>
              <a:rPr lang="en"/>
              <a:t>Stay with your group.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Objectives</a:t>
            </a:r>
            <a:endParaRPr/>
          </a:p>
        </p:txBody>
      </p:sp>
      <p:sp>
        <p:nvSpPr>
          <p:cNvPr id="64" name="Google Shape;64;p13"/>
          <p:cNvSpPr txBox="1">
            <a:spLocks noGrp="1"/>
          </p:cNvSpPr>
          <p:nvPr>
            <p:ph type="title" idx="2"/>
          </p:nvPr>
        </p:nvSpPr>
        <p:spPr>
          <a:xfrm>
            <a:off x="362850" y="2992650"/>
            <a:ext cx="8520600" cy="1227000"/>
          </a:xfrm>
          <a:prstGeom prst="rect">
            <a:avLst/>
          </a:prstGeom>
        </p:spPr>
        <p:txBody>
          <a:bodyPr spcFirstLastPara="1" wrap="square" lIns="91425" tIns="91425" rIns="91425" bIns="91425" anchor="ctr" anchorCtr="0">
            <a:normAutofit fontScale="90000"/>
          </a:bodyPr>
          <a:lstStyle/>
          <a:p>
            <a:pPr marL="457200" lvl="0" indent="-377190" algn="l" rtl="0">
              <a:spcBef>
                <a:spcPts val="0"/>
              </a:spcBef>
              <a:spcAft>
                <a:spcPts val="0"/>
              </a:spcAft>
              <a:buSzPct val="100000"/>
              <a:buChar char="●"/>
            </a:pPr>
            <a:r>
              <a:rPr lang="en"/>
              <a:t>Describe three types of postsecondary education options.</a:t>
            </a:r>
            <a:endParaRPr/>
          </a:p>
          <a:p>
            <a:pPr marL="457200" lvl="0" indent="-377190" algn="l" rtl="0">
              <a:spcBef>
                <a:spcPts val="0"/>
              </a:spcBef>
              <a:spcAft>
                <a:spcPts val="0"/>
              </a:spcAft>
              <a:buSzPct val="100000"/>
              <a:buChar char="●"/>
            </a:pPr>
            <a:r>
              <a:rPr lang="en"/>
              <a:t>Recognize jobs that people with various degrees can get.</a:t>
            </a:r>
            <a:endParaRPr/>
          </a:p>
          <a:p>
            <a:pPr marL="457200" lvl="0" indent="-377190" algn="l" rtl="0">
              <a:spcBef>
                <a:spcPts val="0"/>
              </a:spcBef>
              <a:spcAft>
                <a:spcPts val="0"/>
              </a:spcAft>
              <a:buSzPct val="100000"/>
              <a:buChar char="●"/>
            </a:pPr>
            <a:r>
              <a:rPr lang="en"/>
              <a:t>Identify advantages and potential challenges associated with each career pathway.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2150850"/>
            <a:ext cx="8520600" cy="192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Have you ever been to a college campus before?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p:txBody>
      </p:sp>
      <p:sp>
        <p:nvSpPr>
          <p:cNvPr id="75" name="Google Shape;75;p15"/>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With your group, read the statements.</a:t>
            </a:r>
            <a:endParaRPr/>
          </a:p>
          <a:p>
            <a:pPr marL="457200" lvl="0" indent="-393700" algn="l" rtl="0">
              <a:spcBef>
                <a:spcPts val="0"/>
              </a:spcBef>
              <a:spcAft>
                <a:spcPts val="0"/>
              </a:spcAft>
              <a:buSzPts val="2600"/>
              <a:buChar char="●"/>
            </a:pPr>
            <a:r>
              <a:rPr lang="en"/>
              <a:t>Decide whether each statement is </a:t>
            </a:r>
            <a:r>
              <a:rPr lang="en">
                <a:solidFill>
                  <a:srgbClr val="86B192"/>
                </a:solidFill>
              </a:rPr>
              <a:t>always true</a:t>
            </a:r>
            <a:r>
              <a:rPr lang="en"/>
              <a:t>, </a:t>
            </a:r>
            <a:r>
              <a:rPr lang="en">
                <a:solidFill>
                  <a:srgbClr val="9FC5E8"/>
                </a:solidFill>
              </a:rPr>
              <a:t>sometimes true</a:t>
            </a:r>
            <a:r>
              <a:rPr lang="en"/>
              <a:t>, or </a:t>
            </a:r>
            <a:r>
              <a:rPr lang="en">
                <a:solidFill>
                  <a:srgbClr val="F16D7F"/>
                </a:solidFill>
              </a:rPr>
              <a:t>never true</a:t>
            </a:r>
            <a:r>
              <a:rPr lang="en"/>
              <a:t>. </a:t>
            </a:r>
            <a:endParaRPr/>
          </a:p>
        </p:txBody>
      </p:sp>
      <p:pic>
        <p:nvPicPr>
          <p:cNvPr id="76" name="Google Shape;76;p15"/>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p:txBody>
      </p:sp>
      <p:sp>
        <p:nvSpPr>
          <p:cNvPr id="82" name="Google Shape;82;p16"/>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A person who goes to college earns more money than a person who doesn’t.</a:t>
            </a:r>
            <a:endParaRPr/>
          </a:p>
        </p:txBody>
      </p:sp>
      <p:pic>
        <p:nvPicPr>
          <p:cNvPr id="83" name="Google Shape;83;p16"/>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Sometimes True</a:t>
            </a:r>
            <a:endParaRPr>
              <a:solidFill>
                <a:schemeClr val="dk1"/>
              </a:solidFill>
            </a:endParaRPr>
          </a:p>
        </p:txBody>
      </p:sp>
      <p:sp>
        <p:nvSpPr>
          <p:cNvPr id="89" name="Google Shape;89;p17"/>
          <p:cNvSpPr txBox="1">
            <a:spLocks noGrp="1"/>
          </p:cNvSpPr>
          <p:nvPr>
            <p:ph type="body" idx="1"/>
          </p:nvPr>
        </p:nvSpPr>
        <p:spPr>
          <a:xfrm>
            <a:off x="1375425" y="1217275"/>
            <a:ext cx="74118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Clr>
                <a:schemeClr val="dk1"/>
              </a:buClr>
              <a:buSzPts val="2600"/>
              <a:buChar char="●"/>
            </a:pPr>
            <a:r>
              <a:rPr lang="en">
                <a:solidFill>
                  <a:schemeClr val="dk1"/>
                </a:solidFill>
              </a:rPr>
              <a:t>A person who goes to college earns more money than a person who doesn’t.</a:t>
            </a:r>
            <a:endParaRPr>
              <a:solidFill>
                <a:schemeClr val="dk1"/>
              </a:solidFill>
            </a:endParaRPr>
          </a:p>
          <a:p>
            <a:pPr marL="457200" lvl="0" indent="-393700" algn="l" rtl="0">
              <a:spcBef>
                <a:spcPts val="0"/>
              </a:spcBef>
              <a:spcAft>
                <a:spcPts val="0"/>
              </a:spcAft>
              <a:buClr>
                <a:schemeClr val="dk1"/>
              </a:buClr>
              <a:buSzPts val="2600"/>
              <a:buChar char="●"/>
            </a:pPr>
            <a:r>
              <a:rPr lang="en">
                <a:solidFill>
                  <a:schemeClr val="dk1"/>
                </a:solidFill>
              </a:rPr>
              <a:t>It depends on the job.</a:t>
            </a:r>
            <a:endParaRPr>
              <a:solidFill>
                <a:schemeClr val="dk1"/>
              </a:solidFill>
            </a:endParaRPr>
          </a:p>
          <a:p>
            <a:pPr marL="457200" lvl="0" indent="0" algn="l" rtl="0">
              <a:spcBef>
                <a:spcPts val="1200"/>
              </a:spcBef>
              <a:spcAft>
                <a:spcPts val="1200"/>
              </a:spcAft>
              <a:buNone/>
            </a:pPr>
            <a:endParaRPr/>
          </a:p>
        </p:txBody>
      </p:sp>
      <p:pic>
        <p:nvPicPr>
          <p:cNvPr id="90" name="Google Shape;90;p17"/>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a:p>
            <a:pPr marL="0" lvl="0" indent="0" algn="l" rtl="0">
              <a:spcBef>
                <a:spcPts val="0"/>
              </a:spcBef>
              <a:spcAft>
                <a:spcPts val="0"/>
              </a:spcAft>
              <a:buNone/>
            </a:pPr>
            <a:endParaRPr/>
          </a:p>
        </p:txBody>
      </p:sp>
      <p:sp>
        <p:nvSpPr>
          <p:cNvPr id="96" name="Google Shape;96;p18"/>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To make it in today’s world, you must have a 4-year degree.</a:t>
            </a:r>
            <a:endParaRPr/>
          </a:p>
          <a:p>
            <a:pPr marL="457200" lvl="0" indent="0" algn="l" rtl="0">
              <a:spcBef>
                <a:spcPts val="1200"/>
              </a:spcBef>
              <a:spcAft>
                <a:spcPts val="1200"/>
              </a:spcAft>
              <a:buNone/>
            </a:pPr>
            <a:endParaRPr/>
          </a:p>
        </p:txBody>
      </p:sp>
      <p:pic>
        <p:nvPicPr>
          <p:cNvPr id="97" name="Google Shape;97;p18"/>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2424</Words>
  <Application>Microsoft Macintosh PowerPoint</Application>
  <PresentationFormat>On-screen Show (16:9)</PresentationFormat>
  <Paragraphs>194</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Roboto</vt:lpstr>
      <vt:lpstr>Calibri</vt:lpstr>
      <vt:lpstr>Arial</vt:lpstr>
      <vt:lpstr>Simple Light</vt:lpstr>
      <vt:lpstr>PowerPoint Presentation</vt:lpstr>
      <vt:lpstr>What Jobs Need What Education?</vt:lpstr>
      <vt:lpstr>Housekeeping Norms</vt:lpstr>
      <vt:lpstr>Objectives</vt:lpstr>
      <vt:lpstr>Have you ever been to a college campus before?</vt:lpstr>
      <vt:lpstr>Always, Sometimes, or Never True</vt:lpstr>
      <vt:lpstr>Always, Sometimes, or Never True</vt:lpstr>
      <vt:lpstr>Sometimes True</vt:lpstr>
      <vt:lpstr>Always, Sometimes, or Never True </vt:lpstr>
      <vt:lpstr>Sometimes True</vt:lpstr>
      <vt:lpstr>Always, Sometimes, or Never True </vt:lpstr>
      <vt:lpstr>Sometimes True</vt:lpstr>
      <vt:lpstr>Always, Sometimes, or Never True </vt:lpstr>
      <vt:lpstr>Sometimes True</vt:lpstr>
      <vt:lpstr>Always, Sometimes, or Never True </vt:lpstr>
      <vt:lpstr>Always True</vt:lpstr>
      <vt:lpstr>Always, Sometimes, or Never True </vt:lpstr>
      <vt:lpstr>Sometimes True</vt:lpstr>
      <vt:lpstr>Let’s Talk About Money</vt:lpstr>
      <vt:lpstr>Essential Question</vt:lpstr>
      <vt:lpstr>Card Sort</vt:lpstr>
      <vt:lpstr>Card Sort</vt:lpstr>
      <vt:lpstr>Career Tech</vt:lpstr>
      <vt:lpstr>2-Year Degree - Junior College</vt:lpstr>
      <vt:lpstr>4-Year Degree - University</vt:lpstr>
      <vt:lpstr>PowerPoint Presentation</vt:lpstr>
      <vt:lpstr>5 Benefits of a College Degree</vt:lpstr>
      <vt:lpstr>I Used To Think… But Now I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Gracia, Ann M.</cp:lastModifiedBy>
  <cp:revision>2</cp:revision>
  <dcterms:modified xsi:type="dcterms:W3CDTF">2026-07-09T18:44:56Z</dcterms:modified>
</cp:coreProperties>
</file>