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728B5F-49AB-413D-AB57-582B6EB8ACE6}">
  <a:tblStyle styleId="{FB728B5F-49AB-413D-AB57-582B6EB8ACE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894" autoAdjust="0"/>
  </p:normalViewPr>
  <p:slideViewPr>
    <p:cSldViewPr snapToGrid="0">
      <p:cViewPr varScale="1">
        <p:scale>
          <a:sx n="107" d="100"/>
          <a:sy n="107" d="100"/>
        </p:scale>
        <p:origin x="108" y="8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bls.gov/careeroutlook/2023/data-on-display/education-pays.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learn.k20center.ou.edu/strategy/147"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bls.gov/careeroutlook/2023/data-on-display/education-pays.ht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13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4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b8eb86ff7c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b8eb86ff7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C4043"/>
                </a:solidFill>
                <a:latin typeface="Roboto"/>
                <a:ea typeface="Roboto"/>
                <a:cs typeface="Roboto"/>
                <a:sym typeface="Roboto"/>
              </a:rPr>
              <a:t>Sometimes true. </a:t>
            </a:r>
            <a:r>
              <a:rPr lang="en">
                <a:solidFill>
                  <a:srgbClr val="3C4043"/>
                </a:solidFill>
                <a:latin typeface="Roboto"/>
                <a:ea typeface="Roboto"/>
                <a:cs typeface="Roboto"/>
                <a:sym typeface="Roboto"/>
              </a:rPr>
              <a:t>Ask students what “making it” looks like to them. Have a conversation about how this may look different person to person.</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1000"/>
              </a:spcBef>
              <a:spcAft>
                <a:spcPts val="0"/>
              </a:spcAft>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b8eb86ff7c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b8eb86ff7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b8eb86ff7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b8eb86ff7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C4043"/>
                </a:solidFill>
                <a:latin typeface="Roboto"/>
                <a:ea typeface="Roboto"/>
                <a:cs typeface="Roboto"/>
                <a:sym typeface="Roboto"/>
              </a:rPr>
              <a:t>Sometimes true. </a:t>
            </a:r>
            <a:r>
              <a:rPr lang="en">
                <a:solidFill>
                  <a:srgbClr val="3C4043"/>
                </a:solidFill>
                <a:latin typeface="Roboto"/>
                <a:ea typeface="Roboto"/>
                <a:cs typeface="Roboto"/>
                <a:sym typeface="Roboto"/>
              </a:rPr>
              <a:t>However, it helps. National statistics show that, on average, someone with a bachelor’s degree typically makes $1 million more in a lifetime than someone with a high school diploma.</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1000"/>
              </a:spcBef>
              <a:spcAft>
                <a:spcPts val="0"/>
              </a:spcAft>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b8eb86ff7c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b8eb86ff7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b8eb86ff7c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b8eb86ff7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C4043"/>
                </a:solidFill>
                <a:latin typeface="Roboto"/>
                <a:ea typeface="Roboto"/>
                <a:cs typeface="Roboto"/>
                <a:sym typeface="Roboto"/>
              </a:rPr>
              <a:t>Sometimes true. </a:t>
            </a:r>
            <a:r>
              <a:rPr lang="en">
                <a:solidFill>
                  <a:srgbClr val="3C4043"/>
                </a:solidFill>
                <a:latin typeface="Roboto"/>
                <a:ea typeface="Roboto"/>
                <a:cs typeface="Roboto"/>
                <a:sym typeface="Roboto"/>
              </a:rPr>
              <a:t>Not all jobs require a high school diploma. Ask students if they know anyone in high school, such as a sibling, who is working and where. Many high school students who haven't graduated yet are also working; therefore, a high school diploma is not required to work. Consider leading students into a discussion about how much someone in those types of jobs make, and discuss how income tends to be much lower in a job that requires no high school diploma than a job that requires a diploma or PSE.</a:t>
            </a:r>
            <a:endParaRPr>
              <a:solidFill>
                <a:schemeClr val="dk1"/>
              </a:solidFill>
            </a:endParaRPr>
          </a:p>
          <a:p>
            <a:pPr marL="0" lvl="0" indent="0" algn="l" rtl="0">
              <a:spcBef>
                <a:spcPts val="0"/>
              </a:spcBef>
              <a:spcAft>
                <a:spcPts val="0"/>
              </a:spcAft>
              <a:buNone/>
            </a:pPr>
            <a:endParaRPr b="1">
              <a:solidFill>
                <a:srgbClr val="3C4043"/>
              </a:solidFill>
              <a:highlight>
                <a:schemeClr val="lt1"/>
              </a:highlight>
              <a:latin typeface="Roboto"/>
              <a:ea typeface="Roboto"/>
              <a:cs typeface="Roboto"/>
              <a:sym typeface="Roboto"/>
            </a:endParaRPr>
          </a:p>
          <a:p>
            <a:pPr marL="0" lvl="0" indent="0" algn="l" rtl="0">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b8eb86ff7c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b8eb86ff7c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b8eb86ff7c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b8eb86ff7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3C4043"/>
                </a:solidFill>
                <a:latin typeface="Roboto"/>
                <a:ea typeface="Roboto"/>
                <a:cs typeface="Roboto"/>
                <a:sym typeface="Roboto"/>
              </a:rPr>
              <a:t>Always true. </a:t>
            </a:r>
            <a:r>
              <a:rPr lang="en">
                <a:solidFill>
                  <a:srgbClr val="3C4043"/>
                </a:solidFill>
                <a:latin typeface="Roboto"/>
                <a:ea typeface="Roboto"/>
                <a:cs typeface="Roboto"/>
                <a:sym typeface="Roboto"/>
              </a:rPr>
              <a:t>People with degrees can apply for the same jobs that people with high school diplomas can apply for, as well as applying for jobs that require a degree.</a:t>
            </a:r>
            <a:endParaRPr>
              <a:solidFill>
                <a:schemeClr val="dk1"/>
              </a:solidFill>
            </a:endParaRPr>
          </a:p>
          <a:p>
            <a:pPr marL="0" lvl="0" indent="0" algn="l" rtl="0">
              <a:spcBef>
                <a:spcPts val="0"/>
              </a:spcBef>
              <a:spcAft>
                <a:spcPts val="0"/>
              </a:spcAft>
              <a:buNone/>
            </a:pPr>
            <a:endParaRPr>
              <a:solidFill>
                <a:srgbClr val="3C4043"/>
              </a:solidFill>
              <a:highlight>
                <a:schemeClr val="lt1"/>
              </a:highlight>
              <a:latin typeface="Roboto"/>
              <a:ea typeface="Roboto"/>
              <a:cs typeface="Roboto"/>
              <a:sym typeface="Roboto"/>
            </a:endParaRPr>
          </a:p>
          <a:p>
            <a:pPr marL="0" lvl="0" indent="0" algn="l" rtl="0">
              <a:spcBef>
                <a:spcPts val="0"/>
              </a:spcBef>
              <a:spcAft>
                <a:spcPts val="0"/>
              </a:spcAft>
              <a:buNone/>
            </a:pPr>
            <a:endParaRPr b="1">
              <a:solidFill>
                <a:srgbClr val="3C4043"/>
              </a:solidFill>
              <a:highlight>
                <a:schemeClr val="lt1"/>
              </a:highlight>
              <a:latin typeface="Roboto"/>
              <a:ea typeface="Roboto"/>
              <a:cs typeface="Roboto"/>
              <a:sym typeface="Roboto"/>
            </a:endParaRPr>
          </a:p>
          <a:p>
            <a:pPr marL="0" lvl="0" indent="0" algn="l" rtl="0">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b8eb86ff7c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b8eb86ff7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b8eb86ff7c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b8eb86ff7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3C4043"/>
              </a:buClr>
              <a:buSzPts val="1100"/>
              <a:buFont typeface="Roboto"/>
              <a:buNone/>
            </a:pPr>
            <a:r>
              <a:rPr lang="en" b="1">
                <a:solidFill>
                  <a:srgbClr val="3C4043"/>
                </a:solidFill>
                <a:latin typeface="Roboto"/>
                <a:ea typeface="Roboto"/>
                <a:cs typeface="Roboto"/>
                <a:sym typeface="Roboto"/>
              </a:rPr>
              <a:t>Sometimes true. </a:t>
            </a:r>
            <a:r>
              <a:rPr lang="en">
                <a:solidFill>
                  <a:srgbClr val="3C4043"/>
                </a:solidFill>
                <a:latin typeface="Roboto"/>
                <a:ea typeface="Roboto"/>
                <a:cs typeface="Roboto"/>
                <a:sym typeface="Roboto"/>
              </a:rPr>
              <a:t>It depends on what a student ultimately wants to do after high school. It's important to review the term “investment” with students and help them understand that time and money do go into PSE, but those who invest in PSE usually get a large return on that investment.</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b="1">
              <a:solidFill>
                <a:srgbClr val="3C4043"/>
              </a:solidFill>
              <a:highlight>
                <a:schemeClr val="lt1"/>
              </a:highlight>
              <a:latin typeface="Roboto"/>
              <a:ea typeface="Roboto"/>
              <a:cs typeface="Roboto"/>
              <a:sym typeface="Robo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b8eb86ff7c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b8eb86ff7c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U.S. Bureau of Labor Statistics. (n.d.). </a:t>
            </a:r>
            <a:r>
              <a:rPr lang="en" i="1" dirty="0">
                <a:solidFill>
                  <a:schemeClr val="dk1"/>
                </a:solidFill>
              </a:rPr>
              <a:t>Education pays, 2022 : Career Outlook</a:t>
            </a:r>
            <a:r>
              <a:rPr lang="en" dirty="0">
                <a:solidFill>
                  <a:schemeClr val="dk1"/>
                </a:solidFill>
              </a:rPr>
              <a:t>. U.S. Bureau of Labor Statistics. </a:t>
            </a:r>
            <a:r>
              <a:rPr lang="en" u="sng" dirty="0">
                <a:solidFill>
                  <a:schemeClr val="hlink"/>
                </a:solidFill>
                <a:hlinkClick r:id="rId3"/>
              </a:rPr>
              <a:t>https://www.bls.gov/careeroutlook/2023/data-on-display/education-pays.htm </a:t>
            </a:r>
            <a:r>
              <a:rPr lang="en" dirty="0">
                <a:solidFill>
                  <a:schemeClr val="dk1"/>
                </a:solidFill>
              </a:rPr>
              <a:t> </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If this statistic is difficult to understand, refer back to the note that </a:t>
            </a:r>
            <a:r>
              <a:rPr lang="en" dirty="0">
                <a:solidFill>
                  <a:srgbClr val="3C4043"/>
                </a:solidFill>
                <a:latin typeface="Roboto"/>
                <a:ea typeface="Roboto"/>
                <a:cs typeface="Roboto"/>
                <a:sym typeface="Roboto"/>
              </a:rPr>
              <a:t>national statistics show that, on average, someone with a bachelor’s degree typically makes $1 million more in their lifetime than someone with a high school diploma.</a:t>
            </a:r>
            <a:endParaRPr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2b8eb86ff7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2b8eb86ff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b8eb86ff7c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b8eb86ff7c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b8eb86ff7c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b8eb86ff7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a:solidFill>
                  <a:schemeClr val="dk1"/>
                </a:solidFill>
              </a:rPr>
              <a:t>K20 Center. (n.d.). Card sort.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https://learn.k20center.ou.edu/strategy/147</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8eb86ff7c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b8eb86ff7c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b8eb86ff7c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b8eb86ff7c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C4043"/>
                </a:solidFill>
                <a:latin typeface="Roboto"/>
                <a:ea typeface="Roboto"/>
                <a:cs typeface="Roboto"/>
                <a:sym typeface="Roboto"/>
              </a:rPr>
              <a:t>Ask students: what is a nearby career tech that you could attend? </a:t>
            </a:r>
            <a:endParaRPr sz="1050">
              <a:solidFill>
                <a:srgbClr val="3C4043"/>
              </a:solidFill>
              <a:latin typeface="Roboto"/>
              <a:ea typeface="Roboto"/>
              <a:cs typeface="Roboto"/>
              <a:sym typeface="Roboto"/>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sz="1050">
                <a:solidFill>
                  <a:srgbClr val="3C4043"/>
                </a:solidFill>
                <a:latin typeface="Roboto"/>
                <a:ea typeface="Roboto"/>
                <a:cs typeface="Roboto"/>
                <a:sym typeface="Roboto"/>
              </a:rPr>
              <a:t>Review the careers and the annual salary on the screen. These salaries are national averages, not local.</a:t>
            </a:r>
            <a:endParaRPr>
              <a:solidFill>
                <a:schemeClr val="dk1"/>
              </a:solidFill>
            </a:endParaRPr>
          </a:p>
          <a:p>
            <a:pPr marL="0" lvl="0" indent="0" algn="l" rtl="0">
              <a:spcBef>
                <a:spcPts val="0"/>
              </a:spcBef>
              <a:spcAft>
                <a:spcPts val="0"/>
              </a:spcAft>
              <a:buNone/>
            </a:pPr>
            <a:endParaRPr sz="1050">
              <a:solidFill>
                <a:srgbClr val="3C4043"/>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U.S. Bureau of Labor Statistics. (n.d.-b). </a:t>
            </a:r>
            <a:r>
              <a:rPr lang="en" i="1">
                <a:solidFill>
                  <a:schemeClr val="dk1"/>
                </a:solidFill>
              </a:rPr>
              <a:t>Oes Home</a:t>
            </a:r>
            <a:r>
              <a:rPr lang="en">
                <a:solidFill>
                  <a:schemeClr val="dk1"/>
                </a:solidFill>
              </a:rPr>
              <a:t>. U.S. Bureau of Labor Statistics. https://www.bls.gov/oes/ </a:t>
            </a:r>
            <a:endParaRPr>
              <a:solidFill>
                <a:schemeClr val="dk1"/>
              </a:solidFill>
            </a:endParaRPr>
          </a:p>
          <a:p>
            <a:pPr marL="0" lvl="0" indent="0" algn="l" rtl="0">
              <a:spcBef>
                <a:spcPts val="1200"/>
              </a:spcBef>
              <a:spcAft>
                <a:spcPts val="0"/>
              </a:spcAft>
              <a:buNone/>
            </a:pPr>
            <a:endParaRPr sz="1050">
              <a:solidFill>
                <a:srgbClr val="3C4043"/>
              </a:solidFill>
              <a:highlight>
                <a:schemeClr val="lt1"/>
              </a:highlight>
              <a:latin typeface="Roboto"/>
              <a:ea typeface="Roboto"/>
              <a:cs typeface="Roboto"/>
              <a:sym typeface="Robo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b8eb86ff7c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b8eb86ff7c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3C4043"/>
              </a:buClr>
              <a:buSzPts val="1050"/>
              <a:buFont typeface="Roboto"/>
              <a:buNone/>
            </a:pPr>
            <a:r>
              <a:rPr lang="en" sz="1050">
                <a:solidFill>
                  <a:srgbClr val="3C4043"/>
                </a:solidFill>
                <a:latin typeface="Roboto"/>
                <a:ea typeface="Roboto"/>
                <a:cs typeface="Roboto"/>
                <a:sym typeface="Roboto"/>
              </a:rPr>
              <a:t>Review careers and salaries. </a:t>
            </a:r>
            <a:endParaRPr>
              <a:solidFill>
                <a:schemeClr val="dk1"/>
              </a:solidFill>
            </a:endParaRPr>
          </a:p>
          <a:p>
            <a:pPr marL="0" lvl="0" indent="0" algn="l" rtl="0">
              <a:spcBef>
                <a:spcPts val="0"/>
              </a:spcBef>
              <a:spcAft>
                <a:spcPts val="0"/>
              </a:spcAft>
              <a:buClr>
                <a:schemeClr val="dk1"/>
              </a:buClr>
              <a:buSzPts val="1050"/>
              <a:buFont typeface="Arial"/>
              <a:buNone/>
            </a:pPr>
            <a:endParaRPr sz="1050">
              <a:solidFill>
                <a:schemeClr val="dk1"/>
              </a:solidFill>
            </a:endParaRPr>
          </a:p>
          <a:p>
            <a:pPr marL="0" lvl="0" indent="0" algn="l" rtl="0">
              <a:spcBef>
                <a:spcPts val="0"/>
              </a:spcBef>
              <a:spcAft>
                <a:spcPts val="0"/>
              </a:spcAft>
              <a:buNone/>
            </a:pPr>
            <a:r>
              <a:rPr lang="en" sz="1050">
                <a:solidFill>
                  <a:srgbClr val="3C4043"/>
                </a:solidFill>
                <a:latin typeface="Roboto"/>
                <a:ea typeface="Roboto"/>
                <a:cs typeface="Roboto"/>
                <a:sym typeface="Roboto"/>
              </a:rPr>
              <a:t>The listed firefighter salary tends to spark conversation. Note to students that you need many types of certifications to be a fireman in a larger city station, and that this salary does not refer to volunteer firefighters. If you want to be a firefighter in a larger town, you need to have an associate degree or higher in many cases, as the field is very competitive.</a:t>
            </a:r>
            <a:endParaRPr>
              <a:solidFill>
                <a:schemeClr val="dk1"/>
              </a:solidFill>
            </a:endParaRPr>
          </a:p>
          <a:p>
            <a:pPr marL="0" lvl="0" indent="0" algn="l" rtl="0">
              <a:spcBef>
                <a:spcPts val="0"/>
              </a:spcBef>
              <a:spcAft>
                <a:spcPts val="0"/>
              </a:spcAft>
              <a:buClr>
                <a:schemeClr val="dk1"/>
              </a:buClr>
              <a:buSzPts val="1400"/>
              <a:buFont typeface="Arial"/>
              <a:buNone/>
            </a:pPr>
            <a:endParaRPr sz="1050">
              <a:solidFill>
                <a:srgbClr val="3C4043"/>
              </a:solidFill>
              <a:latin typeface="Roboto"/>
              <a:ea typeface="Roboto"/>
              <a:cs typeface="Roboto"/>
              <a:sym typeface="Roboto"/>
            </a:endParaRPr>
          </a:p>
          <a:p>
            <a:pPr marL="0" lvl="0" indent="0" algn="l" rtl="0">
              <a:spcBef>
                <a:spcPts val="0"/>
              </a:spcBef>
              <a:spcAft>
                <a:spcPts val="0"/>
              </a:spcAft>
              <a:buNone/>
            </a:pPr>
            <a:r>
              <a:rPr lang="en" sz="1050">
                <a:solidFill>
                  <a:srgbClr val="3C4043"/>
                </a:solidFill>
                <a:latin typeface="Roboto"/>
                <a:ea typeface="Roboto"/>
                <a:cs typeface="Roboto"/>
                <a:sym typeface="Roboto"/>
              </a:rPr>
              <a:t>The dental hygienist career requires an associate degree at minimum, but you can also pursue a bachelor’s for higher pay and more job choices.</a:t>
            </a:r>
            <a:endParaRPr>
              <a:solidFill>
                <a:schemeClr val="dk1"/>
              </a:solidFill>
            </a:endParaRPr>
          </a:p>
          <a:p>
            <a:pPr marL="0" lvl="0" indent="0" algn="l" rtl="0">
              <a:spcBef>
                <a:spcPts val="0"/>
              </a:spcBef>
              <a:spcAft>
                <a:spcPts val="0"/>
              </a:spcAft>
              <a:buClr>
                <a:schemeClr val="dk1"/>
              </a:buClr>
              <a:buSzPts val="1400"/>
              <a:buFont typeface="Arial"/>
              <a:buNone/>
            </a:pPr>
            <a:endParaRPr sz="1050">
              <a:solidFill>
                <a:srgbClr val="3C4043"/>
              </a:solidFill>
              <a:latin typeface="Roboto"/>
              <a:ea typeface="Roboto"/>
              <a:cs typeface="Roboto"/>
              <a:sym typeface="Roboto"/>
            </a:endParaRPr>
          </a:p>
          <a:p>
            <a:pPr marL="0" lvl="0" indent="0" algn="l" rtl="0">
              <a:spcBef>
                <a:spcPts val="0"/>
              </a:spcBef>
              <a:spcAft>
                <a:spcPts val="0"/>
              </a:spcAft>
              <a:buNone/>
            </a:pPr>
            <a:r>
              <a:rPr lang="en" sz="1050">
                <a:solidFill>
                  <a:srgbClr val="3C4043"/>
                </a:solidFill>
                <a:latin typeface="Roboto"/>
                <a:ea typeface="Roboto"/>
                <a:cs typeface="Roboto"/>
                <a:sym typeface="Roboto"/>
              </a:rPr>
              <a:t>Ask students: what is a nearby 2-year college that you could attend?</a:t>
            </a:r>
            <a:endParaRPr>
              <a:solidFill>
                <a:schemeClr val="dk1"/>
              </a:solidFill>
            </a:endParaRPr>
          </a:p>
          <a:p>
            <a:pPr marL="0" lvl="0" indent="0" algn="l" rtl="0">
              <a:spcBef>
                <a:spcPts val="0"/>
              </a:spcBef>
              <a:spcAft>
                <a:spcPts val="0"/>
              </a:spcAft>
              <a:buNone/>
            </a:pPr>
            <a:endParaRPr sz="1050">
              <a:solidFill>
                <a:srgbClr val="3C4043"/>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U.S. Bureau of Labor Statistics. (n.d.-b). </a:t>
            </a:r>
            <a:r>
              <a:rPr lang="en" i="1">
                <a:solidFill>
                  <a:schemeClr val="dk1"/>
                </a:solidFill>
              </a:rPr>
              <a:t>Oes Home</a:t>
            </a:r>
            <a:r>
              <a:rPr lang="en">
                <a:solidFill>
                  <a:schemeClr val="dk1"/>
                </a:solidFill>
              </a:rPr>
              <a:t>. U.S. Bureau of Labor Statistics. https://www.bls.gov/oes/ </a:t>
            </a:r>
            <a:endParaRPr>
              <a:solidFill>
                <a:schemeClr val="dk1"/>
              </a:solidFill>
            </a:endParaRPr>
          </a:p>
          <a:p>
            <a:pPr marL="0" lvl="0" indent="0" algn="l" rtl="0">
              <a:spcBef>
                <a:spcPts val="1200"/>
              </a:spcBef>
              <a:spcAft>
                <a:spcPts val="0"/>
              </a:spcAft>
              <a:buClr>
                <a:schemeClr val="dk1"/>
              </a:buClr>
              <a:buSzPts val="1400"/>
              <a:buFont typeface="Arial"/>
              <a:buNone/>
            </a:pPr>
            <a:endParaRPr sz="1050">
              <a:solidFill>
                <a:srgbClr val="3C4043"/>
              </a:solidFill>
              <a:highlight>
                <a:schemeClr val="lt1"/>
              </a:highlight>
              <a:latin typeface="Roboto"/>
              <a:ea typeface="Roboto"/>
              <a:cs typeface="Roboto"/>
              <a:sym typeface="Roboto"/>
            </a:endParaRPr>
          </a:p>
          <a:p>
            <a:pPr marL="0" lvl="0" indent="0" algn="l" rtl="0">
              <a:spcBef>
                <a:spcPts val="0"/>
              </a:spcBef>
              <a:spcAft>
                <a:spcPts val="0"/>
              </a:spcAft>
              <a:buClr>
                <a:srgbClr val="3C4043"/>
              </a:buClr>
              <a:buSzPts val="1400"/>
              <a:buFont typeface="Roboto"/>
              <a:buNone/>
            </a:pPr>
            <a:endParaRPr sz="1050">
              <a:solidFill>
                <a:srgbClr val="3C4043"/>
              </a:solidFill>
              <a:highlight>
                <a:schemeClr val="lt1"/>
              </a:highlight>
              <a:latin typeface="Roboto"/>
              <a:ea typeface="Roboto"/>
              <a:cs typeface="Roboto"/>
              <a:sym typeface="Robo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b8eb86ff7c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b8eb86ff7c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C4043"/>
                </a:solidFill>
                <a:latin typeface="Roboto"/>
                <a:ea typeface="Roboto"/>
                <a:cs typeface="Roboto"/>
                <a:sym typeface="Roboto"/>
              </a:rPr>
              <a:t>Ask students: what is a nearby 4-year college that you could attend?</a:t>
            </a:r>
            <a:endParaRPr>
              <a:solidFill>
                <a:schemeClr val="dk1"/>
              </a:solidFill>
            </a:endParaRPr>
          </a:p>
          <a:p>
            <a:pPr marL="0" lvl="0" indent="0" algn="l" rtl="0">
              <a:spcBef>
                <a:spcPts val="0"/>
              </a:spcBef>
              <a:spcAft>
                <a:spcPts val="0"/>
              </a:spcAft>
              <a:buNone/>
            </a:pPr>
            <a:endParaRPr sz="1050">
              <a:solidFill>
                <a:srgbClr val="3C4043"/>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U.S. Bureau of Labor Statistics. (n.d.-b). </a:t>
            </a:r>
            <a:r>
              <a:rPr lang="en" i="1">
                <a:solidFill>
                  <a:schemeClr val="dk1"/>
                </a:solidFill>
              </a:rPr>
              <a:t>Oes Home</a:t>
            </a:r>
            <a:r>
              <a:rPr lang="en">
                <a:solidFill>
                  <a:schemeClr val="dk1"/>
                </a:solidFill>
              </a:rPr>
              <a:t>. U.S. Bureau of Labor Statistics. https://www.bls.gov/oes/ </a:t>
            </a:r>
            <a:endParaRPr>
              <a:solidFill>
                <a:schemeClr val="dk1"/>
              </a:solidFill>
            </a:endParaRPr>
          </a:p>
          <a:p>
            <a:pPr marL="0" lvl="0" indent="0" algn="l" rtl="0">
              <a:spcBef>
                <a:spcPts val="1200"/>
              </a:spcBef>
              <a:spcAft>
                <a:spcPts val="0"/>
              </a:spcAft>
              <a:buNone/>
            </a:pPr>
            <a:endParaRPr sz="1050">
              <a:solidFill>
                <a:srgbClr val="3C4043"/>
              </a:solidFill>
              <a:highlight>
                <a:schemeClr val="lt1"/>
              </a:highlight>
              <a:latin typeface="Roboto"/>
              <a:ea typeface="Roboto"/>
              <a:cs typeface="Roboto"/>
              <a:sym typeface="Robo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6919dfdf04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6919dfdf0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U.S. Bureau of Labor Statistics. (n.d.). </a:t>
            </a:r>
            <a:r>
              <a:rPr lang="en" i="1">
                <a:solidFill>
                  <a:schemeClr val="dk1"/>
                </a:solidFill>
              </a:rPr>
              <a:t>Education pays, 2022 : Career Outlook</a:t>
            </a:r>
            <a:r>
              <a:rPr lang="en">
                <a:solidFill>
                  <a:schemeClr val="dk1"/>
                </a:solidFill>
              </a:rPr>
              <a:t>. U.S. Bureau of Labor Statistics. </a:t>
            </a:r>
            <a:r>
              <a:rPr lang="en" u="sng">
                <a:solidFill>
                  <a:schemeClr val="hlink"/>
                </a:solidFill>
                <a:hlinkClick r:id="rId3"/>
              </a:rPr>
              <a:t>https://www.bls.gov/careeroutlook/2023/data-on-display/education-pays.htm </a:t>
            </a:r>
            <a:endParaRPr>
              <a:solidFill>
                <a:schemeClr val="dk1"/>
              </a:solidFill>
            </a:endParaRPr>
          </a:p>
          <a:p>
            <a:pPr marL="0" lvl="0" indent="0" algn="l" rtl="0">
              <a:spcBef>
                <a:spcPts val="1200"/>
              </a:spcBef>
              <a:spcAft>
                <a:spcPts val="0"/>
              </a:spcAft>
              <a:buClr>
                <a:schemeClr val="dk1"/>
              </a:buClr>
              <a:buSzPts val="14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b8eb86ff7c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b8eb86ff7c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95300" marR="0" lvl="0" indent="-342900" algn="l" defTabSz="914400" rtl="0" eaLnBrk="1" fontAlgn="auto" latinLnBrk="0" hangingPunct="1">
              <a:lnSpc>
                <a:spcPct val="100000"/>
              </a:lnSpc>
              <a:spcBef>
                <a:spcPts val="1200"/>
              </a:spcBef>
              <a:spcAft>
                <a:spcPts val="0"/>
              </a:spcAft>
              <a:buClr>
                <a:srgbClr val="292929"/>
              </a:buClr>
              <a:buSzPts val="1200"/>
              <a:tabLst/>
              <a:defRPr/>
            </a:pPr>
            <a:r>
              <a:rPr lang="en-US" sz="2000" dirty="0"/>
              <a:t>Click to reveal the first of five benefits for attending college: “Earn $1 million more in your lifetime.” Note to students that money was mentioned earlier in the presentation—research shows that the amount of money a degree holder makes over their lifetime adds up to $1 million more. Discuss this as a group. </a:t>
            </a:r>
          </a:p>
          <a:p>
            <a:pPr marL="495300" marR="0" lvl="0" indent="-342900" algn="l" defTabSz="914400" rtl="0" eaLnBrk="1" fontAlgn="auto" latinLnBrk="0" hangingPunct="1">
              <a:lnSpc>
                <a:spcPct val="100000"/>
              </a:lnSpc>
              <a:spcBef>
                <a:spcPts val="1200"/>
              </a:spcBef>
              <a:spcAft>
                <a:spcPts val="0"/>
              </a:spcAft>
              <a:buClr>
                <a:srgbClr val="292929"/>
              </a:buClr>
              <a:buSzPts val="1200"/>
              <a:tabLst/>
              <a:defRPr/>
            </a:pPr>
            <a:r>
              <a:rPr lang="en-US" sz="2000" dirty="0"/>
              <a:t>Inform students that these are all backed by research. Advance to the next benefit when you are </a:t>
            </a:r>
            <a:r>
              <a:rPr lang="en-US" sz="2000"/>
              <a:t>ready.</a:t>
            </a:r>
            <a:endParaRPr lang="en" sz="1200" dirty="0">
              <a:solidFill>
                <a:srgbClr val="292929"/>
              </a:solidFill>
              <a:latin typeface="Calibri"/>
              <a:ea typeface="Calibri"/>
              <a:cs typeface="Calibri"/>
              <a:sym typeface="Calibri"/>
            </a:endParaRPr>
          </a:p>
          <a:p>
            <a:pPr marL="457200" indent="-298450"/>
            <a:r>
              <a:rPr lang="en-US" sz="2000" dirty="0"/>
              <a:t>Click to reveal the next benefit: “Be happier in your job.” Discuss why this is true.</a:t>
            </a:r>
          </a:p>
          <a:p>
            <a:pPr marL="457200" indent="-298450"/>
            <a:r>
              <a:rPr lang="en-US" sz="2000" dirty="0"/>
              <a:t>Click to reveal the next benefit: “Increase your job options.” Discuss why college grads have more job options. </a:t>
            </a:r>
          </a:p>
          <a:p>
            <a:pPr marL="457200" indent="-298450"/>
            <a:r>
              <a:rPr lang="en-US" sz="2000" dirty="0"/>
              <a:t>Click to reveal the next benefits: “Live longer and healthier” and “More satisfying family life.” Discuss why this could be true.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b8eb86ff7c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b8eb86ff7c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
                <a:solidFill>
                  <a:schemeClr val="dk1"/>
                </a:solidFill>
              </a:rPr>
              <a:t>K20 Center. (n.d.). I used to think . . . but now I know. Strategies. Retrieved from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https://learn.k20center.ou.edu/strategy/137</a:t>
            </a:r>
            <a:r>
              <a:rPr lang="en">
                <a:solidFill>
                  <a:schemeClr val="dk1"/>
                </a:solidFill>
              </a:rPr>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26919dfdf0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26919dfdf0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6919dfdf0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6919dfdf0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r>
              <a:rPr lang="en">
                <a:solidFill>
                  <a:schemeClr val="dk1"/>
                </a:solidFill>
                <a:latin typeface="Calibri"/>
                <a:ea typeface="Calibri"/>
                <a:cs typeface="Calibri"/>
                <a:sym typeface="Calibri"/>
              </a:rPr>
              <a:t>Remember to define postsecondary education (PSE) with students. It’s important that students know that PSE covers all education following high school, not just 4-year programs.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b8eb86ff7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b8eb86ff7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r>
              <a:rPr lang="en">
                <a:solidFill>
                  <a:schemeClr val="dk1"/>
                </a:solidFill>
              </a:rPr>
              <a:t>Ask students to raise their hands if they have been to the campus before. If they have, ask them why. For example, students may have attended a campus football game, visited an older sibling who attends, etc.</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b8eb86ff7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b8eb86ff7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b8eb86ff7c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b8eb86ff7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b8eb86ff7c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b8eb86ff7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3C4043"/>
              </a:buClr>
              <a:buSzPts val="1100"/>
              <a:buFont typeface="Roboto"/>
              <a:buNone/>
            </a:pPr>
            <a:r>
              <a:rPr lang="en" b="1">
                <a:solidFill>
                  <a:srgbClr val="3C4043"/>
                </a:solidFill>
                <a:latin typeface="Roboto"/>
                <a:ea typeface="Roboto"/>
                <a:cs typeface="Roboto"/>
                <a:sym typeface="Roboto"/>
              </a:rPr>
              <a:t>Sometimes true. </a:t>
            </a:r>
            <a:r>
              <a:rPr lang="en">
                <a:solidFill>
                  <a:srgbClr val="3C4043"/>
                </a:solidFill>
                <a:latin typeface="Roboto"/>
                <a:ea typeface="Roboto"/>
                <a:cs typeface="Roboto"/>
                <a:sym typeface="Roboto"/>
              </a:rPr>
              <a:t>Depends on the job. For example, an oil field worker may make more than a teacher, but an oil field worker’s job also very physical. The economy also plays a big role in keeping that job. In these cases, it’s important for students to weigh their options and think about what's most important to them.</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b8eb86ff7c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b8eb86ff7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K20 Center. (n.d.). Always, sometimes, or never true. Strategies.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https://learn.k20center.ou.edu/strategy/145</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Quot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3"/>
          <p:cNvSpPr txBox="1">
            <a:spLocks noGrp="1"/>
          </p:cNvSpPr>
          <p:nvPr>
            <p:ph type="title" idx="2"/>
          </p:nvPr>
        </p:nvSpPr>
        <p:spPr>
          <a:xfrm>
            <a:off x="362850" y="2992650"/>
            <a:ext cx="85206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rtl="0">
              <a:spcBef>
                <a:spcPts val="0"/>
              </a:spcBef>
              <a:spcAft>
                <a:spcPts val="0"/>
              </a:spcAft>
              <a:buSzPts val="2600"/>
              <a:buFont typeface="Calibri"/>
              <a:buNone/>
              <a:defRPr sz="2600">
                <a:latin typeface="Calibri"/>
                <a:ea typeface="Calibri"/>
                <a:cs typeface="Calibri"/>
                <a:sym typeface="Calibri"/>
              </a:defRPr>
            </a:lvl2pPr>
            <a:lvl3pPr lvl="2" rtl="0">
              <a:spcBef>
                <a:spcPts val="0"/>
              </a:spcBef>
              <a:spcAft>
                <a:spcPts val="0"/>
              </a:spcAft>
              <a:buSzPts val="2600"/>
              <a:buFont typeface="Calibri"/>
              <a:buNone/>
              <a:defRPr sz="2600">
                <a:latin typeface="Calibri"/>
                <a:ea typeface="Calibri"/>
                <a:cs typeface="Calibri"/>
                <a:sym typeface="Calibri"/>
              </a:defRPr>
            </a:lvl3pPr>
            <a:lvl4pPr lvl="3" rtl="0">
              <a:spcBef>
                <a:spcPts val="0"/>
              </a:spcBef>
              <a:spcAft>
                <a:spcPts val="0"/>
              </a:spcAft>
              <a:buSzPts val="2600"/>
              <a:buFont typeface="Calibri"/>
              <a:buNone/>
              <a:defRPr sz="2600">
                <a:latin typeface="Calibri"/>
                <a:ea typeface="Calibri"/>
                <a:cs typeface="Calibri"/>
                <a:sym typeface="Calibri"/>
              </a:defRPr>
            </a:lvl4pPr>
            <a:lvl5pPr lvl="4" rtl="0">
              <a:spcBef>
                <a:spcPts val="0"/>
              </a:spcBef>
              <a:spcAft>
                <a:spcPts val="0"/>
              </a:spcAft>
              <a:buSzPts val="2600"/>
              <a:buFont typeface="Calibri"/>
              <a:buNone/>
              <a:defRPr sz="2600">
                <a:latin typeface="Calibri"/>
                <a:ea typeface="Calibri"/>
                <a:cs typeface="Calibri"/>
                <a:sym typeface="Calibri"/>
              </a:defRPr>
            </a:lvl5pPr>
            <a:lvl6pPr lvl="5" rtl="0">
              <a:spcBef>
                <a:spcPts val="0"/>
              </a:spcBef>
              <a:spcAft>
                <a:spcPts val="0"/>
              </a:spcAft>
              <a:buSzPts val="2600"/>
              <a:buFont typeface="Calibri"/>
              <a:buNone/>
              <a:defRPr sz="2600">
                <a:latin typeface="Calibri"/>
                <a:ea typeface="Calibri"/>
                <a:cs typeface="Calibri"/>
                <a:sym typeface="Calibri"/>
              </a:defRPr>
            </a:lvl6pPr>
            <a:lvl7pPr lvl="6" rtl="0">
              <a:spcBef>
                <a:spcPts val="0"/>
              </a:spcBef>
              <a:spcAft>
                <a:spcPts val="0"/>
              </a:spcAft>
              <a:buSzPts val="2600"/>
              <a:buFont typeface="Calibri"/>
              <a:buNone/>
              <a:defRPr sz="2600">
                <a:latin typeface="Calibri"/>
                <a:ea typeface="Calibri"/>
                <a:cs typeface="Calibri"/>
                <a:sym typeface="Calibri"/>
              </a:defRPr>
            </a:lvl7pPr>
            <a:lvl8pPr lvl="7" rtl="0">
              <a:spcBef>
                <a:spcPts val="0"/>
              </a:spcBef>
              <a:spcAft>
                <a:spcPts val="0"/>
              </a:spcAft>
              <a:buSzPts val="2600"/>
              <a:buFont typeface="Calibri"/>
              <a:buNone/>
              <a:defRPr sz="2600">
                <a:latin typeface="Calibri"/>
                <a:ea typeface="Calibri"/>
                <a:cs typeface="Calibri"/>
                <a:sym typeface="Calibri"/>
              </a:defRPr>
            </a:lvl8pPr>
            <a:lvl9pPr lvl="8" rtl="0">
              <a:spcBef>
                <a:spcPts val="0"/>
              </a:spcBef>
              <a:spcAft>
                <a:spcPts val="0"/>
              </a:spcAft>
              <a:buSzPts val="2600"/>
              <a:buFont typeface="Calibri"/>
              <a:buNone/>
              <a:defRPr sz="2600">
                <a:latin typeface="Calibri"/>
                <a:ea typeface="Calibri"/>
                <a:cs typeface="Calibri"/>
                <a:sym typeface="Calibri"/>
              </a:defRPr>
            </a:lvl9pPr>
          </a:lstStyle>
          <a:p>
            <a:endParaRPr/>
          </a:p>
        </p:txBody>
      </p:sp>
      <p:pic>
        <p:nvPicPr>
          <p:cNvPr id="13" name="Google Shape;13;p3"/>
          <p:cNvPicPr preferRelativeResize="0"/>
          <p:nvPr/>
        </p:nvPicPr>
        <p:blipFill>
          <a:blip r:embed="rId3">
            <a:alphaModFix/>
          </a:blip>
          <a:stretch>
            <a:fillRect/>
          </a:stretch>
        </p:blipFill>
        <p:spPr>
          <a:xfrm>
            <a:off x="8421726" y="4228525"/>
            <a:ext cx="624500" cy="792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16" name="Google Shape;16;p4"/>
          <p:cNvSpPr txBox="1">
            <a:spLocks noGrp="1"/>
          </p:cNvSpPr>
          <p:nvPr>
            <p:ph type="body" idx="1"/>
          </p:nvPr>
        </p:nvSpPr>
        <p:spPr>
          <a:xfrm>
            <a:off x="1375425" y="1217275"/>
            <a:ext cx="8520600" cy="3416400"/>
          </a:xfrm>
          <a:prstGeom prst="rect">
            <a:avLst/>
          </a:prstGeom>
        </p:spPr>
        <p:txBody>
          <a:bodyPr spcFirstLastPara="1" wrap="square" lIns="91425" tIns="91425" rIns="91425" bIns="91425" anchor="t" anchorCtr="0">
            <a:normAutofit/>
          </a:bodyPr>
          <a:lstStyle>
            <a:lvl1pPr marL="457200" lvl="0"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4"/>
          <p:cNvPicPr preferRelativeResize="0"/>
          <p:nvPr/>
        </p:nvPicPr>
        <p:blipFill>
          <a:blip r:embed="rId3">
            <a:alphaModFix/>
          </a:blip>
          <a:stretch>
            <a:fillRect/>
          </a:stretch>
        </p:blipFill>
        <p:spPr>
          <a:xfrm>
            <a:off x="8421726" y="4228525"/>
            <a:ext cx="624500" cy="7922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2" type="twoColTx">
  <p:cSld name="TITLE_AND_TWO_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1" name="Google Shape;21;p5"/>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22" name="Google Shape;22;p5"/>
          <p:cNvSpPr txBox="1">
            <a:spLocks noGrp="1"/>
          </p:cNvSpPr>
          <p:nvPr>
            <p:ph type="body" idx="1"/>
          </p:nvPr>
        </p:nvSpPr>
        <p:spPr>
          <a:xfrm>
            <a:off x="1375425" y="1217275"/>
            <a:ext cx="4374300" cy="3416400"/>
          </a:xfrm>
          <a:prstGeom prst="rect">
            <a:avLst/>
          </a:prstGeom>
        </p:spPr>
        <p:txBody>
          <a:bodyPr spcFirstLastPara="1" wrap="square" lIns="91425" tIns="91425" rIns="91425" bIns="91425" anchor="t" anchorCtr="0">
            <a:normAutofit/>
          </a:bodyPr>
          <a:lstStyle>
            <a:lvl1pPr marL="457200" lvl="0"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23" name="Google Shape;23;p5"/>
          <p:cNvSpPr txBox="1">
            <a:spLocks noGrp="1"/>
          </p:cNvSpPr>
          <p:nvPr>
            <p:ph type="body" idx="2"/>
          </p:nvPr>
        </p:nvSpPr>
        <p:spPr>
          <a:xfrm>
            <a:off x="4769700" y="1217275"/>
            <a:ext cx="4374300" cy="3416400"/>
          </a:xfrm>
          <a:prstGeom prst="rect">
            <a:avLst/>
          </a:prstGeom>
        </p:spPr>
        <p:txBody>
          <a:bodyPr spcFirstLastPara="1" wrap="square" lIns="91425" tIns="91425" rIns="91425" bIns="91425" anchor="t" anchorCtr="0">
            <a:normAutofit/>
          </a:bodyPr>
          <a:lstStyle>
            <a:lvl1pPr marL="457200" lvl="0"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pic>
        <p:nvPicPr>
          <p:cNvPr id="24" name="Google Shape;24;p5"/>
          <p:cNvPicPr preferRelativeResize="0"/>
          <p:nvPr/>
        </p:nvPicPr>
        <p:blipFill>
          <a:blip r:embed="rId3">
            <a:alphaModFix/>
          </a:blip>
          <a:stretch>
            <a:fillRect/>
          </a:stretch>
        </p:blipFill>
        <p:spPr>
          <a:xfrm>
            <a:off x="8421726" y="4228525"/>
            <a:ext cx="624500" cy="792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 Light Blue ">
  <p:cSld name="TITLE_AND_BODY_1">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27" name="Google Shape;27;p6"/>
          <p:cNvSpPr txBox="1">
            <a:spLocks noGrp="1"/>
          </p:cNvSpPr>
          <p:nvPr>
            <p:ph type="body" idx="1"/>
          </p:nvPr>
        </p:nvSpPr>
        <p:spPr>
          <a:xfrm>
            <a:off x="1375425" y="1217275"/>
            <a:ext cx="8520600" cy="3416400"/>
          </a:xfrm>
          <a:prstGeom prst="rect">
            <a:avLst/>
          </a:prstGeom>
        </p:spPr>
        <p:txBody>
          <a:bodyPr spcFirstLastPara="1" wrap="square" lIns="91425" tIns="91425" rIns="91425" bIns="91425" anchor="t" anchorCtr="0">
            <a:normAutofit/>
          </a:bodyPr>
          <a:lstStyle>
            <a:lvl1pPr marL="457200" lvl="0"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9" name="Google Shape;29;p6"/>
          <p:cNvPicPr preferRelativeResize="0"/>
          <p:nvPr/>
        </p:nvPicPr>
        <p:blipFill>
          <a:blip r:embed="rId3">
            <a:alphaModFix/>
          </a:blip>
          <a:stretch>
            <a:fillRect/>
          </a:stretch>
        </p:blipFill>
        <p:spPr>
          <a:xfrm>
            <a:off x="8421726" y="4228525"/>
            <a:ext cx="624500" cy="7922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 Light Blue Two Column">
  <p:cSld name="TITLE_AND_TWO_COLUMNS_1">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7"/>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2pPr>
            <a:lvl3pPr lvl="2"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3pPr>
            <a:lvl4pPr lvl="3"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4pPr>
            <a:lvl5pPr lvl="4"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5pPr>
            <a:lvl6pPr lvl="5"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6pPr>
            <a:lvl7pPr lvl="6"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7pPr>
            <a:lvl8pPr lvl="7"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8pPr>
            <a:lvl9pPr lvl="8" rtl="0">
              <a:spcBef>
                <a:spcPts val="0"/>
              </a:spcBef>
              <a:spcAft>
                <a:spcPts val="0"/>
              </a:spcAft>
              <a:buClr>
                <a:schemeClr val="lt1"/>
              </a:buClr>
              <a:buSzPts val="2800"/>
              <a:buFont typeface="Calibri"/>
              <a:buNone/>
              <a:defRPr>
                <a:solidFill>
                  <a:schemeClr val="lt1"/>
                </a:solidFill>
                <a:latin typeface="Calibri"/>
                <a:ea typeface="Calibri"/>
                <a:cs typeface="Calibri"/>
                <a:sym typeface="Calibri"/>
              </a:defRPr>
            </a:lvl9pPr>
          </a:lstStyle>
          <a:p>
            <a:endParaRPr/>
          </a:p>
        </p:txBody>
      </p:sp>
      <p:sp>
        <p:nvSpPr>
          <p:cNvPr id="33" name="Google Shape;33;p7"/>
          <p:cNvSpPr txBox="1">
            <a:spLocks noGrp="1"/>
          </p:cNvSpPr>
          <p:nvPr>
            <p:ph type="body" idx="1"/>
          </p:nvPr>
        </p:nvSpPr>
        <p:spPr>
          <a:xfrm>
            <a:off x="1375425" y="1217275"/>
            <a:ext cx="4374300" cy="3416400"/>
          </a:xfrm>
          <a:prstGeom prst="rect">
            <a:avLst/>
          </a:prstGeom>
        </p:spPr>
        <p:txBody>
          <a:bodyPr spcFirstLastPara="1" wrap="square" lIns="91425" tIns="91425" rIns="91425" bIns="91425" anchor="t" anchorCtr="0">
            <a:normAutofit/>
          </a:bodyPr>
          <a:lstStyle>
            <a:lvl1pPr marL="457200" lvl="0"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sp>
        <p:nvSpPr>
          <p:cNvPr id="34" name="Google Shape;34;p7"/>
          <p:cNvSpPr txBox="1">
            <a:spLocks noGrp="1"/>
          </p:cNvSpPr>
          <p:nvPr>
            <p:ph type="body" idx="2"/>
          </p:nvPr>
        </p:nvSpPr>
        <p:spPr>
          <a:xfrm>
            <a:off x="4769700" y="1217275"/>
            <a:ext cx="4374300" cy="3416400"/>
          </a:xfrm>
          <a:prstGeom prst="rect">
            <a:avLst/>
          </a:prstGeom>
        </p:spPr>
        <p:txBody>
          <a:bodyPr spcFirstLastPara="1" wrap="square" lIns="91425" tIns="91425" rIns="91425" bIns="91425" anchor="t" anchorCtr="0">
            <a:normAutofit/>
          </a:bodyPr>
          <a:lstStyle>
            <a:lvl1pPr marL="457200" lvl="0"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1pPr>
            <a:lvl2pPr marL="914400" lvl="1"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2pPr>
            <a:lvl3pPr marL="1371600" lvl="2"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3pPr>
            <a:lvl4pPr marL="1828800" lvl="3"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4pPr>
            <a:lvl5pPr marL="2286000" lvl="4"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5pPr>
            <a:lvl6pPr marL="2743200" lvl="5"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6pPr>
            <a:lvl7pPr marL="3200400" lvl="6"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7pPr>
            <a:lvl8pPr marL="3657600" lvl="7"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8pPr>
            <a:lvl9pPr marL="4114800" lvl="8" indent="-393700" rtl="0">
              <a:spcBef>
                <a:spcPts val="0"/>
              </a:spcBef>
              <a:spcAft>
                <a:spcPts val="0"/>
              </a:spcAft>
              <a:buClr>
                <a:schemeClr val="lt1"/>
              </a:buClr>
              <a:buSzPts val="2600"/>
              <a:buFont typeface="Calibri"/>
              <a:buChar char="■"/>
              <a:defRPr sz="2600">
                <a:solidFill>
                  <a:schemeClr val="lt1"/>
                </a:solidFill>
                <a:latin typeface="Calibri"/>
                <a:ea typeface="Calibri"/>
                <a:cs typeface="Calibri"/>
                <a:sym typeface="Calibri"/>
              </a:defRPr>
            </a:lvl9pPr>
          </a:lstStyle>
          <a:p>
            <a:endParaRPr/>
          </a:p>
        </p:txBody>
      </p:sp>
      <p:pic>
        <p:nvPicPr>
          <p:cNvPr id="35" name="Google Shape;35;p7"/>
          <p:cNvPicPr preferRelativeResize="0"/>
          <p:nvPr/>
        </p:nvPicPr>
        <p:blipFill>
          <a:blip r:embed="rId3">
            <a:alphaModFix/>
          </a:blip>
          <a:stretch>
            <a:fillRect/>
          </a:stretch>
        </p:blipFill>
        <p:spPr>
          <a:xfrm>
            <a:off x="8421726" y="4228525"/>
            <a:ext cx="624500" cy="7922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logo" type="titleOnly">
  <p:cSld name="TITLE_ONLY">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311700" y="445025"/>
            <a:ext cx="8520600" cy="572700"/>
          </a:xfrm>
          <a:prstGeom prst="rect">
            <a:avLst/>
          </a:prstGeom>
          <a:noFill/>
        </p:spPr>
        <p:txBody>
          <a:bodyPr spcFirstLastPara="1" wrap="square" lIns="91425" tIns="91425" rIns="91425" bIns="91425" anchor="t" anchorCtr="0">
            <a:normAutofit/>
          </a:bodyPr>
          <a:lstStyle>
            <a:lvl1pPr lv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2pPr>
            <a:lvl3pPr lvl="2">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3pPr>
            <a:lvl4pPr lvl="3">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4pPr>
            <a:lvl5pPr lvl="4">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5pPr>
            <a:lvl6pPr lvl="5">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6pPr>
            <a:lvl7pPr lvl="6">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7pPr>
            <a:lvl8pPr lvl="7">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8pPr>
            <a:lvl9pPr lvl="8">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9" name="Google Shape;39;p8"/>
          <p:cNvPicPr preferRelativeResize="0"/>
          <p:nvPr/>
        </p:nvPicPr>
        <p:blipFill>
          <a:blip r:embed="rId3">
            <a:alphaModFix/>
          </a:blip>
          <a:stretch>
            <a:fillRect/>
          </a:stretch>
        </p:blipFill>
        <p:spPr>
          <a:xfrm>
            <a:off x="8421726" y="4228525"/>
            <a:ext cx="624500" cy="7922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no logo">
  <p:cSld name="TITLE_ONLY_1">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311700" y="445025"/>
            <a:ext cx="8520600" cy="572700"/>
          </a:xfrm>
          <a:prstGeom prst="rect">
            <a:avLst/>
          </a:prstGeom>
          <a:noFill/>
        </p:spPr>
        <p:txBody>
          <a:bodyPr spcFirstLastPara="1" wrap="square" lIns="91425" tIns="91425" rIns="91425" bIns="91425" anchor="t" anchorCtr="0">
            <a:normAutofit/>
          </a:bodyPr>
          <a:lstStyle>
            <a:lvl1pPr lvl="0"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2pPr>
            <a:lvl3pPr lvl="2"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3pPr>
            <a:lvl4pPr lvl="3"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4pPr>
            <a:lvl5pPr lvl="4"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5pPr>
            <a:lvl6pPr lvl="5"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6pPr>
            <a:lvl7pPr lvl="6"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7pPr>
            <a:lvl8pPr lvl="7"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8pPr>
            <a:lvl9pPr lvl="8" rtl="0">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dk1"/>
                </a:solidFill>
              </a:rPr>
              <a:t>Sometimes True</a:t>
            </a:r>
            <a:endParaRPr>
              <a:solidFill>
                <a:schemeClr val="dk1"/>
              </a:solidFill>
            </a:endParaRPr>
          </a:p>
        </p:txBody>
      </p:sp>
      <p:sp>
        <p:nvSpPr>
          <p:cNvPr id="103" name="Google Shape;103;p19"/>
          <p:cNvSpPr txBox="1">
            <a:spLocks noGrp="1"/>
          </p:cNvSpPr>
          <p:nvPr>
            <p:ph type="body" idx="1"/>
          </p:nvPr>
        </p:nvSpPr>
        <p:spPr>
          <a:xfrm>
            <a:off x="1375425" y="1217275"/>
            <a:ext cx="85206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Clr>
                <a:schemeClr val="dk1"/>
              </a:buClr>
              <a:buSzPts val="2600"/>
              <a:buChar char="●"/>
            </a:pPr>
            <a:r>
              <a:rPr lang="en">
                <a:solidFill>
                  <a:schemeClr val="dk1"/>
                </a:solidFill>
              </a:rPr>
              <a:t>To make it in today’s world, you must have a 4-year degree.</a:t>
            </a:r>
            <a:endParaRPr>
              <a:solidFill>
                <a:schemeClr val="dk1"/>
              </a:solidFill>
            </a:endParaRPr>
          </a:p>
          <a:p>
            <a:pPr marL="457200" lvl="0" indent="-393700" algn="l" rtl="0">
              <a:spcBef>
                <a:spcPts val="0"/>
              </a:spcBef>
              <a:spcAft>
                <a:spcPts val="0"/>
              </a:spcAft>
              <a:buClr>
                <a:schemeClr val="dk1"/>
              </a:buClr>
              <a:buSzPts val="2600"/>
              <a:buChar char="●"/>
            </a:pPr>
            <a:r>
              <a:rPr lang="en">
                <a:solidFill>
                  <a:schemeClr val="dk1"/>
                </a:solidFill>
              </a:rPr>
              <a:t>What does “making it” look like?</a:t>
            </a:r>
            <a:endParaRPr>
              <a:solidFill>
                <a:schemeClr val="dk1"/>
              </a:solidFill>
            </a:endParaRPr>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04" name="Google Shape;104;p19"/>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Always, Sometimes, or Never True</a:t>
            </a:r>
            <a:endParaRPr/>
          </a:p>
          <a:p>
            <a:pPr marL="0" lvl="0" indent="0" algn="l" rtl="0">
              <a:spcBef>
                <a:spcPts val="0"/>
              </a:spcBef>
              <a:spcAft>
                <a:spcPts val="0"/>
              </a:spcAft>
              <a:buNone/>
            </a:pPr>
            <a:endParaRPr/>
          </a:p>
        </p:txBody>
      </p:sp>
      <p:sp>
        <p:nvSpPr>
          <p:cNvPr id="110" name="Google Shape;110;p20"/>
          <p:cNvSpPr txBox="1">
            <a:spLocks noGrp="1"/>
          </p:cNvSpPr>
          <p:nvPr>
            <p:ph type="body" idx="1"/>
          </p:nvPr>
        </p:nvSpPr>
        <p:spPr>
          <a:xfrm>
            <a:off x="1375425" y="1217275"/>
            <a:ext cx="69675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Char char="●"/>
            </a:pPr>
            <a:r>
              <a:rPr lang="en"/>
              <a:t>Over the course of a lifetime, a college graduate will earn twice as much as a high school graduate.</a:t>
            </a:r>
            <a:endParaRPr/>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11" name="Google Shape;111;p20"/>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dk1"/>
                </a:solidFill>
              </a:rPr>
              <a:t>Sometimes True</a:t>
            </a:r>
            <a:endParaRPr>
              <a:solidFill>
                <a:schemeClr val="dk1"/>
              </a:solidFill>
            </a:endParaRPr>
          </a:p>
        </p:txBody>
      </p:sp>
      <p:sp>
        <p:nvSpPr>
          <p:cNvPr id="117" name="Google Shape;117;p21"/>
          <p:cNvSpPr txBox="1">
            <a:spLocks noGrp="1"/>
          </p:cNvSpPr>
          <p:nvPr>
            <p:ph type="body" idx="1"/>
          </p:nvPr>
        </p:nvSpPr>
        <p:spPr>
          <a:xfrm>
            <a:off x="1375425" y="1217275"/>
            <a:ext cx="73641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Clr>
                <a:schemeClr val="dk1"/>
              </a:buClr>
              <a:buSzPts val="2600"/>
              <a:buChar char="●"/>
            </a:pPr>
            <a:r>
              <a:rPr lang="en" dirty="0">
                <a:solidFill>
                  <a:schemeClr val="dk1"/>
                </a:solidFill>
              </a:rPr>
              <a:t>Over the course of a lifetime, a college graduate will earn twice as much as a high school graduate.</a:t>
            </a:r>
            <a:endParaRPr dirty="0">
              <a:solidFill>
                <a:schemeClr val="dk1"/>
              </a:solidFill>
            </a:endParaRPr>
          </a:p>
          <a:p>
            <a:pPr marL="457200" lvl="0" indent="-393700" algn="l" rtl="0">
              <a:spcBef>
                <a:spcPts val="0"/>
              </a:spcBef>
              <a:spcAft>
                <a:spcPts val="0"/>
              </a:spcAft>
              <a:buClr>
                <a:schemeClr val="dk1"/>
              </a:buClr>
              <a:buSzPts val="2600"/>
              <a:buChar char="●"/>
            </a:pPr>
            <a:r>
              <a:rPr lang="en" dirty="0">
                <a:solidFill>
                  <a:schemeClr val="dk1"/>
                </a:solidFill>
              </a:rPr>
              <a:t>On average, someone with a bachelor’s degree earns more.</a:t>
            </a:r>
            <a:endParaRPr dirty="0">
              <a:solidFill>
                <a:schemeClr val="dk1"/>
              </a:solidFill>
            </a:endParaRPr>
          </a:p>
          <a:p>
            <a:pPr marL="457200" lvl="0" indent="0" algn="l" rtl="0">
              <a:spcBef>
                <a:spcPts val="1200"/>
              </a:spcBef>
              <a:spcAft>
                <a:spcPts val="0"/>
              </a:spcAft>
              <a:buNone/>
            </a:pPr>
            <a:endParaRPr dirty="0"/>
          </a:p>
          <a:p>
            <a:pPr marL="0" lvl="0" indent="0" algn="l" rtl="0">
              <a:spcBef>
                <a:spcPts val="1200"/>
              </a:spcBef>
              <a:spcAft>
                <a:spcPts val="0"/>
              </a:spcAft>
              <a:buNone/>
            </a:pPr>
            <a:endParaRPr dirty="0"/>
          </a:p>
          <a:p>
            <a:pPr marL="457200" lvl="0" indent="0" algn="l" rtl="0">
              <a:spcBef>
                <a:spcPts val="1200"/>
              </a:spcBef>
              <a:spcAft>
                <a:spcPts val="1200"/>
              </a:spcAft>
              <a:buNone/>
            </a:pPr>
            <a:endParaRPr dirty="0"/>
          </a:p>
        </p:txBody>
      </p:sp>
      <p:pic>
        <p:nvPicPr>
          <p:cNvPr id="118" name="Google Shape;118;p21"/>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Always, Sometimes, or Never True</a:t>
            </a:r>
            <a:endParaRPr/>
          </a:p>
          <a:p>
            <a:pPr marL="0" lvl="0" indent="0" algn="l" rtl="0">
              <a:spcBef>
                <a:spcPts val="0"/>
              </a:spcBef>
              <a:spcAft>
                <a:spcPts val="0"/>
              </a:spcAft>
              <a:buNone/>
            </a:pPr>
            <a:endParaRPr/>
          </a:p>
        </p:txBody>
      </p:sp>
      <p:sp>
        <p:nvSpPr>
          <p:cNvPr id="124" name="Google Shape;124;p22"/>
          <p:cNvSpPr txBox="1">
            <a:spLocks noGrp="1"/>
          </p:cNvSpPr>
          <p:nvPr>
            <p:ph type="body" idx="1"/>
          </p:nvPr>
        </p:nvSpPr>
        <p:spPr>
          <a:xfrm>
            <a:off x="1375425" y="1217275"/>
            <a:ext cx="69675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Char char="●"/>
            </a:pPr>
            <a:r>
              <a:rPr lang="en"/>
              <a:t>Businesses want employees with more than a high school diploma.</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25" name="Google Shape;125;p22"/>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dk1"/>
                </a:solidFill>
              </a:rPr>
              <a:t>Sometimes True</a:t>
            </a:r>
            <a:endParaRPr>
              <a:solidFill>
                <a:schemeClr val="dk1"/>
              </a:solidFill>
            </a:endParaRPr>
          </a:p>
        </p:txBody>
      </p:sp>
      <p:sp>
        <p:nvSpPr>
          <p:cNvPr id="131" name="Google Shape;131;p23"/>
          <p:cNvSpPr txBox="1">
            <a:spLocks noGrp="1"/>
          </p:cNvSpPr>
          <p:nvPr>
            <p:ph type="body" idx="1"/>
          </p:nvPr>
        </p:nvSpPr>
        <p:spPr>
          <a:xfrm>
            <a:off x="1375425" y="1217275"/>
            <a:ext cx="7308600" cy="34164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Clr>
                <a:schemeClr val="dk1"/>
              </a:buClr>
              <a:buSzPts val="2600"/>
              <a:buChar char="●"/>
            </a:pPr>
            <a:r>
              <a:rPr lang="en" dirty="0">
                <a:solidFill>
                  <a:schemeClr val="dk1"/>
                </a:solidFill>
              </a:rPr>
              <a:t>Businesses want employees with more than a high school diploma.</a:t>
            </a:r>
            <a:endParaRPr dirty="0">
              <a:solidFill>
                <a:schemeClr val="dk1"/>
              </a:solidFill>
            </a:endParaRPr>
          </a:p>
          <a:p>
            <a:pPr marL="457200" lvl="0" indent="-393700" algn="l" rtl="0">
              <a:spcBef>
                <a:spcPts val="0"/>
              </a:spcBef>
              <a:spcAft>
                <a:spcPts val="0"/>
              </a:spcAft>
              <a:buClr>
                <a:schemeClr val="dk1"/>
              </a:buClr>
              <a:buSzPts val="2600"/>
              <a:buChar char="●"/>
            </a:pPr>
            <a:r>
              <a:rPr lang="en" dirty="0">
                <a:solidFill>
                  <a:schemeClr val="dk1"/>
                </a:solidFill>
              </a:rPr>
              <a:t>Some jobs do not require a high school diploma.</a:t>
            </a:r>
            <a:endParaRPr dirty="0">
              <a:solidFill>
                <a:schemeClr val="dk1"/>
              </a:solidFill>
            </a:endParaRPr>
          </a:p>
          <a:p>
            <a:pPr marL="457200" lvl="0" indent="0" algn="l" rtl="0">
              <a:spcBef>
                <a:spcPts val="1200"/>
              </a:spcBef>
              <a:spcAft>
                <a:spcPts val="0"/>
              </a:spcAft>
              <a:buNone/>
            </a:pPr>
            <a:endParaRPr dirty="0"/>
          </a:p>
          <a:p>
            <a:pPr marL="457200" lvl="0" indent="0" algn="l" rtl="0">
              <a:spcBef>
                <a:spcPts val="1200"/>
              </a:spcBef>
              <a:spcAft>
                <a:spcPts val="0"/>
              </a:spcAft>
              <a:buNone/>
            </a:pPr>
            <a:endParaRPr dirty="0"/>
          </a:p>
          <a:p>
            <a:pPr marL="0" lvl="0" indent="0" algn="l" rtl="0">
              <a:spcBef>
                <a:spcPts val="1200"/>
              </a:spcBef>
              <a:spcAft>
                <a:spcPts val="0"/>
              </a:spcAft>
              <a:buNone/>
            </a:pPr>
            <a:endParaRPr dirty="0"/>
          </a:p>
          <a:p>
            <a:pPr marL="457200" lvl="0" indent="0" algn="l" rtl="0">
              <a:spcBef>
                <a:spcPts val="1200"/>
              </a:spcBef>
              <a:spcAft>
                <a:spcPts val="1200"/>
              </a:spcAft>
              <a:buNone/>
            </a:pPr>
            <a:endParaRPr dirty="0"/>
          </a:p>
        </p:txBody>
      </p:sp>
      <p:pic>
        <p:nvPicPr>
          <p:cNvPr id="132" name="Google Shape;132;p23"/>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Always, Sometimes, or Never True</a:t>
            </a:r>
            <a:endParaRPr/>
          </a:p>
          <a:p>
            <a:pPr marL="0" lvl="0" indent="0" algn="l" rtl="0">
              <a:spcBef>
                <a:spcPts val="0"/>
              </a:spcBef>
              <a:spcAft>
                <a:spcPts val="0"/>
              </a:spcAft>
              <a:buNone/>
            </a:pPr>
            <a:endParaRPr/>
          </a:p>
        </p:txBody>
      </p:sp>
      <p:sp>
        <p:nvSpPr>
          <p:cNvPr id="138" name="Google Shape;138;p24"/>
          <p:cNvSpPr txBox="1">
            <a:spLocks noGrp="1"/>
          </p:cNvSpPr>
          <p:nvPr>
            <p:ph type="body" idx="1"/>
          </p:nvPr>
        </p:nvSpPr>
        <p:spPr>
          <a:xfrm>
            <a:off x="1375425" y="1217275"/>
            <a:ext cx="69675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Char char="●"/>
            </a:pPr>
            <a:r>
              <a:rPr lang="en"/>
              <a:t>People with college educations generally have more jobs to choose from.</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39" name="Google Shape;139;p24"/>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dk1"/>
                </a:solidFill>
              </a:rPr>
              <a:t>Always True</a:t>
            </a:r>
            <a:endParaRPr>
              <a:solidFill>
                <a:schemeClr val="dk1"/>
              </a:solidFill>
            </a:endParaRPr>
          </a:p>
        </p:txBody>
      </p:sp>
      <p:sp>
        <p:nvSpPr>
          <p:cNvPr id="145" name="Google Shape;145;p25"/>
          <p:cNvSpPr txBox="1">
            <a:spLocks noGrp="1"/>
          </p:cNvSpPr>
          <p:nvPr>
            <p:ph type="body" idx="1"/>
          </p:nvPr>
        </p:nvSpPr>
        <p:spPr>
          <a:xfrm>
            <a:off x="1375425" y="1217275"/>
            <a:ext cx="7514700" cy="3416400"/>
          </a:xfrm>
          <a:prstGeom prst="rect">
            <a:avLst/>
          </a:prstGeom>
        </p:spPr>
        <p:txBody>
          <a:bodyPr spcFirstLastPara="1" wrap="square" lIns="91425" tIns="91425" rIns="91425" bIns="91425" anchor="t" anchorCtr="0">
            <a:normAutofit/>
          </a:bodyPr>
          <a:lstStyle/>
          <a:p>
            <a:pPr marL="457200" lvl="0" indent="-396557" algn="l" rtl="0">
              <a:spcBef>
                <a:spcPts val="0"/>
              </a:spcBef>
              <a:spcAft>
                <a:spcPts val="0"/>
              </a:spcAft>
              <a:buClr>
                <a:schemeClr val="dk1"/>
              </a:buClr>
              <a:buSzPct val="100000"/>
              <a:buChar char="●"/>
            </a:pPr>
            <a:r>
              <a:rPr lang="en" dirty="0">
                <a:solidFill>
                  <a:schemeClr val="dk1"/>
                </a:solidFill>
              </a:rPr>
              <a:t>People with college educations generally have more jobs to choose from.</a:t>
            </a:r>
            <a:endParaRPr dirty="0">
              <a:solidFill>
                <a:schemeClr val="dk1"/>
              </a:solidFill>
            </a:endParaRPr>
          </a:p>
          <a:p>
            <a:pPr marL="457200" lvl="0" indent="-396557" algn="l" rtl="0">
              <a:spcBef>
                <a:spcPts val="0"/>
              </a:spcBef>
              <a:spcAft>
                <a:spcPts val="0"/>
              </a:spcAft>
              <a:buClr>
                <a:schemeClr val="dk1"/>
              </a:buClr>
              <a:buSzPct val="100000"/>
              <a:buChar char="●"/>
            </a:pPr>
            <a:r>
              <a:rPr lang="en" dirty="0">
                <a:solidFill>
                  <a:schemeClr val="dk1"/>
                </a:solidFill>
              </a:rPr>
              <a:t>You can apply for jobs that require or don’t require degrees.</a:t>
            </a:r>
            <a:endParaRPr dirty="0">
              <a:solidFill>
                <a:schemeClr val="dk1"/>
              </a:solidFill>
            </a:endParaRPr>
          </a:p>
          <a:p>
            <a:pPr marL="457200" lvl="0" indent="0" algn="l" rtl="0">
              <a:spcBef>
                <a:spcPts val="1200"/>
              </a:spcBef>
              <a:spcAft>
                <a:spcPts val="0"/>
              </a:spcAft>
              <a:buNone/>
            </a:pPr>
            <a:endParaRPr dirty="0"/>
          </a:p>
          <a:p>
            <a:pPr marL="457200" lvl="0" indent="0" algn="l" rtl="0">
              <a:spcBef>
                <a:spcPts val="1200"/>
              </a:spcBef>
              <a:spcAft>
                <a:spcPts val="0"/>
              </a:spcAft>
              <a:buNone/>
            </a:pPr>
            <a:endParaRPr dirty="0"/>
          </a:p>
          <a:p>
            <a:pPr marL="0" lvl="0" indent="0" algn="l" rtl="0">
              <a:spcBef>
                <a:spcPts val="1200"/>
              </a:spcBef>
              <a:spcAft>
                <a:spcPts val="0"/>
              </a:spcAft>
              <a:buNone/>
            </a:pPr>
            <a:endParaRPr dirty="0"/>
          </a:p>
          <a:p>
            <a:pPr marL="457200" lvl="0" indent="0" algn="l" rtl="0">
              <a:spcBef>
                <a:spcPts val="1200"/>
              </a:spcBef>
              <a:spcAft>
                <a:spcPts val="1200"/>
              </a:spcAft>
              <a:buNone/>
            </a:pPr>
            <a:endParaRPr dirty="0"/>
          </a:p>
        </p:txBody>
      </p:sp>
      <p:pic>
        <p:nvPicPr>
          <p:cNvPr id="146" name="Google Shape;146;p25"/>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Always, Sometimes, or Never True</a:t>
            </a:r>
            <a:endParaRPr/>
          </a:p>
          <a:p>
            <a:pPr marL="0" lvl="0" indent="0" algn="l" rtl="0">
              <a:spcBef>
                <a:spcPts val="0"/>
              </a:spcBef>
              <a:spcAft>
                <a:spcPts val="0"/>
              </a:spcAft>
              <a:buNone/>
            </a:pPr>
            <a:endParaRPr/>
          </a:p>
        </p:txBody>
      </p:sp>
      <p:sp>
        <p:nvSpPr>
          <p:cNvPr id="152" name="Google Shape;152;p26"/>
          <p:cNvSpPr txBox="1">
            <a:spLocks noGrp="1"/>
          </p:cNvSpPr>
          <p:nvPr>
            <p:ph type="body" idx="1"/>
          </p:nvPr>
        </p:nvSpPr>
        <p:spPr>
          <a:xfrm>
            <a:off x="1375425" y="1217275"/>
            <a:ext cx="7372200" cy="36996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Char char="●"/>
            </a:pPr>
            <a:r>
              <a:rPr lang="en"/>
              <a:t>It’s better to go directly to work instead of paying for college.</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53" name="Google Shape;153;p26"/>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dk1"/>
                </a:solidFill>
              </a:rPr>
              <a:t>Sometimes True</a:t>
            </a:r>
            <a:endParaRPr>
              <a:solidFill>
                <a:schemeClr val="dk1"/>
              </a:solidFill>
            </a:endParaRPr>
          </a:p>
        </p:txBody>
      </p:sp>
      <p:sp>
        <p:nvSpPr>
          <p:cNvPr id="159" name="Google Shape;159;p27"/>
          <p:cNvSpPr txBox="1">
            <a:spLocks noGrp="1"/>
          </p:cNvSpPr>
          <p:nvPr>
            <p:ph type="body" idx="1"/>
          </p:nvPr>
        </p:nvSpPr>
        <p:spPr>
          <a:xfrm>
            <a:off x="1375425" y="1217275"/>
            <a:ext cx="7411800" cy="3416400"/>
          </a:xfrm>
          <a:prstGeom prst="rect">
            <a:avLst/>
          </a:prstGeom>
        </p:spPr>
        <p:txBody>
          <a:bodyPr spcFirstLastPara="1" wrap="square" lIns="91425" tIns="91425" rIns="91425" bIns="91425" anchor="t" anchorCtr="0">
            <a:normAutofit/>
          </a:bodyPr>
          <a:lstStyle/>
          <a:p>
            <a:pPr marL="457200" lvl="0" indent="-396716" algn="l" rtl="0">
              <a:spcBef>
                <a:spcPts val="0"/>
              </a:spcBef>
              <a:spcAft>
                <a:spcPts val="0"/>
              </a:spcAft>
              <a:buClr>
                <a:schemeClr val="dk1"/>
              </a:buClr>
              <a:buSzPct val="100000"/>
              <a:buChar char="●"/>
            </a:pPr>
            <a:r>
              <a:rPr lang="en" dirty="0">
                <a:solidFill>
                  <a:schemeClr val="dk1"/>
                </a:solidFill>
              </a:rPr>
              <a:t>It’s better to go directly to work instead of paying for college.</a:t>
            </a:r>
            <a:endParaRPr dirty="0">
              <a:solidFill>
                <a:schemeClr val="dk1"/>
              </a:solidFill>
            </a:endParaRPr>
          </a:p>
          <a:p>
            <a:pPr marL="457200" lvl="0" indent="-396716" algn="l" rtl="0">
              <a:spcBef>
                <a:spcPts val="0"/>
              </a:spcBef>
              <a:spcAft>
                <a:spcPts val="0"/>
              </a:spcAft>
              <a:buClr>
                <a:schemeClr val="dk1"/>
              </a:buClr>
              <a:buSzPct val="100000"/>
              <a:buChar char="●"/>
            </a:pPr>
            <a:r>
              <a:rPr lang="en" dirty="0">
                <a:solidFill>
                  <a:schemeClr val="dk1"/>
                </a:solidFill>
              </a:rPr>
              <a:t>It depends on what you want.</a:t>
            </a:r>
            <a:endParaRPr dirty="0">
              <a:solidFill>
                <a:schemeClr val="dk1"/>
              </a:solidFill>
            </a:endParaRPr>
          </a:p>
          <a:p>
            <a:pPr marL="457200" lvl="0" indent="0" algn="l" rtl="0">
              <a:spcBef>
                <a:spcPts val="1200"/>
              </a:spcBef>
              <a:spcAft>
                <a:spcPts val="0"/>
              </a:spcAft>
              <a:buNone/>
            </a:pPr>
            <a:endParaRPr dirty="0">
              <a:solidFill>
                <a:schemeClr val="dk1"/>
              </a:solidFill>
            </a:endParaRPr>
          </a:p>
          <a:p>
            <a:pPr marL="457200" lvl="0" indent="0" algn="l" rtl="0">
              <a:spcBef>
                <a:spcPts val="1200"/>
              </a:spcBef>
              <a:spcAft>
                <a:spcPts val="0"/>
              </a:spcAft>
              <a:buNone/>
            </a:pPr>
            <a:endParaRPr dirty="0"/>
          </a:p>
          <a:p>
            <a:pPr marL="0" lvl="0" indent="0" algn="l" rtl="0">
              <a:spcBef>
                <a:spcPts val="1200"/>
              </a:spcBef>
              <a:spcAft>
                <a:spcPts val="0"/>
              </a:spcAft>
              <a:buNone/>
            </a:pPr>
            <a:endParaRPr dirty="0"/>
          </a:p>
          <a:p>
            <a:pPr marL="457200" lvl="0" indent="0" algn="l" rtl="0">
              <a:spcBef>
                <a:spcPts val="1200"/>
              </a:spcBef>
              <a:spcAft>
                <a:spcPts val="1200"/>
              </a:spcAft>
              <a:buNone/>
            </a:pPr>
            <a:endParaRPr dirty="0"/>
          </a:p>
        </p:txBody>
      </p:sp>
      <p:pic>
        <p:nvPicPr>
          <p:cNvPr id="160" name="Google Shape;160;p27"/>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Talk About Money</a:t>
            </a:r>
            <a:endParaRPr/>
          </a:p>
        </p:txBody>
      </p:sp>
      <p:sp>
        <p:nvSpPr>
          <p:cNvPr id="166" name="Google Shape;166;p28"/>
          <p:cNvSpPr txBox="1">
            <a:spLocks noGrp="1"/>
          </p:cNvSpPr>
          <p:nvPr>
            <p:ph type="body" idx="1"/>
          </p:nvPr>
        </p:nvSpPr>
        <p:spPr>
          <a:xfrm>
            <a:off x="1324425" y="1169675"/>
            <a:ext cx="76371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There is real, independent evidence that shows that higher education leads to higher pay.</a:t>
            </a:r>
            <a:endParaRPr/>
          </a:p>
          <a:p>
            <a:pPr marL="0" lvl="0" indent="0" algn="l" rtl="0">
              <a:spcBef>
                <a:spcPts val="1200"/>
              </a:spcBef>
              <a:spcAft>
                <a:spcPts val="0"/>
              </a:spcAft>
              <a:buNone/>
            </a:pPr>
            <a:endParaRPr/>
          </a:p>
          <a:p>
            <a:pPr marL="0" lvl="0" indent="0" algn="l" rtl="0">
              <a:spcBef>
                <a:spcPts val="1200"/>
              </a:spcBef>
              <a:spcAft>
                <a:spcPts val="0"/>
              </a:spcAft>
              <a:buNone/>
            </a:pPr>
            <a:r>
              <a:rPr lang="en" b="1"/>
              <a:t>According to the Bureau of Labor Statistics, college graduates age 25 and over earn about 68 percent more than workers who have only a high school diploma.</a:t>
            </a:r>
            <a:endParaRPr b="1"/>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What Jobs Need What Education?</a:t>
            </a:r>
            <a:endParaRPr/>
          </a:p>
        </p:txBody>
      </p:sp>
      <p:sp>
        <p:nvSpPr>
          <p:cNvPr id="52" name="Google Shape;52;p11"/>
          <p:cNvSpPr txBox="1">
            <a:spLocks noGrp="1"/>
          </p:cNvSpPr>
          <p:nvPr>
            <p:ph type="title" idx="2"/>
          </p:nvPr>
        </p:nvSpPr>
        <p:spPr>
          <a:xfrm>
            <a:off x="362850" y="2992650"/>
            <a:ext cx="8520600" cy="841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7th Grade Campus Visit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Essential Question</a:t>
            </a:r>
            <a:endParaRPr/>
          </a:p>
        </p:txBody>
      </p:sp>
      <p:sp>
        <p:nvSpPr>
          <p:cNvPr id="172" name="Google Shape;172;p29"/>
          <p:cNvSpPr txBox="1">
            <a:spLocks noGrp="1"/>
          </p:cNvSpPr>
          <p:nvPr>
            <p:ph type="title" idx="2"/>
          </p:nvPr>
        </p:nvSpPr>
        <p:spPr>
          <a:xfrm>
            <a:off x="362850" y="2992650"/>
            <a:ext cx="8520600" cy="1004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What types of education are needed for different types of careers?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Card Sort</a:t>
            </a:r>
            <a:endParaRPr/>
          </a:p>
        </p:txBody>
      </p:sp>
      <p:sp>
        <p:nvSpPr>
          <p:cNvPr id="178" name="Google Shape;178;p30"/>
          <p:cNvSpPr txBox="1">
            <a:spLocks noGrp="1"/>
          </p:cNvSpPr>
          <p:nvPr>
            <p:ph type="body" idx="1"/>
          </p:nvPr>
        </p:nvSpPr>
        <p:spPr>
          <a:xfrm>
            <a:off x="1375425" y="1217275"/>
            <a:ext cx="74832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Begin by taking one career card and matching it to an appropriate category on your poster. </a:t>
            </a:r>
            <a:endParaRPr/>
          </a:p>
          <a:p>
            <a:pPr marL="457200" lvl="0" indent="-368935" algn="l" rtl="0">
              <a:spcBef>
                <a:spcPts val="1200"/>
              </a:spcBef>
              <a:spcAft>
                <a:spcPts val="0"/>
              </a:spcAft>
              <a:buSzPct val="100000"/>
              <a:buChar char="●"/>
            </a:pPr>
            <a:r>
              <a:rPr lang="en"/>
              <a:t>Career Tech: Certificate</a:t>
            </a:r>
            <a:endParaRPr/>
          </a:p>
          <a:p>
            <a:pPr marL="457200" lvl="0" indent="-368935" algn="l" rtl="0">
              <a:spcBef>
                <a:spcPts val="0"/>
              </a:spcBef>
              <a:spcAft>
                <a:spcPts val="0"/>
              </a:spcAft>
              <a:buSzPct val="100000"/>
              <a:buChar char="●"/>
            </a:pPr>
            <a:r>
              <a:rPr lang="en"/>
              <a:t>2-Year Degree: Associate Degree</a:t>
            </a:r>
            <a:endParaRPr/>
          </a:p>
          <a:p>
            <a:pPr marL="457200" lvl="0" indent="-368935" algn="l" rtl="0">
              <a:spcBef>
                <a:spcPts val="0"/>
              </a:spcBef>
              <a:spcAft>
                <a:spcPts val="0"/>
              </a:spcAft>
              <a:buSzPct val="100000"/>
              <a:buChar char="●"/>
            </a:pPr>
            <a:r>
              <a:rPr lang="en"/>
              <a:t>4-Year Degree: Bachelor’s Degree</a:t>
            </a:r>
            <a:endParaRPr/>
          </a:p>
          <a:p>
            <a:pPr marL="0" lvl="0" indent="0" algn="l" rtl="0">
              <a:spcBef>
                <a:spcPts val="1200"/>
              </a:spcBef>
              <a:spcAft>
                <a:spcPts val="0"/>
              </a:spcAft>
              <a:buNone/>
            </a:pPr>
            <a:r>
              <a:rPr lang="en"/>
              <a:t>Continue doing so until you’ve matched each card with a category.</a:t>
            </a:r>
            <a:endParaRPr/>
          </a:p>
          <a:p>
            <a:pPr marL="0" lvl="0" indent="0" algn="l" rtl="0">
              <a:spcBef>
                <a:spcPts val="1200"/>
              </a:spcBef>
              <a:spcAft>
                <a:spcPts val="1200"/>
              </a:spcAft>
              <a:buNone/>
            </a:pPr>
            <a:endParaRPr/>
          </a:p>
        </p:txBody>
      </p:sp>
      <p:pic>
        <p:nvPicPr>
          <p:cNvPr id="179" name="Google Shape;179;p30"/>
          <p:cNvPicPr preferRelativeResize="0"/>
          <p:nvPr/>
        </p:nvPicPr>
        <p:blipFill rotWithShape="1">
          <a:blip r:embed="rId3">
            <a:alphaModFix/>
          </a:blip>
          <a:srcRect/>
          <a:stretch/>
        </p:blipFill>
        <p:spPr>
          <a:xfrm>
            <a:off x="6883747" y="176752"/>
            <a:ext cx="1822500" cy="1040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Card Sort</a:t>
            </a:r>
            <a:endParaRPr/>
          </a:p>
        </p:txBody>
      </p:sp>
      <p:graphicFrame>
        <p:nvGraphicFramePr>
          <p:cNvPr id="185" name="Google Shape;185;p31"/>
          <p:cNvGraphicFramePr/>
          <p:nvPr/>
        </p:nvGraphicFramePr>
        <p:xfrm>
          <a:off x="952500" y="1393725"/>
          <a:ext cx="7239000" cy="3409590"/>
        </p:xfrm>
        <a:graphic>
          <a:graphicData uri="http://schemas.openxmlformats.org/drawingml/2006/table">
            <a:tbl>
              <a:tblPr>
                <a:noFill/>
                <a:tableStyleId>{FB728B5F-49AB-413D-AB57-582B6EB8ACE6}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643875">
                <a:tc>
                  <a:txBody>
                    <a:bodyPr/>
                    <a:lstStyle/>
                    <a:p>
                      <a:pPr marL="0" lvl="0" indent="0" algn="ctr" rtl="0">
                        <a:spcBef>
                          <a:spcPts val="0"/>
                        </a:spcBef>
                        <a:spcAft>
                          <a:spcPts val="0"/>
                        </a:spcAft>
                        <a:buNone/>
                      </a:pPr>
                      <a:r>
                        <a:rPr lang="en" sz="1600" b="1">
                          <a:latin typeface="Calibri"/>
                          <a:ea typeface="Calibri"/>
                          <a:cs typeface="Calibri"/>
                          <a:sym typeface="Calibri"/>
                        </a:rPr>
                        <a:t>Career Tech</a:t>
                      </a:r>
                      <a:endParaRPr sz="1600" b="1">
                        <a:latin typeface="Calibri"/>
                        <a:ea typeface="Calibri"/>
                        <a:cs typeface="Calibri"/>
                        <a:sym typeface="Calibri"/>
                      </a:endParaRPr>
                    </a:p>
                    <a:p>
                      <a:pPr marL="0" lvl="0" indent="0" algn="ctr" rtl="0">
                        <a:spcBef>
                          <a:spcPts val="0"/>
                        </a:spcBef>
                        <a:spcAft>
                          <a:spcPts val="0"/>
                        </a:spcAft>
                        <a:buNone/>
                      </a:pPr>
                      <a:r>
                        <a:rPr lang="en" i="1">
                          <a:latin typeface="Calibri"/>
                          <a:ea typeface="Calibri"/>
                          <a:cs typeface="Calibri"/>
                          <a:sym typeface="Calibri"/>
                        </a:rPr>
                        <a:t>Certificate</a:t>
                      </a:r>
                      <a:endParaRPr i="1">
                        <a:latin typeface="Calibri"/>
                        <a:ea typeface="Calibri"/>
                        <a:cs typeface="Calibri"/>
                        <a:sym typeface="Calibri"/>
                      </a:endParaRPr>
                    </a:p>
                  </a:txBody>
                  <a:tcPr marL="91425" marR="91425" marT="91425" marB="91425">
                    <a:solidFill>
                      <a:srgbClr val="9FC9EB"/>
                    </a:solidFill>
                  </a:tcPr>
                </a:tc>
                <a:tc>
                  <a:txBody>
                    <a:bodyPr/>
                    <a:lstStyle/>
                    <a:p>
                      <a:pPr marL="0" lvl="0" indent="0" algn="ctr" rtl="0">
                        <a:spcBef>
                          <a:spcPts val="0"/>
                        </a:spcBef>
                        <a:spcAft>
                          <a:spcPts val="0"/>
                        </a:spcAft>
                        <a:buNone/>
                      </a:pPr>
                      <a:r>
                        <a:rPr lang="en" sz="1600" b="1">
                          <a:latin typeface="Calibri"/>
                          <a:ea typeface="Calibri"/>
                          <a:cs typeface="Calibri"/>
                          <a:sym typeface="Calibri"/>
                        </a:rPr>
                        <a:t>Community or Junior College</a:t>
                      </a:r>
                      <a:endParaRPr sz="1600" b="1">
                        <a:latin typeface="Calibri"/>
                        <a:ea typeface="Calibri"/>
                        <a:cs typeface="Calibri"/>
                        <a:sym typeface="Calibri"/>
                      </a:endParaRPr>
                    </a:p>
                    <a:p>
                      <a:pPr marL="0" lvl="0" indent="0" algn="ctr" rtl="0">
                        <a:spcBef>
                          <a:spcPts val="0"/>
                        </a:spcBef>
                        <a:spcAft>
                          <a:spcPts val="0"/>
                        </a:spcAft>
                        <a:buNone/>
                      </a:pPr>
                      <a:r>
                        <a:rPr lang="en" i="1">
                          <a:latin typeface="Calibri"/>
                          <a:ea typeface="Calibri"/>
                          <a:cs typeface="Calibri"/>
                          <a:sym typeface="Calibri"/>
                        </a:rPr>
                        <a:t>Associate Degree or Certificate</a:t>
                      </a:r>
                      <a:endParaRPr i="1">
                        <a:latin typeface="Calibri"/>
                        <a:ea typeface="Calibri"/>
                        <a:cs typeface="Calibri"/>
                        <a:sym typeface="Calibri"/>
                      </a:endParaRPr>
                    </a:p>
                  </a:txBody>
                  <a:tcPr marL="91425" marR="91425" marT="91425" marB="91425">
                    <a:solidFill>
                      <a:srgbClr val="9FC9EB"/>
                    </a:solidFill>
                  </a:tcPr>
                </a:tc>
                <a:tc>
                  <a:txBody>
                    <a:bodyPr/>
                    <a:lstStyle/>
                    <a:p>
                      <a:pPr marL="0" lvl="0" indent="0" algn="ctr" rtl="0">
                        <a:spcBef>
                          <a:spcPts val="0"/>
                        </a:spcBef>
                        <a:spcAft>
                          <a:spcPts val="0"/>
                        </a:spcAft>
                        <a:buNone/>
                      </a:pPr>
                      <a:r>
                        <a:rPr lang="en" sz="1600" b="1">
                          <a:latin typeface="Calibri"/>
                          <a:ea typeface="Calibri"/>
                          <a:cs typeface="Calibri"/>
                          <a:sym typeface="Calibri"/>
                        </a:rPr>
                        <a:t>College or University</a:t>
                      </a:r>
                      <a:endParaRPr sz="1600" b="1">
                        <a:latin typeface="Calibri"/>
                        <a:ea typeface="Calibri"/>
                        <a:cs typeface="Calibri"/>
                        <a:sym typeface="Calibri"/>
                      </a:endParaRPr>
                    </a:p>
                    <a:p>
                      <a:pPr marL="0" lvl="0" indent="0" algn="ctr" rtl="0">
                        <a:spcBef>
                          <a:spcPts val="0"/>
                        </a:spcBef>
                        <a:spcAft>
                          <a:spcPts val="0"/>
                        </a:spcAft>
                        <a:buNone/>
                      </a:pPr>
                      <a:r>
                        <a:rPr lang="en" i="1">
                          <a:latin typeface="Calibri"/>
                          <a:ea typeface="Calibri"/>
                          <a:cs typeface="Calibri"/>
                          <a:sym typeface="Calibri"/>
                        </a:rPr>
                        <a:t>Bachelor’s Degree</a:t>
                      </a:r>
                      <a:endParaRPr i="1">
                        <a:latin typeface="Calibri"/>
                        <a:ea typeface="Calibri"/>
                        <a:cs typeface="Calibri"/>
                        <a:sym typeface="Calibri"/>
                      </a:endParaRPr>
                    </a:p>
                  </a:txBody>
                  <a:tcPr marL="91425" marR="91425" marT="91425" marB="91425">
                    <a:solidFill>
                      <a:srgbClr val="9FC9EB"/>
                    </a:solidFill>
                  </a:tcPr>
                </a:tc>
                <a:extLst>
                  <a:ext uri="{0D108BD9-81ED-4DB2-BD59-A6C34878D82A}">
                    <a16:rowId xmlns:a16="http://schemas.microsoft.com/office/drawing/2014/main" val="10000"/>
                  </a:ext>
                </a:extLst>
              </a:tr>
              <a:tr h="2525700">
                <a:tc>
                  <a:txBody>
                    <a:bodyPr/>
                    <a:lstStyle/>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Preparation for careers in specific fields</a:t>
                      </a:r>
                      <a:endParaRPr>
                        <a:solidFill>
                          <a:schemeClr val="dk1"/>
                        </a:solidFill>
                        <a:latin typeface="Calibri"/>
                        <a:ea typeface="Calibri"/>
                        <a:cs typeface="Calibri"/>
                        <a:sym typeface="Calibri"/>
                      </a:endParaRPr>
                    </a:p>
                    <a:p>
                      <a:pPr marL="457200" lvl="0" indent="0" algn="l" rtl="0">
                        <a:spcBef>
                          <a:spcPts val="0"/>
                        </a:spcBef>
                        <a:spcAft>
                          <a:spcPts val="0"/>
                        </a:spcAft>
                        <a:buNone/>
                      </a:pP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3-month to 2-year programs</a:t>
                      </a:r>
                      <a:endParaRPr>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Community or junior colleges</a:t>
                      </a:r>
                      <a:endParaRPr>
                        <a:solidFill>
                          <a:schemeClr val="dk1"/>
                        </a:solidFill>
                        <a:latin typeface="Calibri"/>
                        <a:ea typeface="Calibri"/>
                        <a:cs typeface="Calibri"/>
                        <a:sym typeface="Calibri"/>
                      </a:endParaRPr>
                    </a:p>
                    <a:p>
                      <a:pPr marL="457200" lvl="0" indent="0" algn="l" rtl="0">
                        <a:spcBef>
                          <a:spcPts val="0"/>
                        </a:spcBef>
                        <a:spcAft>
                          <a:spcPts val="0"/>
                        </a:spcAft>
                        <a:buNone/>
                      </a:pP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Students can continue at 4-year universities</a:t>
                      </a:r>
                      <a:endParaRPr>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Larger universities</a:t>
                      </a:r>
                      <a:endParaRPr>
                        <a:solidFill>
                          <a:schemeClr val="dk1"/>
                        </a:solidFill>
                        <a:latin typeface="Calibri"/>
                        <a:ea typeface="Calibri"/>
                        <a:cs typeface="Calibri"/>
                        <a:sym typeface="Calibri"/>
                      </a:endParaRPr>
                    </a:p>
                    <a:p>
                      <a:pPr marL="457200" lvl="0" indent="0" algn="l" rtl="0">
                        <a:spcBef>
                          <a:spcPts val="0"/>
                        </a:spcBef>
                        <a:spcAft>
                          <a:spcPts val="0"/>
                        </a:spcAft>
                        <a:buNone/>
                      </a:pP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More academic programs</a:t>
                      </a:r>
                      <a:endParaRPr>
                        <a:solidFill>
                          <a:schemeClr val="dk1"/>
                        </a:solidFill>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p:nvPr>
        </p:nvSpPr>
        <p:spPr>
          <a:xfrm>
            <a:off x="1375425" y="509825"/>
            <a:ext cx="73404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solidFill>
                  <a:schemeClr val="dk1"/>
                </a:solidFill>
              </a:rPr>
              <a:t>Career Tech</a:t>
            </a:r>
            <a:endParaRPr>
              <a:solidFill>
                <a:schemeClr val="dk1"/>
              </a:solidFill>
            </a:endParaRPr>
          </a:p>
        </p:txBody>
      </p:sp>
      <p:sp>
        <p:nvSpPr>
          <p:cNvPr id="191" name="Google Shape;191;p32"/>
          <p:cNvSpPr txBox="1">
            <a:spLocks noGrp="1"/>
          </p:cNvSpPr>
          <p:nvPr>
            <p:ph type="body" idx="1"/>
          </p:nvPr>
        </p:nvSpPr>
        <p:spPr>
          <a:xfrm>
            <a:off x="1375425" y="1217275"/>
            <a:ext cx="7483200" cy="1217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000">
                <a:solidFill>
                  <a:schemeClr val="dk1"/>
                </a:solidFill>
              </a:rPr>
              <a:t>A certificate is awarded in a specialized field. </a:t>
            </a:r>
            <a:endParaRPr sz="2000">
              <a:solidFill>
                <a:schemeClr val="dk1"/>
              </a:solidFill>
            </a:endParaRPr>
          </a:p>
          <a:p>
            <a:pPr marL="0" lvl="0" indent="0" algn="ctr" rtl="0">
              <a:spcBef>
                <a:spcPts val="1200"/>
              </a:spcBef>
              <a:spcAft>
                <a:spcPts val="1200"/>
              </a:spcAft>
              <a:buNone/>
            </a:pPr>
            <a:r>
              <a:rPr lang="en" sz="2000">
                <a:solidFill>
                  <a:schemeClr val="dk1"/>
                </a:solidFill>
              </a:rPr>
              <a:t>Programs can take three months to two years to complete.</a:t>
            </a:r>
            <a:endParaRPr sz="2000">
              <a:solidFill>
                <a:schemeClr val="dk1"/>
              </a:solidFill>
            </a:endParaRPr>
          </a:p>
        </p:txBody>
      </p:sp>
      <p:graphicFrame>
        <p:nvGraphicFramePr>
          <p:cNvPr id="192" name="Google Shape;192;p32"/>
          <p:cNvGraphicFramePr/>
          <p:nvPr/>
        </p:nvGraphicFramePr>
        <p:xfrm>
          <a:off x="1375425" y="3725775"/>
          <a:ext cx="7239000" cy="960090"/>
        </p:xfrm>
        <a:graphic>
          <a:graphicData uri="http://schemas.openxmlformats.org/drawingml/2006/table">
            <a:tbl>
              <a:tblPr>
                <a:noFill/>
                <a:tableStyleId>{FB728B5F-49AB-413D-AB57-582B6EB8ACE6}</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949375">
                <a:tc>
                  <a:txBody>
                    <a:bodyPr/>
                    <a:lstStyle/>
                    <a:p>
                      <a:pPr marL="0" lvl="0" indent="0" algn="ctr" rtl="0">
                        <a:spcBef>
                          <a:spcPts val="0"/>
                        </a:spcBef>
                        <a:spcAft>
                          <a:spcPts val="0"/>
                        </a:spcAft>
                        <a:buNone/>
                      </a:pPr>
                      <a:r>
                        <a:rPr lang="en" sz="1700" b="1">
                          <a:solidFill>
                            <a:schemeClr val="dk1"/>
                          </a:solidFill>
                          <a:latin typeface="Calibri"/>
                          <a:ea typeface="Calibri"/>
                          <a:cs typeface="Calibri"/>
                          <a:sym typeface="Calibri"/>
                        </a:rPr>
                        <a:t>Welder</a:t>
                      </a:r>
                      <a:endParaRPr sz="1700" b="1">
                        <a:solidFill>
                          <a:schemeClr val="dk1"/>
                        </a:solidFill>
                        <a:latin typeface="Calibri"/>
                        <a:ea typeface="Calibri"/>
                        <a:cs typeface="Calibri"/>
                        <a:sym typeface="Calibri"/>
                      </a:endParaRPr>
                    </a:p>
                    <a:p>
                      <a:pPr marL="0" lvl="0" indent="0" algn="ctr" rtl="0">
                        <a:spcBef>
                          <a:spcPts val="0"/>
                        </a:spcBef>
                        <a:spcAft>
                          <a:spcPts val="0"/>
                        </a:spcAft>
                        <a:buNone/>
                      </a:pPr>
                      <a:r>
                        <a:rPr lang="en" sz="1700" b="1">
                          <a:solidFill>
                            <a:schemeClr val="dk1"/>
                          </a:solidFill>
                          <a:latin typeface="Calibri"/>
                          <a:ea typeface="Calibri"/>
                          <a:cs typeface="Calibri"/>
                          <a:sym typeface="Calibri"/>
                        </a:rPr>
                        <a:t>Salary: $47,540</a:t>
                      </a:r>
                      <a:endParaRPr sz="1700" b="1">
                        <a:solidFill>
                          <a:schemeClr val="dk1"/>
                        </a:solidFill>
                        <a:latin typeface="Calibri"/>
                        <a:ea typeface="Calibri"/>
                        <a:cs typeface="Calibri"/>
                        <a:sym typeface="Calibri"/>
                      </a:endParaRPr>
                    </a:p>
                    <a:p>
                      <a:pPr marL="0" lvl="0" indent="0" algn="ctr" rtl="0">
                        <a:spcBef>
                          <a:spcPts val="0"/>
                        </a:spcBef>
                        <a:spcAft>
                          <a:spcPts val="0"/>
                        </a:spcAft>
                        <a:buNone/>
                      </a:pPr>
                      <a:endParaRPr sz="1700" b="1">
                        <a:solidFill>
                          <a:schemeClr val="dk1"/>
                        </a:solidFill>
                        <a:latin typeface="Calibri"/>
                        <a:ea typeface="Calibri"/>
                        <a:cs typeface="Calibri"/>
                        <a:sym typeface="Calibri"/>
                      </a:endParaRPr>
                    </a:p>
                  </a:txBody>
                  <a:tcPr marL="91425" marR="91425" marT="91425" marB="91425" anchor="ctr">
                    <a:solidFill>
                      <a:schemeClr val="accent1"/>
                    </a:solidFill>
                  </a:tcPr>
                </a:tc>
                <a:tc>
                  <a:txBody>
                    <a:bodyPr/>
                    <a:lstStyle/>
                    <a:p>
                      <a:pPr marL="0" lvl="0" indent="0" algn="ctr" rtl="0">
                        <a:spcBef>
                          <a:spcPts val="0"/>
                        </a:spcBef>
                        <a:spcAft>
                          <a:spcPts val="0"/>
                        </a:spcAft>
                        <a:buNone/>
                      </a:pPr>
                      <a:r>
                        <a:rPr lang="en" sz="1700" b="1">
                          <a:solidFill>
                            <a:schemeClr val="dk1"/>
                          </a:solidFill>
                          <a:latin typeface="Calibri"/>
                          <a:ea typeface="Calibri"/>
                          <a:cs typeface="Calibri"/>
                          <a:sym typeface="Calibri"/>
                        </a:rPr>
                        <a:t>Childcare Worker</a:t>
                      </a:r>
                      <a:endParaRPr sz="1700" b="1">
                        <a:solidFill>
                          <a:schemeClr val="dk1"/>
                        </a:solidFill>
                        <a:latin typeface="Calibri"/>
                        <a:ea typeface="Calibri"/>
                        <a:cs typeface="Calibri"/>
                        <a:sym typeface="Calibri"/>
                      </a:endParaRPr>
                    </a:p>
                    <a:p>
                      <a:pPr marL="0" lvl="0" indent="0" algn="ctr" rtl="0">
                        <a:spcBef>
                          <a:spcPts val="0"/>
                        </a:spcBef>
                        <a:spcAft>
                          <a:spcPts val="0"/>
                        </a:spcAft>
                        <a:buNone/>
                      </a:pPr>
                      <a:r>
                        <a:rPr lang="en" sz="1700" b="1">
                          <a:solidFill>
                            <a:schemeClr val="dk1"/>
                          </a:solidFill>
                          <a:latin typeface="Calibri"/>
                          <a:ea typeface="Calibri"/>
                          <a:cs typeface="Calibri"/>
                          <a:sym typeface="Calibri"/>
                        </a:rPr>
                        <a:t>Salary: $28,520</a:t>
                      </a:r>
                      <a:endParaRPr sz="1700" b="1">
                        <a:solidFill>
                          <a:schemeClr val="dk1"/>
                        </a:solidFill>
                        <a:latin typeface="Calibri"/>
                        <a:ea typeface="Calibri"/>
                        <a:cs typeface="Calibri"/>
                        <a:sym typeface="Calibri"/>
                      </a:endParaRPr>
                    </a:p>
                    <a:p>
                      <a:pPr marL="0" lvl="0" indent="0" algn="ctr" rtl="0">
                        <a:spcBef>
                          <a:spcPts val="0"/>
                        </a:spcBef>
                        <a:spcAft>
                          <a:spcPts val="0"/>
                        </a:spcAft>
                        <a:buNone/>
                      </a:pPr>
                      <a:endParaRPr sz="1700" b="1">
                        <a:solidFill>
                          <a:schemeClr val="dk1"/>
                        </a:solidFill>
                        <a:latin typeface="Calibri"/>
                        <a:ea typeface="Calibri"/>
                        <a:cs typeface="Calibri"/>
                        <a:sym typeface="Calibri"/>
                      </a:endParaRPr>
                    </a:p>
                  </a:txBody>
                  <a:tcPr marL="91425" marR="91425" marT="91425" marB="91425" anchor="ctr">
                    <a:solidFill>
                      <a:schemeClr val="accent1"/>
                    </a:solidFill>
                  </a:tcPr>
                </a:tc>
                <a:tc>
                  <a:txBody>
                    <a:bodyPr/>
                    <a:lstStyle/>
                    <a:p>
                      <a:pPr marL="0" lvl="0" indent="0" algn="ctr" rtl="0">
                        <a:spcBef>
                          <a:spcPts val="0"/>
                        </a:spcBef>
                        <a:spcAft>
                          <a:spcPts val="0"/>
                        </a:spcAft>
                        <a:buNone/>
                      </a:pPr>
                      <a:r>
                        <a:rPr lang="en" sz="1700" b="1">
                          <a:solidFill>
                            <a:schemeClr val="dk1"/>
                          </a:solidFill>
                          <a:latin typeface="Calibri"/>
                          <a:ea typeface="Calibri"/>
                          <a:cs typeface="Calibri"/>
                          <a:sym typeface="Calibri"/>
                        </a:rPr>
                        <a:t>Cosmetologist</a:t>
                      </a:r>
                      <a:endParaRPr sz="1700" b="1">
                        <a:solidFill>
                          <a:schemeClr val="dk1"/>
                        </a:solidFill>
                        <a:latin typeface="Calibri"/>
                        <a:ea typeface="Calibri"/>
                        <a:cs typeface="Calibri"/>
                        <a:sym typeface="Calibri"/>
                      </a:endParaRPr>
                    </a:p>
                    <a:p>
                      <a:pPr marL="0" lvl="0" indent="0" algn="ctr" rtl="0">
                        <a:spcBef>
                          <a:spcPts val="0"/>
                        </a:spcBef>
                        <a:spcAft>
                          <a:spcPts val="0"/>
                        </a:spcAft>
                        <a:buNone/>
                      </a:pPr>
                      <a:r>
                        <a:rPr lang="en" sz="1700" b="1">
                          <a:solidFill>
                            <a:schemeClr val="dk1"/>
                          </a:solidFill>
                          <a:latin typeface="Calibri"/>
                          <a:ea typeface="Calibri"/>
                          <a:cs typeface="Calibri"/>
                          <a:sym typeface="Calibri"/>
                        </a:rPr>
                        <a:t>Salary: $33,290</a:t>
                      </a:r>
                      <a:endParaRPr sz="1700" b="1">
                        <a:solidFill>
                          <a:schemeClr val="dk1"/>
                        </a:solidFill>
                        <a:latin typeface="Calibri"/>
                        <a:ea typeface="Calibri"/>
                        <a:cs typeface="Calibri"/>
                        <a:sym typeface="Calibri"/>
                      </a:endParaRPr>
                    </a:p>
                    <a:p>
                      <a:pPr marL="0" lvl="0" indent="0" algn="ctr" rtl="0">
                        <a:spcBef>
                          <a:spcPts val="0"/>
                        </a:spcBef>
                        <a:spcAft>
                          <a:spcPts val="0"/>
                        </a:spcAft>
                        <a:buNone/>
                      </a:pPr>
                      <a:endParaRPr sz="1700" b="1">
                        <a:solidFill>
                          <a:schemeClr val="dk1"/>
                        </a:solidFill>
                        <a:latin typeface="Calibri"/>
                        <a:ea typeface="Calibri"/>
                        <a:cs typeface="Calibri"/>
                        <a:sym typeface="Calibri"/>
                      </a:endParaRPr>
                    </a:p>
                  </a:txBody>
                  <a:tcPr marL="91425" marR="91425" marT="91425" marB="91425" anchor="ctr">
                    <a:solidFill>
                      <a:schemeClr val="accent1"/>
                    </a:solidFill>
                  </a:tcPr>
                </a:tc>
                <a:tc>
                  <a:txBody>
                    <a:bodyPr/>
                    <a:lstStyle/>
                    <a:p>
                      <a:pPr marL="0" lvl="0" indent="0" algn="ctr" rtl="0">
                        <a:spcBef>
                          <a:spcPts val="0"/>
                        </a:spcBef>
                        <a:spcAft>
                          <a:spcPts val="0"/>
                        </a:spcAft>
                        <a:buNone/>
                      </a:pPr>
                      <a:r>
                        <a:rPr lang="en" sz="1700" b="1">
                          <a:solidFill>
                            <a:schemeClr val="dk1"/>
                          </a:solidFill>
                          <a:latin typeface="Calibri"/>
                          <a:ea typeface="Calibri"/>
                          <a:cs typeface="Calibri"/>
                          <a:sym typeface="Calibri"/>
                        </a:rPr>
                        <a:t>Mechanic</a:t>
                      </a:r>
                      <a:endParaRPr sz="1700" b="1">
                        <a:solidFill>
                          <a:schemeClr val="dk1"/>
                        </a:solidFill>
                        <a:latin typeface="Calibri"/>
                        <a:ea typeface="Calibri"/>
                        <a:cs typeface="Calibri"/>
                        <a:sym typeface="Calibri"/>
                      </a:endParaRPr>
                    </a:p>
                    <a:p>
                      <a:pPr marL="0" lvl="0" indent="0" algn="ctr" rtl="0">
                        <a:spcBef>
                          <a:spcPts val="0"/>
                        </a:spcBef>
                        <a:spcAft>
                          <a:spcPts val="0"/>
                        </a:spcAft>
                        <a:buNone/>
                      </a:pPr>
                      <a:r>
                        <a:rPr lang="en" sz="1700" b="1">
                          <a:solidFill>
                            <a:schemeClr val="dk1"/>
                          </a:solidFill>
                          <a:latin typeface="Calibri"/>
                          <a:ea typeface="Calibri"/>
                          <a:cs typeface="Calibri"/>
                          <a:sym typeface="Calibri"/>
                        </a:rPr>
                        <a:t>Salary: $46,970</a:t>
                      </a:r>
                      <a:endParaRPr sz="1700" b="1">
                        <a:solidFill>
                          <a:schemeClr val="dk1"/>
                        </a:solidFill>
                        <a:latin typeface="Calibri"/>
                        <a:ea typeface="Calibri"/>
                        <a:cs typeface="Calibri"/>
                        <a:sym typeface="Calibri"/>
                      </a:endParaRPr>
                    </a:p>
                  </a:txBody>
                  <a:tcPr marL="91425" marR="91425" marT="91425" marB="91425">
                    <a:solidFill>
                      <a:schemeClr val="accent1"/>
                    </a:solidFill>
                  </a:tcPr>
                </a:tc>
                <a:extLst>
                  <a:ext uri="{0D108BD9-81ED-4DB2-BD59-A6C34878D82A}">
                    <a16:rowId xmlns:a16="http://schemas.microsoft.com/office/drawing/2014/main" val="10000"/>
                  </a:ext>
                </a:extLst>
              </a:tr>
            </a:tbl>
          </a:graphicData>
        </a:graphic>
      </p:graphicFrame>
      <p:pic>
        <p:nvPicPr>
          <p:cNvPr id="193" name="Google Shape;193;p32"/>
          <p:cNvPicPr preferRelativeResize="0"/>
          <p:nvPr/>
        </p:nvPicPr>
        <p:blipFill rotWithShape="1">
          <a:blip r:embed="rId3">
            <a:alphaModFix/>
          </a:blip>
          <a:srcRect t="9923" b="9923"/>
          <a:stretch/>
        </p:blipFill>
        <p:spPr>
          <a:xfrm>
            <a:off x="1446675" y="2319475"/>
            <a:ext cx="1738497" cy="1406300"/>
          </a:xfrm>
          <a:prstGeom prst="rect">
            <a:avLst/>
          </a:prstGeom>
          <a:noFill/>
          <a:ln>
            <a:noFill/>
          </a:ln>
        </p:spPr>
      </p:pic>
      <p:pic>
        <p:nvPicPr>
          <p:cNvPr id="194" name="Google Shape;194;p32"/>
          <p:cNvPicPr preferRelativeResize="0"/>
          <p:nvPr/>
        </p:nvPicPr>
        <p:blipFill rotWithShape="1">
          <a:blip r:embed="rId4">
            <a:alphaModFix/>
          </a:blip>
          <a:srcRect t="4220" b="4229"/>
          <a:stretch/>
        </p:blipFill>
        <p:spPr>
          <a:xfrm>
            <a:off x="3330400" y="2336825"/>
            <a:ext cx="1495425" cy="1371600"/>
          </a:xfrm>
          <a:prstGeom prst="rect">
            <a:avLst/>
          </a:prstGeom>
          <a:noFill/>
          <a:ln>
            <a:noFill/>
          </a:ln>
        </p:spPr>
      </p:pic>
      <p:pic>
        <p:nvPicPr>
          <p:cNvPr id="195" name="Google Shape;195;p32"/>
          <p:cNvPicPr preferRelativeResize="0"/>
          <p:nvPr/>
        </p:nvPicPr>
        <p:blipFill rotWithShape="1">
          <a:blip r:embed="rId5">
            <a:alphaModFix/>
          </a:blip>
          <a:srcRect l="1352" r="1352"/>
          <a:stretch/>
        </p:blipFill>
        <p:spPr>
          <a:xfrm>
            <a:off x="5187050" y="2174900"/>
            <a:ext cx="1495425" cy="1533525"/>
          </a:xfrm>
          <a:prstGeom prst="rect">
            <a:avLst/>
          </a:prstGeom>
          <a:noFill/>
          <a:ln>
            <a:noFill/>
          </a:ln>
        </p:spPr>
      </p:pic>
      <p:pic>
        <p:nvPicPr>
          <p:cNvPr id="196" name="Google Shape;196;p32"/>
          <p:cNvPicPr preferRelativeResize="0"/>
          <p:nvPr/>
        </p:nvPicPr>
        <p:blipFill rotWithShape="1">
          <a:blip r:embed="rId6">
            <a:alphaModFix/>
          </a:blip>
          <a:srcRect t="18181" b="18181"/>
          <a:stretch/>
        </p:blipFill>
        <p:spPr>
          <a:xfrm>
            <a:off x="6804675" y="2446813"/>
            <a:ext cx="1990725" cy="1266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1375425" y="509825"/>
            <a:ext cx="73404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solidFill>
                  <a:schemeClr val="dk1"/>
                </a:solidFill>
              </a:rPr>
              <a:t>2-Year Degree: Junior College</a:t>
            </a:r>
            <a:endParaRPr dirty="0">
              <a:solidFill>
                <a:schemeClr val="dk1"/>
              </a:solidFill>
            </a:endParaRPr>
          </a:p>
        </p:txBody>
      </p:sp>
      <p:sp>
        <p:nvSpPr>
          <p:cNvPr id="202" name="Google Shape;202;p33"/>
          <p:cNvSpPr txBox="1">
            <a:spLocks noGrp="1"/>
          </p:cNvSpPr>
          <p:nvPr>
            <p:ph type="body" idx="1"/>
          </p:nvPr>
        </p:nvSpPr>
        <p:spPr>
          <a:xfrm>
            <a:off x="1375425" y="1217275"/>
            <a:ext cx="7483200" cy="12174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1200"/>
              </a:spcAft>
              <a:buNone/>
            </a:pPr>
            <a:r>
              <a:rPr lang="en" sz="1800" dirty="0">
                <a:solidFill>
                  <a:schemeClr val="dk1"/>
                </a:solidFill>
              </a:rPr>
              <a:t>An associate degree or certificate is awarded at a community or junior college. After completing an associate degree, many students continue their educations at 4-year institutions.</a:t>
            </a:r>
            <a:endParaRPr sz="1800" dirty="0">
              <a:solidFill>
                <a:schemeClr val="dk1"/>
              </a:solidFill>
            </a:endParaRPr>
          </a:p>
        </p:txBody>
      </p:sp>
      <p:graphicFrame>
        <p:nvGraphicFramePr>
          <p:cNvPr id="203" name="Google Shape;203;p33"/>
          <p:cNvGraphicFramePr/>
          <p:nvPr/>
        </p:nvGraphicFramePr>
        <p:xfrm>
          <a:off x="1375425" y="3725775"/>
          <a:ext cx="7239000" cy="1005810"/>
        </p:xfrm>
        <a:graphic>
          <a:graphicData uri="http://schemas.openxmlformats.org/drawingml/2006/table">
            <a:tbl>
              <a:tblPr>
                <a:noFill/>
                <a:tableStyleId>{FB728B5F-49AB-413D-AB57-582B6EB8ACE6}</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949375">
                <a:tc>
                  <a:txBody>
                    <a:bodyPr/>
                    <a:lstStyle/>
                    <a:p>
                      <a:pPr marL="0" lvl="0" indent="0" algn="ctr" rtl="0">
                        <a:spcBef>
                          <a:spcPts val="0"/>
                        </a:spcBef>
                        <a:spcAft>
                          <a:spcPts val="0"/>
                        </a:spcAft>
                        <a:buClr>
                          <a:schemeClr val="dk1"/>
                        </a:buClr>
                        <a:buSzPts val="1400"/>
                        <a:buFont typeface="Arial"/>
                        <a:buNone/>
                      </a:pPr>
                      <a:r>
                        <a:rPr lang="en" sz="1800" b="1">
                          <a:solidFill>
                            <a:schemeClr val="dk1"/>
                          </a:solidFill>
                          <a:latin typeface="Calibri"/>
                          <a:ea typeface="Calibri"/>
                          <a:cs typeface="Calibri"/>
                          <a:sym typeface="Calibri"/>
                        </a:rPr>
                        <a:t>Fitness Trainer</a:t>
                      </a:r>
                      <a:endParaRPr sz="1800">
                        <a:solidFill>
                          <a:schemeClr val="dk1"/>
                        </a:solidFill>
                        <a:latin typeface="Calibri"/>
                        <a:ea typeface="Calibri"/>
                        <a:cs typeface="Calibri"/>
                        <a:sym typeface="Calibri"/>
                      </a:endParaRPr>
                    </a:p>
                    <a:p>
                      <a:pPr marL="0" lvl="0" indent="0" algn="ctr" rtl="0">
                        <a:spcBef>
                          <a:spcPts val="0"/>
                        </a:spcBef>
                        <a:spcAft>
                          <a:spcPts val="0"/>
                        </a:spcAft>
                        <a:buNone/>
                      </a:pPr>
                      <a:r>
                        <a:rPr lang="en" sz="1800" b="1">
                          <a:solidFill>
                            <a:schemeClr val="dk1"/>
                          </a:solidFill>
                          <a:latin typeface="Calibri"/>
                          <a:ea typeface="Calibri"/>
                          <a:cs typeface="Calibri"/>
                          <a:sym typeface="Calibri"/>
                        </a:rPr>
                        <a:t>Salary: $45,380</a:t>
                      </a:r>
                      <a:endParaRPr sz="1800">
                        <a:solidFill>
                          <a:schemeClr val="dk1"/>
                        </a:solidFill>
                        <a:latin typeface="Calibri"/>
                        <a:ea typeface="Calibri"/>
                        <a:cs typeface="Calibri"/>
                        <a:sym typeface="Calibri"/>
                      </a:endParaRPr>
                    </a:p>
                    <a:p>
                      <a:pPr marL="0" lvl="0" indent="0" algn="ctr" rtl="0">
                        <a:spcBef>
                          <a:spcPts val="0"/>
                        </a:spcBef>
                        <a:spcAft>
                          <a:spcPts val="0"/>
                        </a:spcAft>
                        <a:buNone/>
                      </a:pPr>
                      <a:endParaRPr sz="1800">
                        <a:solidFill>
                          <a:schemeClr val="dk1"/>
                        </a:solidFill>
                        <a:latin typeface="Calibri"/>
                        <a:ea typeface="Calibri"/>
                        <a:cs typeface="Calibri"/>
                        <a:sym typeface="Calibri"/>
                      </a:endParaRPr>
                    </a:p>
                  </a:txBody>
                  <a:tcPr marL="91425" marR="91425" marT="91425" marB="91425" anchor="ctr">
                    <a:solidFill>
                      <a:schemeClr val="accent1"/>
                    </a:solidFill>
                  </a:tcPr>
                </a:tc>
                <a:tc>
                  <a:txBody>
                    <a:bodyPr/>
                    <a:lstStyle/>
                    <a:p>
                      <a:pPr marL="0" lvl="0" indent="0" algn="ctr" rtl="0">
                        <a:spcBef>
                          <a:spcPts val="0"/>
                        </a:spcBef>
                        <a:spcAft>
                          <a:spcPts val="0"/>
                        </a:spcAft>
                        <a:buClr>
                          <a:schemeClr val="dk1"/>
                        </a:buClr>
                        <a:buSzPts val="1400"/>
                        <a:buFont typeface="Arial"/>
                        <a:buNone/>
                      </a:pPr>
                      <a:r>
                        <a:rPr lang="en" sz="1800" b="1">
                          <a:solidFill>
                            <a:schemeClr val="dk1"/>
                          </a:solidFill>
                          <a:latin typeface="Calibri"/>
                          <a:ea typeface="Calibri"/>
                          <a:cs typeface="Calibri"/>
                          <a:sym typeface="Calibri"/>
                        </a:rPr>
                        <a:t>Firefighter</a:t>
                      </a:r>
                      <a:endParaRPr sz="1800">
                        <a:solidFill>
                          <a:schemeClr val="dk1"/>
                        </a:solidFill>
                        <a:latin typeface="Calibri"/>
                        <a:ea typeface="Calibri"/>
                        <a:cs typeface="Calibri"/>
                        <a:sym typeface="Calibri"/>
                      </a:endParaRPr>
                    </a:p>
                    <a:p>
                      <a:pPr marL="0" lvl="0" indent="0" algn="ctr" rtl="0">
                        <a:spcBef>
                          <a:spcPts val="0"/>
                        </a:spcBef>
                        <a:spcAft>
                          <a:spcPts val="0"/>
                        </a:spcAft>
                        <a:buNone/>
                      </a:pPr>
                      <a:r>
                        <a:rPr lang="en" sz="1800" b="1">
                          <a:solidFill>
                            <a:schemeClr val="dk1"/>
                          </a:solidFill>
                          <a:latin typeface="Calibri"/>
                          <a:ea typeface="Calibri"/>
                          <a:cs typeface="Calibri"/>
                          <a:sym typeface="Calibri"/>
                        </a:rPr>
                        <a:t>Salary: $51,680</a:t>
                      </a:r>
                      <a:endParaRPr sz="1800">
                        <a:solidFill>
                          <a:schemeClr val="dk1"/>
                        </a:solidFill>
                        <a:latin typeface="Calibri"/>
                        <a:ea typeface="Calibri"/>
                        <a:cs typeface="Calibri"/>
                        <a:sym typeface="Calibri"/>
                      </a:endParaRPr>
                    </a:p>
                    <a:p>
                      <a:pPr marL="0" lvl="0" indent="0" algn="ctr" rtl="0">
                        <a:spcBef>
                          <a:spcPts val="0"/>
                        </a:spcBef>
                        <a:spcAft>
                          <a:spcPts val="0"/>
                        </a:spcAft>
                        <a:buNone/>
                      </a:pPr>
                      <a:endParaRPr sz="1800">
                        <a:solidFill>
                          <a:schemeClr val="dk1"/>
                        </a:solidFill>
                        <a:latin typeface="Calibri"/>
                        <a:ea typeface="Calibri"/>
                        <a:cs typeface="Calibri"/>
                        <a:sym typeface="Calibri"/>
                      </a:endParaRPr>
                    </a:p>
                  </a:txBody>
                  <a:tcPr marL="91425" marR="91425" marT="91425" marB="91425" anchor="ctr">
                    <a:solidFill>
                      <a:schemeClr val="accent1"/>
                    </a:solidFill>
                  </a:tcPr>
                </a:tc>
                <a:tc>
                  <a:txBody>
                    <a:bodyPr/>
                    <a:lstStyle/>
                    <a:p>
                      <a:pPr marL="0" lvl="0" indent="0" algn="ctr" rtl="0">
                        <a:spcBef>
                          <a:spcPts val="0"/>
                        </a:spcBef>
                        <a:spcAft>
                          <a:spcPts val="0"/>
                        </a:spcAft>
                        <a:buClr>
                          <a:schemeClr val="dk1"/>
                        </a:buClr>
                        <a:buSzPts val="1400"/>
                        <a:buFont typeface="Arial"/>
                        <a:buNone/>
                      </a:pPr>
                      <a:r>
                        <a:rPr lang="en" sz="1800" b="1">
                          <a:solidFill>
                            <a:schemeClr val="dk1"/>
                          </a:solidFill>
                          <a:latin typeface="Calibri"/>
                          <a:ea typeface="Calibri"/>
                          <a:cs typeface="Calibri"/>
                          <a:sym typeface="Calibri"/>
                        </a:rPr>
                        <a:t>Computer Programmer</a:t>
                      </a:r>
                      <a:endParaRPr sz="1800">
                        <a:solidFill>
                          <a:schemeClr val="dk1"/>
                        </a:solidFill>
                        <a:latin typeface="Calibri"/>
                        <a:ea typeface="Calibri"/>
                        <a:cs typeface="Calibri"/>
                        <a:sym typeface="Calibri"/>
                      </a:endParaRPr>
                    </a:p>
                    <a:p>
                      <a:pPr marL="0" lvl="0" indent="0" algn="ctr" rtl="0">
                        <a:spcBef>
                          <a:spcPts val="0"/>
                        </a:spcBef>
                        <a:spcAft>
                          <a:spcPts val="0"/>
                        </a:spcAft>
                        <a:buNone/>
                      </a:pPr>
                      <a:r>
                        <a:rPr lang="en" sz="1800" b="1">
                          <a:solidFill>
                            <a:schemeClr val="dk1"/>
                          </a:solidFill>
                          <a:latin typeface="Calibri"/>
                          <a:ea typeface="Calibri"/>
                          <a:cs typeface="Calibri"/>
                          <a:sym typeface="Calibri"/>
                        </a:rPr>
                        <a:t>Salary: $97,800</a:t>
                      </a:r>
                      <a:endParaRPr sz="1800">
                        <a:solidFill>
                          <a:schemeClr val="dk1"/>
                        </a:solidFill>
                        <a:latin typeface="Calibri"/>
                        <a:ea typeface="Calibri"/>
                        <a:cs typeface="Calibri"/>
                        <a:sym typeface="Calibri"/>
                      </a:endParaRPr>
                    </a:p>
                  </a:txBody>
                  <a:tcPr marL="91425" marR="91425" marT="91425" marB="91425" anchor="ctr">
                    <a:solidFill>
                      <a:schemeClr val="accent1"/>
                    </a:solidFill>
                  </a:tcPr>
                </a:tc>
                <a:tc>
                  <a:txBody>
                    <a:bodyPr/>
                    <a:lstStyle/>
                    <a:p>
                      <a:pPr marL="0" lvl="0" indent="0" algn="ctr" rtl="0">
                        <a:spcBef>
                          <a:spcPts val="0"/>
                        </a:spcBef>
                        <a:spcAft>
                          <a:spcPts val="0"/>
                        </a:spcAft>
                        <a:buClr>
                          <a:schemeClr val="dk1"/>
                        </a:buClr>
                        <a:buSzPts val="1400"/>
                        <a:buFont typeface="Arial"/>
                        <a:buNone/>
                      </a:pPr>
                      <a:r>
                        <a:rPr lang="en" sz="1800" b="1">
                          <a:solidFill>
                            <a:schemeClr val="dk1"/>
                          </a:solidFill>
                          <a:latin typeface="Calibri"/>
                          <a:ea typeface="Calibri"/>
                          <a:cs typeface="Calibri"/>
                          <a:sym typeface="Calibri"/>
                        </a:rPr>
                        <a:t>Dental Hygienist</a:t>
                      </a:r>
                      <a:endParaRPr sz="1800">
                        <a:solidFill>
                          <a:schemeClr val="dk1"/>
                        </a:solidFill>
                        <a:latin typeface="Calibri"/>
                        <a:ea typeface="Calibri"/>
                        <a:cs typeface="Calibri"/>
                        <a:sym typeface="Calibri"/>
                      </a:endParaRPr>
                    </a:p>
                    <a:p>
                      <a:pPr marL="0" lvl="0" indent="0" algn="ctr" rtl="0">
                        <a:spcBef>
                          <a:spcPts val="0"/>
                        </a:spcBef>
                        <a:spcAft>
                          <a:spcPts val="0"/>
                        </a:spcAft>
                        <a:buNone/>
                      </a:pPr>
                      <a:r>
                        <a:rPr lang="en" sz="1800" b="1">
                          <a:solidFill>
                            <a:schemeClr val="dk1"/>
                          </a:solidFill>
                          <a:latin typeface="Calibri"/>
                          <a:ea typeface="Calibri"/>
                          <a:cs typeface="Calibri"/>
                          <a:sym typeface="Calibri"/>
                        </a:rPr>
                        <a:t>Salary: $81,400</a:t>
                      </a:r>
                      <a:endParaRPr sz="1800">
                        <a:solidFill>
                          <a:schemeClr val="dk1"/>
                        </a:solidFill>
                        <a:latin typeface="Calibri"/>
                        <a:ea typeface="Calibri"/>
                        <a:cs typeface="Calibri"/>
                        <a:sym typeface="Calibri"/>
                      </a:endParaRPr>
                    </a:p>
                  </a:txBody>
                  <a:tcPr marL="91425" marR="91425" marT="91425" marB="91425">
                    <a:solidFill>
                      <a:schemeClr val="accent1"/>
                    </a:solidFill>
                  </a:tcPr>
                </a:tc>
                <a:extLst>
                  <a:ext uri="{0D108BD9-81ED-4DB2-BD59-A6C34878D82A}">
                    <a16:rowId xmlns:a16="http://schemas.microsoft.com/office/drawing/2014/main" val="10000"/>
                  </a:ext>
                </a:extLst>
              </a:tr>
            </a:tbl>
          </a:graphicData>
        </a:graphic>
      </p:graphicFrame>
      <p:pic>
        <p:nvPicPr>
          <p:cNvPr id="204" name="Google Shape;204;p33"/>
          <p:cNvPicPr preferRelativeResize="0"/>
          <p:nvPr/>
        </p:nvPicPr>
        <p:blipFill rotWithShape="1">
          <a:blip r:embed="rId3">
            <a:alphaModFix/>
          </a:blip>
          <a:srcRect t="11860" b="11867"/>
          <a:stretch/>
        </p:blipFill>
        <p:spPr>
          <a:xfrm>
            <a:off x="1413350" y="2401800"/>
            <a:ext cx="1724025" cy="1323975"/>
          </a:xfrm>
          <a:prstGeom prst="rect">
            <a:avLst/>
          </a:prstGeom>
          <a:noFill/>
          <a:ln>
            <a:noFill/>
          </a:ln>
        </p:spPr>
      </p:pic>
      <p:pic>
        <p:nvPicPr>
          <p:cNvPr id="205" name="Google Shape;205;p33"/>
          <p:cNvPicPr preferRelativeResize="0"/>
          <p:nvPr/>
        </p:nvPicPr>
        <p:blipFill rotWithShape="1">
          <a:blip r:embed="rId4">
            <a:alphaModFix/>
          </a:blip>
          <a:srcRect t="4354" b="4345"/>
          <a:stretch/>
        </p:blipFill>
        <p:spPr>
          <a:xfrm>
            <a:off x="3342225" y="2306550"/>
            <a:ext cx="1562100" cy="1419225"/>
          </a:xfrm>
          <a:prstGeom prst="rect">
            <a:avLst/>
          </a:prstGeom>
          <a:noFill/>
          <a:ln>
            <a:noFill/>
          </a:ln>
        </p:spPr>
      </p:pic>
      <p:pic>
        <p:nvPicPr>
          <p:cNvPr id="206" name="Google Shape;206;p33"/>
          <p:cNvPicPr preferRelativeResize="0"/>
          <p:nvPr/>
        </p:nvPicPr>
        <p:blipFill rotWithShape="1">
          <a:blip r:embed="rId5">
            <a:alphaModFix/>
          </a:blip>
          <a:srcRect t="4262" b="4262"/>
          <a:stretch/>
        </p:blipFill>
        <p:spPr>
          <a:xfrm>
            <a:off x="5207650" y="2420850"/>
            <a:ext cx="1409700" cy="1285875"/>
          </a:xfrm>
          <a:prstGeom prst="rect">
            <a:avLst/>
          </a:prstGeom>
          <a:noFill/>
          <a:ln>
            <a:noFill/>
          </a:ln>
        </p:spPr>
      </p:pic>
      <p:pic>
        <p:nvPicPr>
          <p:cNvPr id="207" name="Google Shape;207;p33"/>
          <p:cNvPicPr preferRelativeResize="0"/>
          <p:nvPr/>
        </p:nvPicPr>
        <p:blipFill rotWithShape="1">
          <a:blip r:embed="rId6">
            <a:alphaModFix/>
          </a:blip>
          <a:srcRect t="15283" b="15276"/>
          <a:stretch/>
        </p:blipFill>
        <p:spPr>
          <a:xfrm>
            <a:off x="6804675" y="2569425"/>
            <a:ext cx="1704975" cy="1181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4"/>
          <p:cNvSpPr txBox="1">
            <a:spLocks noGrp="1"/>
          </p:cNvSpPr>
          <p:nvPr>
            <p:ph type="title"/>
          </p:nvPr>
        </p:nvSpPr>
        <p:spPr>
          <a:xfrm>
            <a:off x="1375425" y="509825"/>
            <a:ext cx="73404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solidFill>
                  <a:schemeClr val="dk1"/>
                </a:solidFill>
              </a:rPr>
              <a:t>4-Year Degree University</a:t>
            </a:r>
            <a:endParaRPr dirty="0">
              <a:solidFill>
                <a:schemeClr val="dk1"/>
              </a:solidFill>
            </a:endParaRPr>
          </a:p>
        </p:txBody>
      </p:sp>
      <p:sp>
        <p:nvSpPr>
          <p:cNvPr id="213" name="Google Shape;213;p34"/>
          <p:cNvSpPr txBox="1">
            <a:spLocks noGrp="1"/>
          </p:cNvSpPr>
          <p:nvPr>
            <p:ph type="body" idx="1"/>
          </p:nvPr>
        </p:nvSpPr>
        <p:spPr>
          <a:xfrm>
            <a:off x="1375425" y="1217275"/>
            <a:ext cx="7483200" cy="1217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800">
                <a:solidFill>
                  <a:schemeClr val="dk1"/>
                </a:solidFill>
              </a:rPr>
              <a:t>A bachelor's degree is awarded after completing required classes. Universities are generally larger and offer more academic options.</a:t>
            </a:r>
            <a:endParaRPr sz="1800">
              <a:solidFill>
                <a:schemeClr val="dk1"/>
              </a:solidFill>
            </a:endParaRPr>
          </a:p>
          <a:p>
            <a:pPr marL="0" lvl="0" indent="0" algn="ctr" rtl="0">
              <a:spcBef>
                <a:spcPts val="1200"/>
              </a:spcBef>
              <a:spcAft>
                <a:spcPts val="1200"/>
              </a:spcAft>
              <a:buNone/>
            </a:pPr>
            <a:endParaRPr sz="1800">
              <a:solidFill>
                <a:schemeClr val="dk1"/>
              </a:solidFill>
            </a:endParaRPr>
          </a:p>
        </p:txBody>
      </p:sp>
      <p:graphicFrame>
        <p:nvGraphicFramePr>
          <p:cNvPr id="214" name="Google Shape;214;p34"/>
          <p:cNvGraphicFramePr/>
          <p:nvPr/>
        </p:nvGraphicFramePr>
        <p:xfrm>
          <a:off x="1375425" y="3725775"/>
          <a:ext cx="7239000" cy="949375"/>
        </p:xfrm>
        <a:graphic>
          <a:graphicData uri="http://schemas.openxmlformats.org/drawingml/2006/table">
            <a:tbl>
              <a:tblPr>
                <a:noFill/>
                <a:tableStyleId>{FB728B5F-49AB-413D-AB57-582B6EB8ACE6}</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949375">
                <a:tc>
                  <a:txBody>
                    <a:bodyPr/>
                    <a:lstStyle/>
                    <a:p>
                      <a:pPr marL="0" lvl="0" indent="0" algn="ctr" rtl="0">
                        <a:spcBef>
                          <a:spcPts val="0"/>
                        </a:spcBef>
                        <a:spcAft>
                          <a:spcPts val="0"/>
                        </a:spcAft>
                        <a:buNone/>
                      </a:pPr>
                      <a:r>
                        <a:rPr lang="en" sz="1800" b="1">
                          <a:solidFill>
                            <a:schemeClr val="dk1"/>
                          </a:solidFill>
                          <a:latin typeface="Calibri"/>
                          <a:ea typeface="Calibri"/>
                          <a:cs typeface="Calibri"/>
                          <a:sym typeface="Calibri"/>
                        </a:rPr>
                        <a:t>Accountant</a:t>
                      </a:r>
                      <a:endParaRPr sz="1800" b="1">
                        <a:solidFill>
                          <a:schemeClr val="dk1"/>
                        </a:solidFill>
                        <a:latin typeface="Calibri"/>
                        <a:ea typeface="Calibri"/>
                        <a:cs typeface="Calibri"/>
                        <a:sym typeface="Calibri"/>
                      </a:endParaRPr>
                    </a:p>
                    <a:p>
                      <a:pPr marL="0" lvl="0" indent="0" algn="ctr" rtl="0">
                        <a:spcBef>
                          <a:spcPts val="0"/>
                        </a:spcBef>
                        <a:spcAft>
                          <a:spcPts val="0"/>
                        </a:spcAft>
                        <a:buNone/>
                      </a:pPr>
                      <a:r>
                        <a:rPr lang="en" sz="1800" b="1">
                          <a:solidFill>
                            <a:schemeClr val="dk1"/>
                          </a:solidFill>
                          <a:latin typeface="Calibri"/>
                          <a:ea typeface="Calibri"/>
                          <a:cs typeface="Calibri"/>
                          <a:sym typeface="Calibri"/>
                        </a:rPr>
                        <a:t>Salary: $78,000</a:t>
                      </a:r>
                      <a:endParaRPr sz="1800">
                        <a:solidFill>
                          <a:schemeClr val="dk1"/>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ctr" rtl="0">
                        <a:spcBef>
                          <a:spcPts val="0"/>
                        </a:spcBef>
                        <a:spcAft>
                          <a:spcPts val="0"/>
                        </a:spcAft>
                        <a:buNone/>
                      </a:pPr>
                      <a:r>
                        <a:rPr lang="en" sz="1800" b="1">
                          <a:solidFill>
                            <a:schemeClr val="dk1"/>
                          </a:solidFill>
                          <a:latin typeface="Calibri"/>
                          <a:ea typeface="Calibri"/>
                          <a:cs typeface="Calibri"/>
                          <a:sym typeface="Calibri"/>
                        </a:rPr>
                        <a:t>Sports Reporter</a:t>
                      </a:r>
                      <a:endParaRPr sz="1800" b="1">
                        <a:solidFill>
                          <a:schemeClr val="dk1"/>
                        </a:solidFill>
                        <a:latin typeface="Calibri"/>
                        <a:ea typeface="Calibri"/>
                        <a:cs typeface="Calibri"/>
                        <a:sym typeface="Calibri"/>
                      </a:endParaRPr>
                    </a:p>
                    <a:p>
                      <a:pPr marL="0" lvl="0" indent="0" algn="ctr" rtl="0">
                        <a:spcBef>
                          <a:spcPts val="0"/>
                        </a:spcBef>
                        <a:spcAft>
                          <a:spcPts val="0"/>
                        </a:spcAft>
                        <a:buNone/>
                      </a:pPr>
                      <a:r>
                        <a:rPr lang="en" sz="1800" b="1">
                          <a:solidFill>
                            <a:schemeClr val="dk1"/>
                          </a:solidFill>
                          <a:latin typeface="Calibri"/>
                          <a:ea typeface="Calibri"/>
                          <a:cs typeface="Calibri"/>
                          <a:sym typeface="Calibri"/>
                        </a:rPr>
                        <a:t>Salary: $55,960 </a:t>
                      </a:r>
                      <a:endParaRPr sz="1800">
                        <a:solidFill>
                          <a:schemeClr val="dk1"/>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ctr" rtl="0">
                        <a:spcBef>
                          <a:spcPts val="0"/>
                        </a:spcBef>
                        <a:spcAft>
                          <a:spcPts val="0"/>
                        </a:spcAft>
                        <a:buNone/>
                      </a:pPr>
                      <a:r>
                        <a:rPr lang="en" sz="1800" b="1">
                          <a:solidFill>
                            <a:schemeClr val="dk1"/>
                          </a:solidFill>
                          <a:latin typeface="Calibri"/>
                          <a:ea typeface="Calibri"/>
                          <a:cs typeface="Calibri"/>
                          <a:sym typeface="Calibri"/>
                        </a:rPr>
                        <a:t>FBI Agent</a:t>
                      </a:r>
                      <a:endParaRPr sz="1800" b="1">
                        <a:solidFill>
                          <a:schemeClr val="dk1"/>
                        </a:solidFill>
                        <a:latin typeface="Calibri"/>
                        <a:ea typeface="Calibri"/>
                        <a:cs typeface="Calibri"/>
                        <a:sym typeface="Calibri"/>
                      </a:endParaRPr>
                    </a:p>
                    <a:p>
                      <a:pPr marL="0" lvl="0" indent="0" algn="ctr" rtl="0">
                        <a:spcBef>
                          <a:spcPts val="0"/>
                        </a:spcBef>
                        <a:spcAft>
                          <a:spcPts val="0"/>
                        </a:spcAft>
                        <a:buNone/>
                      </a:pPr>
                      <a:r>
                        <a:rPr lang="en" sz="1800" b="1">
                          <a:solidFill>
                            <a:schemeClr val="dk1"/>
                          </a:solidFill>
                          <a:latin typeface="Calibri"/>
                          <a:ea typeface="Calibri"/>
                          <a:cs typeface="Calibri"/>
                          <a:sym typeface="Calibri"/>
                        </a:rPr>
                        <a:t>Salary: $86,280</a:t>
                      </a:r>
                      <a:endParaRPr sz="1800" b="1">
                        <a:solidFill>
                          <a:schemeClr val="dk1"/>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ctr" rtl="0">
                        <a:spcBef>
                          <a:spcPts val="0"/>
                        </a:spcBef>
                        <a:spcAft>
                          <a:spcPts val="0"/>
                        </a:spcAft>
                        <a:buNone/>
                      </a:pPr>
                      <a:r>
                        <a:rPr lang="en" sz="1800" b="1">
                          <a:solidFill>
                            <a:schemeClr val="dk1"/>
                          </a:solidFill>
                          <a:latin typeface="Calibri"/>
                          <a:ea typeface="Calibri"/>
                          <a:cs typeface="Calibri"/>
                          <a:sym typeface="Calibri"/>
                        </a:rPr>
                        <a:t>Engineer</a:t>
                      </a:r>
                      <a:endParaRPr sz="1800" b="1">
                        <a:solidFill>
                          <a:schemeClr val="dk1"/>
                        </a:solidFill>
                        <a:latin typeface="Calibri"/>
                        <a:ea typeface="Calibri"/>
                        <a:cs typeface="Calibri"/>
                        <a:sym typeface="Calibri"/>
                      </a:endParaRPr>
                    </a:p>
                    <a:p>
                      <a:pPr marL="0" lvl="0" indent="0" algn="ctr" rtl="0">
                        <a:spcBef>
                          <a:spcPts val="0"/>
                        </a:spcBef>
                        <a:spcAft>
                          <a:spcPts val="0"/>
                        </a:spcAft>
                        <a:buNone/>
                      </a:pPr>
                      <a:r>
                        <a:rPr lang="en" sz="1800" b="1">
                          <a:solidFill>
                            <a:schemeClr val="dk1"/>
                          </a:solidFill>
                          <a:latin typeface="Calibri"/>
                          <a:ea typeface="Calibri"/>
                          <a:cs typeface="Calibri"/>
                          <a:sym typeface="Calibri"/>
                        </a:rPr>
                        <a:t>Salary: $104,600</a:t>
                      </a:r>
                      <a:endParaRPr sz="1800" b="1">
                        <a:solidFill>
                          <a:schemeClr val="dk1"/>
                        </a:solidFill>
                        <a:latin typeface="Calibri"/>
                        <a:ea typeface="Calibri"/>
                        <a:cs typeface="Calibri"/>
                        <a:sym typeface="Calibri"/>
                      </a:endParaRPr>
                    </a:p>
                  </a:txBody>
                  <a:tcPr marL="91425" marR="91425" marT="91425" marB="91425">
                    <a:solidFill>
                      <a:schemeClr val="accent1"/>
                    </a:solidFill>
                  </a:tcPr>
                </a:tc>
                <a:extLst>
                  <a:ext uri="{0D108BD9-81ED-4DB2-BD59-A6C34878D82A}">
                    <a16:rowId xmlns:a16="http://schemas.microsoft.com/office/drawing/2014/main" val="10000"/>
                  </a:ext>
                </a:extLst>
              </a:tr>
            </a:tbl>
          </a:graphicData>
        </a:graphic>
      </p:graphicFrame>
      <p:pic>
        <p:nvPicPr>
          <p:cNvPr id="215" name="Google Shape;215;p34"/>
          <p:cNvPicPr preferRelativeResize="0"/>
          <p:nvPr/>
        </p:nvPicPr>
        <p:blipFill rotWithShape="1">
          <a:blip r:embed="rId3">
            <a:alphaModFix/>
          </a:blip>
          <a:srcRect l="8896" t="3722" r="8499" b="6575"/>
          <a:stretch/>
        </p:blipFill>
        <p:spPr>
          <a:xfrm>
            <a:off x="1690950" y="2373225"/>
            <a:ext cx="1238250" cy="1352550"/>
          </a:xfrm>
          <a:prstGeom prst="rect">
            <a:avLst/>
          </a:prstGeom>
          <a:noFill/>
          <a:ln>
            <a:noFill/>
          </a:ln>
        </p:spPr>
      </p:pic>
      <p:pic>
        <p:nvPicPr>
          <p:cNvPr id="216" name="Google Shape;216;p34"/>
          <p:cNvPicPr preferRelativeResize="0"/>
          <p:nvPr/>
        </p:nvPicPr>
        <p:blipFill rotWithShape="1">
          <a:blip r:embed="rId4">
            <a:alphaModFix/>
          </a:blip>
          <a:srcRect t="15699" b="3289"/>
          <a:stretch/>
        </p:blipFill>
        <p:spPr>
          <a:xfrm>
            <a:off x="3262925" y="2373225"/>
            <a:ext cx="1666875" cy="1352550"/>
          </a:xfrm>
          <a:prstGeom prst="rect">
            <a:avLst/>
          </a:prstGeom>
          <a:noFill/>
          <a:ln>
            <a:noFill/>
          </a:ln>
        </p:spPr>
      </p:pic>
      <p:pic>
        <p:nvPicPr>
          <p:cNvPr id="217" name="Google Shape;217;p34"/>
          <p:cNvPicPr preferRelativeResize="0"/>
          <p:nvPr/>
        </p:nvPicPr>
        <p:blipFill rotWithShape="1">
          <a:blip r:embed="rId5">
            <a:alphaModFix/>
          </a:blip>
          <a:srcRect l="12652" t="5063" r="13958" b="5314"/>
          <a:stretch/>
        </p:blipFill>
        <p:spPr>
          <a:xfrm>
            <a:off x="5334525" y="2306550"/>
            <a:ext cx="1171575" cy="1419225"/>
          </a:xfrm>
          <a:prstGeom prst="rect">
            <a:avLst/>
          </a:prstGeom>
          <a:noFill/>
          <a:ln>
            <a:noFill/>
          </a:ln>
        </p:spPr>
      </p:pic>
      <p:pic>
        <p:nvPicPr>
          <p:cNvPr id="218" name="Google Shape;218;p34"/>
          <p:cNvPicPr preferRelativeResize="0"/>
          <p:nvPr/>
        </p:nvPicPr>
        <p:blipFill>
          <a:blip r:embed="rId6">
            <a:alphaModFix/>
          </a:blip>
          <a:stretch>
            <a:fillRect/>
          </a:stretch>
        </p:blipFill>
        <p:spPr>
          <a:xfrm>
            <a:off x="6804675" y="2020800"/>
            <a:ext cx="1704975" cy="1704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5"/>
          <p:cNvPicPr preferRelativeResize="0"/>
          <p:nvPr/>
        </p:nvPicPr>
        <p:blipFill>
          <a:blip r:embed="rId3">
            <a:alphaModFix/>
          </a:blip>
          <a:stretch>
            <a:fillRect/>
          </a:stretch>
        </p:blipFill>
        <p:spPr>
          <a:xfrm>
            <a:off x="270925" y="152400"/>
            <a:ext cx="8602138" cy="483870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36"/>
          <p:cNvPicPr preferRelativeResize="0"/>
          <p:nvPr/>
        </p:nvPicPr>
        <p:blipFill>
          <a:blip r:embed="rId3">
            <a:alphaModFix/>
          </a:blip>
          <a:stretch>
            <a:fillRect/>
          </a:stretch>
        </p:blipFill>
        <p:spPr>
          <a:xfrm>
            <a:off x="7154237" y="1172975"/>
            <a:ext cx="1865377" cy="2505456"/>
          </a:xfrm>
          <a:prstGeom prst="rect">
            <a:avLst/>
          </a:prstGeom>
          <a:noFill/>
          <a:ln>
            <a:noFill/>
          </a:ln>
        </p:spPr>
      </p:pic>
      <p:sp>
        <p:nvSpPr>
          <p:cNvPr id="229" name="Google Shape;229;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5 Benefits of a College Degree</a:t>
            </a:r>
            <a:endParaRPr/>
          </a:p>
        </p:txBody>
      </p:sp>
      <p:pic>
        <p:nvPicPr>
          <p:cNvPr id="230" name="Google Shape;230;p36"/>
          <p:cNvPicPr preferRelativeResize="0"/>
          <p:nvPr/>
        </p:nvPicPr>
        <p:blipFill>
          <a:blip r:embed="rId4">
            <a:alphaModFix/>
          </a:blip>
          <a:stretch>
            <a:fillRect/>
          </a:stretch>
        </p:blipFill>
        <p:spPr>
          <a:xfrm>
            <a:off x="124388" y="1172975"/>
            <a:ext cx="1865377" cy="2505455"/>
          </a:xfrm>
          <a:prstGeom prst="rect">
            <a:avLst/>
          </a:prstGeom>
          <a:noFill/>
          <a:ln>
            <a:noFill/>
          </a:ln>
        </p:spPr>
      </p:pic>
      <p:pic>
        <p:nvPicPr>
          <p:cNvPr id="231" name="Google Shape;231;p36"/>
          <p:cNvPicPr preferRelativeResize="0"/>
          <p:nvPr/>
        </p:nvPicPr>
        <p:blipFill>
          <a:blip r:embed="rId5">
            <a:alphaModFix/>
          </a:blip>
          <a:stretch>
            <a:fillRect/>
          </a:stretch>
        </p:blipFill>
        <p:spPr>
          <a:xfrm>
            <a:off x="5345862" y="2399375"/>
            <a:ext cx="1863000" cy="2501751"/>
          </a:xfrm>
          <a:prstGeom prst="rect">
            <a:avLst/>
          </a:prstGeom>
          <a:noFill/>
          <a:ln>
            <a:noFill/>
          </a:ln>
        </p:spPr>
      </p:pic>
      <p:pic>
        <p:nvPicPr>
          <p:cNvPr id="232" name="Google Shape;232;p36"/>
          <p:cNvPicPr preferRelativeResize="0"/>
          <p:nvPr/>
        </p:nvPicPr>
        <p:blipFill>
          <a:blip r:embed="rId6">
            <a:alphaModFix/>
          </a:blip>
          <a:stretch>
            <a:fillRect/>
          </a:stretch>
        </p:blipFill>
        <p:spPr>
          <a:xfrm>
            <a:off x="3590200" y="1172963"/>
            <a:ext cx="1865375" cy="2505456"/>
          </a:xfrm>
          <a:prstGeom prst="rect">
            <a:avLst/>
          </a:prstGeom>
          <a:noFill/>
          <a:ln>
            <a:noFill/>
          </a:ln>
        </p:spPr>
      </p:pic>
      <p:pic>
        <p:nvPicPr>
          <p:cNvPr id="233" name="Google Shape;233;p36"/>
          <p:cNvPicPr preferRelativeResize="0"/>
          <p:nvPr/>
        </p:nvPicPr>
        <p:blipFill>
          <a:blip r:embed="rId7">
            <a:alphaModFix/>
          </a:blip>
          <a:stretch>
            <a:fillRect/>
          </a:stretch>
        </p:blipFill>
        <p:spPr>
          <a:xfrm>
            <a:off x="1814963" y="2397520"/>
            <a:ext cx="1865375" cy="25054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 Used To Think… But Now I Know</a:t>
            </a:r>
            <a:endParaRPr/>
          </a:p>
        </p:txBody>
      </p:sp>
      <p:graphicFrame>
        <p:nvGraphicFramePr>
          <p:cNvPr id="239" name="Google Shape;239;p37"/>
          <p:cNvGraphicFramePr/>
          <p:nvPr/>
        </p:nvGraphicFramePr>
        <p:xfrm>
          <a:off x="1234050" y="1250975"/>
          <a:ext cx="6277300" cy="3169575"/>
        </p:xfrm>
        <a:graphic>
          <a:graphicData uri="http://schemas.openxmlformats.org/drawingml/2006/table">
            <a:tbl>
              <a:tblPr>
                <a:noFill/>
                <a:tableStyleId>{FB728B5F-49AB-413D-AB57-582B6EB8ACE6}</a:tableStyleId>
              </a:tblPr>
              <a:tblGrid>
                <a:gridCol w="3138650">
                  <a:extLst>
                    <a:ext uri="{9D8B030D-6E8A-4147-A177-3AD203B41FA5}">
                      <a16:colId xmlns:a16="http://schemas.microsoft.com/office/drawing/2014/main" val="20000"/>
                    </a:ext>
                  </a:extLst>
                </a:gridCol>
                <a:gridCol w="3138650">
                  <a:extLst>
                    <a:ext uri="{9D8B030D-6E8A-4147-A177-3AD203B41FA5}">
                      <a16:colId xmlns:a16="http://schemas.microsoft.com/office/drawing/2014/main" val="20001"/>
                    </a:ext>
                  </a:extLst>
                </a:gridCol>
              </a:tblGrid>
              <a:tr h="643875">
                <a:tc>
                  <a:txBody>
                    <a:bodyPr/>
                    <a:lstStyle/>
                    <a:p>
                      <a:pPr marL="0" lvl="0" indent="0" algn="ctr" rtl="0">
                        <a:spcBef>
                          <a:spcPts val="0"/>
                        </a:spcBef>
                        <a:spcAft>
                          <a:spcPts val="0"/>
                        </a:spcAft>
                        <a:buNone/>
                      </a:pPr>
                      <a:r>
                        <a:rPr lang="en" sz="2600" b="1">
                          <a:latin typeface="Calibri"/>
                          <a:ea typeface="Calibri"/>
                          <a:cs typeface="Calibri"/>
                          <a:sym typeface="Calibri"/>
                        </a:rPr>
                        <a:t>I Used to Think…</a:t>
                      </a:r>
                      <a:endParaRPr sz="2600" i="1">
                        <a:latin typeface="Calibri"/>
                        <a:ea typeface="Calibri"/>
                        <a:cs typeface="Calibri"/>
                        <a:sym typeface="Calibri"/>
                      </a:endParaRPr>
                    </a:p>
                  </a:txBody>
                  <a:tcPr marL="91425" marR="91425" marT="91425" marB="91425">
                    <a:solidFill>
                      <a:srgbClr val="9FC9EB"/>
                    </a:solidFill>
                  </a:tcPr>
                </a:tc>
                <a:tc>
                  <a:txBody>
                    <a:bodyPr/>
                    <a:lstStyle/>
                    <a:p>
                      <a:pPr marL="0" lvl="0" indent="0" algn="ctr" rtl="0">
                        <a:spcBef>
                          <a:spcPts val="0"/>
                        </a:spcBef>
                        <a:spcAft>
                          <a:spcPts val="0"/>
                        </a:spcAft>
                        <a:buNone/>
                      </a:pPr>
                      <a:r>
                        <a:rPr lang="en" sz="2600" b="1">
                          <a:latin typeface="Calibri"/>
                          <a:ea typeface="Calibri"/>
                          <a:cs typeface="Calibri"/>
                          <a:sym typeface="Calibri"/>
                        </a:rPr>
                        <a:t>But Now I Know</a:t>
                      </a:r>
                      <a:endParaRPr sz="2600" i="1">
                        <a:latin typeface="Calibri"/>
                        <a:ea typeface="Calibri"/>
                        <a:cs typeface="Calibri"/>
                        <a:sym typeface="Calibri"/>
                      </a:endParaRPr>
                    </a:p>
                  </a:txBody>
                  <a:tcPr marL="91425" marR="91425" marT="91425" marB="91425">
                    <a:solidFill>
                      <a:srgbClr val="9FC9EB"/>
                    </a:solidFill>
                  </a:tcPr>
                </a:tc>
                <a:extLst>
                  <a:ext uri="{0D108BD9-81ED-4DB2-BD59-A6C34878D82A}">
                    <a16:rowId xmlns:a16="http://schemas.microsoft.com/office/drawing/2014/main" val="10000"/>
                  </a:ext>
                </a:extLst>
              </a:tr>
              <a:tr h="2525700">
                <a:tc>
                  <a:txBody>
                    <a:bodyPr/>
                    <a:lstStyle/>
                    <a:p>
                      <a:pPr marL="0" lvl="0" indent="0" algn="l" rtl="0">
                        <a:spcBef>
                          <a:spcPts val="0"/>
                        </a:spcBef>
                        <a:spcAft>
                          <a:spcPts val="0"/>
                        </a:spcAft>
                        <a:buNone/>
                      </a:pPr>
                      <a:r>
                        <a:rPr lang="en">
                          <a:solidFill>
                            <a:schemeClr val="dk1"/>
                          </a:solidFill>
                          <a:latin typeface="Calibri"/>
                          <a:ea typeface="Calibri"/>
                          <a:cs typeface="Calibri"/>
                          <a:sym typeface="Calibri"/>
                        </a:rPr>
                        <a:t>I used to think I could be a teacher with a 2-year degree.</a:t>
                      </a:r>
                      <a:endParaRPr>
                        <a:solidFill>
                          <a:schemeClr val="dk1"/>
                        </a:solidFill>
                        <a:latin typeface="Calibri"/>
                        <a:ea typeface="Calibri"/>
                        <a:cs typeface="Calibri"/>
                        <a:sym typeface="Calibri"/>
                      </a:endParaRPr>
                    </a:p>
                  </a:txBody>
                  <a:tcPr marL="91425" marR="91425" marT="91425" marB="91425">
                    <a:solidFill>
                      <a:schemeClr val="lt1"/>
                    </a:solidFill>
                  </a:tcPr>
                </a:tc>
                <a:tc>
                  <a:txBody>
                    <a:bodyPr/>
                    <a:lstStyle/>
                    <a:p>
                      <a:pPr marL="0" lvl="0" indent="0" algn="l" rtl="0">
                        <a:spcBef>
                          <a:spcPts val="0"/>
                        </a:spcBef>
                        <a:spcAft>
                          <a:spcPts val="0"/>
                        </a:spcAft>
                        <a:buNone/>
                      </a:pPr>
                      <a:r>
                        <a:rPr lang="en">
                          <a:solidFill>
                            <a:schemeClr val="dk1"/>
                          </a:solidFill>
                          <a:latin typeface="Calibri"/>
                          <a:ea typeface="Calibri"/>
                          <a:cs typeface="Calibri"/>
                          <a:sym typeface="Calibri"/>
                        </a:rPr>
                        <a:t>Now I know I need a 4-year degree to be a teacher.</a:t>
                      </a:r>
                      <a:endParaRPr>
                        <a:solidFill>
                          <a:schemeClr val="dk1"/>
                        </a:solidFill>
                        <a:latin typeface="Calibri"/>
                        <a:ea typeface="Calibri"/>
                        <a:cs typeface="Calibri"/>
                        <a:sym typeface="Calibri"/>
                      </a:endParaRPr>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Housekeeping Norms</a:t>
            </a:r>
            <a:endParaRPr/>
          </a:p>
        </p:txBody>
      </p:sp>
      <p:sp>
        <p:nvSpPr>
          <p:cNvPr id="58" name="Google Shape;58;p12"/>
          <p:cNvSpPr txBox="1">
            <a:spLocks noGrp="1"/>
          </p:cNvSpPr>
          <p:nvPr>
            <p:ph type="body" idx="1"/>
          </p:nvPr>
        </p:nvSpPr>
        <p:spPr>
          <a:xfrm>
            <a:off x="1375425" y="1217275"/>
            <a:ext cx="85206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Char char="●"/>
            </a:pPr>
            <a:r>
              <a:rPr lang="en" dirty="0"/>
              <a:t>Keep cell phones on silent.</a:t>
            </a:r>
            <a:endParaRPr dirty="0"/>
          </a:p>
          <a:p>
            <a:pPr marL="457200" lvl="0" indent="-393700" algn="l" rtl="0">
              <a:spcBef>
                <a:spcPts val="0"/>
              </a:spcBef>
              <a:spcAft>
                <a:spcPts val="0"/>
              </a:spcAft>
              <a:buSzPts val="2600"/>
              <a:buChar char="●"/>
            </a:pPr>
            <a:r>
              <a:rPr lang="en" dirty="0"/>
              <a:t>Behave like a guest</a:t>
            </a:r>
            <a:r>
              <a:rPr lang="en-US" dirty="0"/>
              <a:t>—</a:t>
            </a:r>
            <a:r>
              <a:rPr lang="en" dirty="0"/>
              <a:t>represent your school well.</a:t>
            </a:r>
            <a:endParaRPr dirty="0"/>
          </a:p>
          <a:p>
            <a:pPr marL="457200" lvl="0" indent="-393700" algn="l" rtl="0">
              <a:spcBef>
                <a:spcPts val="0"/>
              </a:spcBef>
              <a:spcAft>
                <a:spcPts val="0"/>
              </a:spcAft>
              <a:buSzPts val="2600"/>
              <a:buChar char="●"/>
            </a:pPr>
            <a:r>
              <a:rPr lang="en" dirty="0"/>
              <a:t>Leave campus as clean as it was when you arrived.</a:t>
            </a:r>
            <a:endParaRPr dirty="0"/>
          </a:p>
          <a:p>
            <a:pPr marL="457200" lvl="0" indent="-393700" algn="l" rtl="0">
              <a:spcBef>
                <a:spcPts val="0"/>
              </a:spcBef>
              <a:spcAft>
                <a:spcPts val="0"/>
              </a:spcAft>
              <a:buSzPts val="2600"/>
              <a:buChar char="●"/>
            </a:pPr>
            <a:r>
              <a:rPr lang="en" dirty="0"/>
              <a:t>Stay engaged in all activities.</a:t>
            </a:r>
            <a:endParaRPr dirty="0"/>
          </a:p>
          <a:p>
            <a:pPr marL="457200" lvl="0" indent="-393700" algn="l" rtl="0">
              <a:spcBef>
                <a:spcPts val="0"/>
              </a:spcBef>
              <a:spcAft>
                <a:spcPts val="0"/>
              </a:spcAft>
              <a:buSzPts val="2600"/>
              <a:buChar char="●"/>
            </a:pPr>
            <a:r>
              <a:rPr lang="en" dirty="0"/>
              <a:t>Ask related questions.</a:t>
            </a:r>
            <a:endParaRPr dirty="0"/>
          </a:p>
          <a:p>
            <a:pPr marL="457200" lvl="0" indent="-393700" algn="l" rtl="0">
              <a:spcBef>
                <a:spcPts val="0"/>
              </a:spcBef>
              <a:spcAft>
                <a:spcPts val="0"/>
              </a:spcAft>
              <a:buSzPts val="2600"/>
              <a:buChar char="●"/>
            </a:pPr>
            <a:r>
              <a:rPr lang="en" dirty="0"/>
              <a:t>Follow all instructions.</a:t>
            </a:r>
            <a:endParaRPr dirty="0"/>
          </a:p>
          <a:p>
            <a:pPr marL="457200" lvl="0" indent="-393700" algn="l" rtl="0">
              <a:spcBef>
                <a:spcPts val="0"/>
              </a:spcBef>
              <a:spcAft>
                <a:spcPts val="0"/>
              </a:spcAft>
              <a:buSzPts val="2600"/>
              <a:buChar char="●"/>
            </a:pPr>
            <a:r>
              <a:rPr lang="en" dirty="0"/>
              <a:t>Stay with your group.</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Objectives</a:t>
            </a:r>
            <a:endParaRPr/>
          </a:p>
        </p:txBody>
      </p:sp>
      <p:sp>
        <p:nvSpPr>
          <p:cNvPr id="64" name="Google Shape;64;p13"/>
          <p:cNvSpPr txBox="1">
            <a:spLocks noGrp="1"/>
          </p:cNvSpPr>
          <p:nvPr>
            <p:ph type="title" idx="2"/>
          </p:nvPr>
        </p:nvSpPr>
        <p:spPr>
          <a:xfrm>
            <a:off x="362850" y="2992650"/>
            <a:ext cx="8520600" cy="1227000"/>
          </a:xfrm>
          <a:prstGeom prst="rect">
            <a:avLst/>
          </a:prstGeom>
        </p:spPr>
        <p:txBody>
          <a:bodyPr spcFirstLastPara="1" wrap="square" lIns="91425" tIns="91425" rIns="91425" bIns="91425" anchor="ctr" anchorCtr="0">
            <a:normAutofit/>
          </a:bodyPr>
          <a:lstStyle/>
          <a:p>
            <a:pPr marL="457200" lvl="0" indent="-393700" algn="l" rtl="0">
              <a:spcBef>
                <a:spcPts val="0"/>
              </a:spcBef>
              <a:spcAft>
                <a:spcPts val="0"/>
              </a:spcAft>
              <a:buSzPts val="2600"/>
              <a:buChar char="●"/>
            </a:pPr>
            <a:r>
              <a:rPr lang="en"/>
              <a:t>Describe three types of postsecondary education options.</a:t>
            </a:r>
            <a:endParaRPr/>
          </a:p>
          <a:p>
            <a:pPr marL="457200" lvl="0" indent="-393700" algn="l" rtl="0">
              <a:spcBef>
                <a:spcPts val="0"/>
              </a:spcBef>
              <a:spcAft>
                <a:spcPts val="0"/>
              </a:spcAft>
              <a:buSzPts val="2600"/>
              <a:buChar char="●"/>
            </a:pPr>
            <a:r>
              <a:rPr lang="en"/>
              <a:t>Recognize jobs that people with various degrees can get.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2150850"/>
            <a:ext cx="8520600" cy="1928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Have you ever been to a college campus before?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Always, Sometimes, or Never True</a:t>
            </a:r>
            <a:endParaRPr/>
          </a:p>
        </p:txBody>
      </p:sp>
      <p:sp>
        <p:nvSpPr>
          <p:cNvPr id="75" name="Google Shape;75;p15"/>
          <p:cNvSpPr txBox="1">
            <a:spLocks noGrp="1"/>
          </p:cNvSpPr>
          <p:nvPr>
            <p:ph type="body" idx="1"/>
          </p:nvPr>
        </p:nvSpPr>
        <p:spPr>
          <a:xfrm>
            <a:off x="1375425" y="1217275"/>
            <a:ext cx="69675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Char char="●"/>
            </a:pPr>
            <a:r>
              <a:rPr lang="en"/>
              <a:t>With your group, read the statements.</a:t>
            </a:r>
            <a:endParaRPr/>
          </a:p>
          <a:p>
            <a:pPr marL="457200" lvl="0" indent="-393700" algn="l" rtl="0">
              <a:spcBef>
                <a:spcPts val="0"/>
              </a:spcBef>
              <a:spcAft>
                <a:spcPts val="0"/>
              </a:spcAft>
              <a:buSzPts val="2600"/>
              <a:buChar char="●"/>
            </a:pPr>
            <a:r>
              <a:rPr lang="en"/>
              <a:t>Decide whether each statement is </a:t>
            </a:r>
            <a:r>
              <a:rPr lang="en">
                <a:solidFill>
                  <a:srgbClr val="86B192"/>
                </a:solidFill>
              </a:rPr>
              <a:t>always true</a:t>
            </a:r>
            <a:r>
              <a:rPr lang="en"/>
              <a:t>, </a:t>
            </a:r>
            <a:r>
              <a:rPr lang="en">
                <a:solidFill>
                  <a:srgbClr val="9FC5E8"/>
                </a:solidFill>
              </a:rPr>
              <a:t>sometimes true</a:t>
            </a:r>
            <a:r>
              <a:rPr lang="en"/>
              <a:t>, or </a:t>
            </a:r>
            <a:r>
              <a:rPr lang="en">
                <a:solidFill>
                  <a:srgbClr val="F16D7F"/>
                </a:solidFill>
              </a:rPr>
              <a:t>never true</a:t>
            </a:r>
            <a:r>
              <a:rPr lang="en"/>
              <a:t>. </a:t>
            </a:r>
            <a:endParaRPr/>
          </a:p>
        </p:txBody>
      </p:sp>
      <p:pic>
        <p:nvPicPr>
          <p:cNvPr id="76" name="Google Shape;76;p15"/>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Always, Sometimes, or Never True</a:t>
            </a:r>
            <a:endParaRPr/>
          </a:p>
        </p:txBody>
      </p:sp>
      <p:sp>
        <p:nvSpPr>
          <p:cNvPr id="82" name="Google Shape;82;p16"/>
          <p:cNvSpPr txBox="1">
            <a:spLocks noGrp="1"/>
          </p:cNvSpPr>
          <p:nvPr>
            <p:ph type="body" idx="1"/>
          </p:nvPr>
        </p:nvSpPr>
        <p:spPr>
          <a:xfrm>
            <a:off x="1375425" y="1217275"/>
            <a:ext cx="69675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Char char="●"/>
            </a:pPr>
            <a:r>
              <a:rPr lang="en"/>
              <a:t>A person who goes to college earns more money than a person who doesn’t.</a:t>
            </a:r>
            <a:endParaRPr/>
          </a:p>
        </p:txBody>
      </p:sp>
      <p:pic>
        <p:nvPicPr>
          <p:cNvPr id="83" name="Google Shape;83;p16"/>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dk1"/>
                </a:solidFill>
              </a:rPr>
              <a:t>Sometimes True</a:t>
            </a:r>
            <a:endParaRPr>
              <a:solidFill>
                <a:schemeClr val="dk1"/>
              </a:solidFill>
            </a:endParaRPr>
          </a:p>
        </p:txBody>
      </p:sp>
      <p:sp>
        <p:nvSpPr>
          <p:cNvPr id="89" name="Google Shape;89;p17"/>
          <p:cNvSpPr txBox="1">
            <a:spLocks noGrp="1"/>
          </p:cNvSpPr>
          <p:nvPr>
            <p:ph type="body" idx="1"/>
          </p:nvPr>
        </p:nvSpPr>
        <p:spPr>
          <a:xfrm>
            <a:off x="1375425" y="1217275"/>
            <a:ext cx="74118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Clr>
                <a:schemeClr val="dk1"/>
              </a:buClr>
              <a:buSzPts val="2600"/>
              <a:buChar char="●"/>
            </a:pPr>
            <a:r>
              <a:rPr lang="en">
                <a:solidFill>
                  <a:schemeClr val="dk1"/>
                </a:solidFill>
              </a:rPr>
              <a:t>A person who goes to college earns more money than a person who doesn’t.</a:t>
            </a:r>
            <a:endParaRPr>
              <a:solidFill>
                <a:schemeClr val="dk1"/>
              </a:solidFill>
            </a:endParaRPr>
          </a:p>
          <a:p>
            <a:pPr marL="457200" lvl="0" indent="-393700" algn="l" rtl="0">
              <a:spcBef>
                <a:spcPts val="0"/>
              </a:spcBef>
              <a:spcAft>
                <a:spcPts val="0"/>
              </a:spcAft>
              <a:buClr>
                <a:schemeClr val="dk1"/>
              </a:buClr>
              <a:buSzPts val="2600"/>
              <a:buChar char="●"/>
            </a:pPr>
            <a:r>
              <a:rPr lang="en">
                <a:solidFill>
                  <a:schemeClr val="dk1"/>
                </a:solidFill>
              </a:rPr>
              <a:t>It depends on the job.</a:t>
            </a:r>
            <a:endParaRPr>
              <a:solidFill>
                <a:schemeClr val="dk1"/>
              </a:solidFill>
            </a:endParaRPr>
          </a:p>
          <a:p>
            <a:pPr marL="457200" lvl="0" indent="0" algn="l" rtl="0">
              <a:spcBef>
                <a:spcPts val="1200"/>
              </a:spcBef>
              <a:spcAft>
                <a:spcPts val="1200"/>
              </a:spcAft>
              <a:buNone/>
            </a:pPr>
            <a:endParaRPr/>
          </a:p>
        </p:txBody>
      </p:sp>
      <p:pic>
        <p:nvPicPr>
          <p:cNvPr id="90" name="Google Shape;90;p17"/>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1375425" y="509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Always, Sometimes, or Never True</a:t>
            </a:r>
            <a:endParaRPr/>
          </a:p>
          <a:p>
            <a:pPr marL="0" lvl="0" indent="0" algn="l" rtl="0">
              <a:spcBef>
                <a:spcPts val="0"/>
              </a:spcBef>
              <a:spcAft>
                <a:spcPts val="0"/>
              </a:spcAft>
              <a:buNone/>
            </a:pPr>
            <a:endParaRPr/>
          </a:p>
        </p:txBody>
      </p:sp>
      <p:sp>
        <p:nvSpPr>
          <p:cNvPr id="96" name="Google Shape;96;p18"/>
          <p:cNvSpPr txBox="1">
            <a:spLocks noGrp="1"/>
          </p:cNvSpPr>
          <p:nvPr>
            <p:ph type="body" idx="1"/>
          </p:nvPr>
        </p:nvSpPr>
        <p:spPr>
          <a:xfrm>
            <a:off x="1375425" y="1217275"/>
            <a:ext cx="6967500" cy="3416400"/>
          </a:xfrm>
          <a:prstGeom prst="rect">
            <a:avLst/>
          </a:prstGeom>
        </p:spPr>
        <p:txBody>
          <a:bodyPr spcFirstLastPara="1" wrap="square" lIns="91425" tIns="91425" rIns="91425" bIns="91425" anchor="t" anchorCtr="0">
            <a:normAutofit/>
          </a:bodyPr>
          <a:lstStyle/>
          <a:p>
            <a:pPr marL="457200" lvl="0" indent="-393700" algn="l" rtl="0">
              <a:spcBef>
                <a:spcPts val="0"/>
              </a:spcBef>
              <a:spcAft>
                <a:spcPts val="0"/>
              </a:spcAft>
              <a:buSzPts val="2600"/>
              <a:buChar char="●"/>
            </a:pPr>
            <a:r>
              <a:rPr lang="en"/>
              <a:t>To make it in today’s world, you must have a 4-year degree.</a:t>
            </a:r>
            <a:endParaRPr/>
          </a:p>
          <a:p>
            <a:pPr marL="457200" lvl="0" indent="0" algn="l" rtl="0">
              <a:spcBef>
                <a:spcPts val="1200"/>
              </a:spcBef>
              <a:spcAft>
                <a:spcPts val="1200"/>
              </a:spcAft>
              <a:buNone/>
            </a:pPr>
            <a:endParaRPr/>
          </a:p>
        </p:txBody>
      </p:sp>
      <p:pic>
        <p:nvPicPr>
          <p:cNvPr id="97" name="Google Shape;97;p18"/>
          <p:cNvPicPr preferRelativeResize="0"/>
          <p:nvPr/>
        </p:nvPicPr>
        <p:blipFill rotWithShape="1">
          <a:blip r:embed="rId3">
            <a:alphaModFix/>
          </a:blip>
          <a:srcRect/>
          <a:stretch/>
        </p:blipFill>
        <p:spPr>
          <a:xfrm>
            <a:off x="2941941" y="2978506"/>
            <a:ext cx="3260118" cy="176494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2177</Words>
  <Application>Microsoft Office PowerPoint</Application>
  <PresentationFormat>On-screen Show (16:9)</PresentationFormat>
  <Paragraphs>180</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Roboto</vt:lpstr>
      <vt:lpstr>Simple Light</vt:lpstr>
      <vt:lpstr>PowerPoint Presentation</vt:lpstr>
      <vt:lpstr>What Jobs Need What Education?</vt:lpstr>
      <vt:lpstr>Housekeeping Norms</vt:lpstr>
      <vt:lpstr>Objectives</vt:lpstr>
      <vt:lpstr>Have you ever been to a college campus before?</vt:lpstr>
      <vt:lpstr>Always, Sometimes, or Never True</vt:lpstr>
      <vt:lpstr>Always, Sometimes, or Never True</vt:lpstr>
      <vt:lpstr>Sometimes True</vt:lpstr>
      <vt:lpstr>Always, Sometimes, or Never True </vt:lpstr>
      <vt:lpstr>Sometimes True</vt:lpstr>
      <vt:lpstr>Always, Sometimes, or Never True </vt:lpstr>
      <vt:lpstr>Sometimes True</vt:lpstr>
      <vt:lpstr>Always, Sometimes, or Never True </vt:lpstr>
      <vt:lpstr>Sometimes True</vt:lpstr>
      <vt:lpstr>Always, Sometimes, or Never True </vt:lpstr>
      <vt:lpstr>Always True</vt:lpstr>
      <vt:lpstr>Always, Sometimes, or Never True </vt:lpstr>
      <vt:lpstr>Sometimes True</vt:lpstr>
      <vt:lpstr>Let’s Talk About Money</vt:lpstr>
      <vt:lpstr>Essential Question</vt:lpstr>
      <vt:lpstr>Card Sort</vt:lpstr>
      <vt:lpstr>Card Sort</vt:lpstr>
      <vt:lpstr>Career Tech</vt:lpstr>
      <vt:lpstr>2-Year Degree: Junior College</vt:lpstr>
      <vt:lpstr>4-Year Degree University</vt:lpstr>
      <vt:lpstr>PowerPoint Presentation</vt:lpstr>
      <vt:lpstr>5 Benefits of a College Degree</vt:lpstr>
      <vt:lpstr>I Used To Think… But Now I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Taylor Thurston</cp:lastModifiedBy>
  <cp:revision>1</cp:revision>
  <dcterms:modified xsi:type="dcterms:W3CDTF">2024-02-28T22:39:00Z</dcterms:modified>
</cp:coreProperties>
</file>