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90" autoAdjust="0"/>
  </p:normalViewPr>
  <p:slideViewPr>
    <p:cSldViewPr snapToGrid="0">
      <p:cViewPr varScale="1">
        <p:scale>
          <a:sx n="126" d="100"/>
          <a:sy n="126" d="100"/>
        </p:scale>
        <p:origin x="76" y="8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147"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earn.k20center.ou.edu/strategy/5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earn.k20center.ou.edu/strategy/926"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earn.k20center.ou.edu/strategy/137"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ommons.wikimedia.org/wiki/File:Clarence_Gaines.jpeg"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commons.wikimedia.org/wiki/File:Jordan_Lipofsky.jpg" TargetMode="External"/><Relationship Id="rId4" Type="http://schemas.openxmlformats.org/officeDocument/2006/relationships/hyperlink" Target="https://commons.wikimedia.org/wiki/File:Shaq_Heat.jpg"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ommons.wikimedia.org/wiki/File:Ruth_Bader_Ginsburg,_official_SCOTUS_portrait,_crop.jpg"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commons.wikimedia.org/wiki/File:Neil_Armstrong_pose.jpg" TargetMode="External"/><Relationship Id="rId4" Type="http://schemas.openxmlformats.org/officeDocument/2006/relationships/hyperlink" Target="https://commons.wikimedia.org/wiki/File:KBJackson.jp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8" name="Google Shape;148;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K20 Center. (n.d.). Card Sort. Strategies. </a:t>
            </a:r>
            <a:r>
              <a:rPr lang="en-US" u="sng" dirty="0">
                <a:solidFill>
                  <a:schemeClr val="hlink"/>
                </a:solidFill>
                <a:hlinkClick r:id="rId3"/>
              </a:rPr>
              <a:t>https://learn.k20center.ou.edu/strategy/147</a:t>
            </a:r>
            <a:r>
              <a:rPr lang="en-US" dirty="0"/>
              <a:t> </a:t>
            </a:r>
            <a:endParaRPr dirty="0"/>
          </a:p>
        </p:txBody>
      </p:sp>
      <p:sp>
        <p:nvSpPr>
          <p:cNvPr id="154" name="Google Shape;15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2" name="Google Shape;162;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c87f20071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K20 Center. (n.d.). Sentence-Phrase-Word. Strategies. </a:t>
            </a:r>
            <a:r>
              <a:rPr lang="en-US" u="sng" dirty="0">
                <a:solidFill>
                  <a:schemeClr val="hlink"/>
                </a:solidFill>
                <a:hlinkClick r:id="rId3"/>
              </a:rPr>
              <a:t>https://learn.k20center.ou.edu/strategy/54</a:t>
            </a:r>
            <a:r>
              <a:rPr lang="en-US" dirty="0"/>
              <a:t> </a:t>
            </a:r>
            <a:endParaRPr dirty="0"/>
          </a:p>
        </p:txBody>
      </p:sp>
      <p:sp>
        <p:nvSpPr>
          <p:cNvPr id="170" name="Google Shape;170;g2c87f20071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cd3e04ca0d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cd3e04ca0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K20 Center. (n.d.). Surprising-Interesting-Troubling. Strategies. </a:t>
            </a:r>
            <a:r>
              <a:rPr lang="en-US" u="sng" dirty="0">
                <a:solidFill>
                  <a:schemeClr val="hlink"/>
                </a:solidFill>
                <a:hlinkClick r:id="rId3"/>
              </a:rPr>
              <a:t>https://learn.k20center.ou.edu/strategy/926</a:t>
            </a:r>
            <a:r>
              <a:rPr lang="en-US" dirty="0"/>
              <a:t>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cd3e04ca0d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cd3e04ca0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cd3e04ca0d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cd3e04ca0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K20 Center. (n.d.). I Used to Think…But Now I Know. Strategies. </a:t>
            </a:r>
            <a:r>
              <a:rPr lang="en-US" u="sng" dirty="0">
                <a:solidFill>
                  <a:schemeClr val="hlink"/>
                </a:solidFill>
                <a:hlinkClick r:id="rId3"/>
              </a:rPr>
              <a:t>https://learn.k20center.ou.edu/strategy/137</a:t>
            </a:r>
            <a:r>
              <a:rPr lang="en-US" dirty="0"/>
              <a:t>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8" name="Google Shape;98;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bdc8c09d36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bdc8c09d36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K20 Center. (n.d.). Fiction in the Facts. Strategies. </a:t>
            </a:r>
            <a:r>
              <a:rPr lang="en-US" u="sng" dirty="0">
                <a:solidFill>
                  <a:schemeClr val="hlink"/>
                </a:solidFill>
                <a:hlinkClick r:id="rId3"/>
              </a:rPr>
              <a:t>https://learn.k20center.ou.edu/strategy/60</a:t>
            </a:r>
            <a:r>
              <a:rPr lang="en-US" u="sng" dirty="0">
                <a:solidFill>
                  <a:srgbClr val="1155CC"/>
                </a:solidFill>
              </a:rPr>
              <a:t> </a:t>
            </a:r>
            <a:endParaRPr u="sng" dirty="0">
              <a:solidFill>
                <a:srgbClr val="1155CC"/>
              </a:solidFill>
            </a:endParaRPr>
          </a:p>
          <a:p>
            <a:pPr marL="0" lvl="0" indent="0" algn="l" rtl="0">
              <a:lnSpc>
                <a:spcPct val="100000"/>
              </a:lnSpc>
              <a:spcBef>
                <a:spcPts val="0"/>
              </a:spcBef>
              <a:spcAft>
                <a:spcPts val="0"/>
              </a:spcAft>
              <a:buSzPts val="1400"/>
              <a:buNone/>
            </a:pPr>
            <a:endParaRPr dirty="0"/>
          </a:p>
        </p:txBody>
      </p:sp>
      <p:sp>
        <p:nvSpPr>
          <p:cNvPr id="110" name="Google Shape;110;p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bdc8c09d36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bdc8c09d3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bdc8c09d36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bdc8c09d3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bdc8c09d36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bdc8c09d3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All three men are members of Omega Psi Phi Fraternity.</a:t>
            </a:r>
            <a:endParaRPr dirty="0"/>
          </a:p>
          <a:p>
            <a:pPr marL="0" lvl="0" indent="0" algn="l" rtl="0">
              <a:spcBef>
                <a:spcPts val="0"/>
              </a:spcBef>
              <a:spcAft>
                <a:spcPts val="0"/>
              </a:spcAft>
              <a:buNone/>
            </a:pPr>
            <a:endParaRPr dirty="0"/>
          </a:p>
          <a:p>
            <a:pPr marL="457200" lvl="0" indent="-457200" algn="l" rtl="0">
              <a:lnSpc>
                <a:spcPct val="115000"/>
              </a:lnSpc>
              <a:spcBef>
                <a:spcPts val="0"/>
              </a:spcBef>
              <a:spcAft>
                <a:spcPts val="0"/>
              </a:spcAft>
              <a:buNone/>
            </a:pPr>
            <a:r>
              <a:rPr lang="en-US" dirty="0"/>
              <a:t>Unknown. (Photographer). 1968. </a:t>
            </a:r>
            <a:r>
              <a:rPr lang="en-US" i="1" dirty="0"/>
              <a:t>Basketball coach Clarence Gaines.</a:t>
            </a:r>
            <a:r>
              <a:rPr lang="en-US" dirty="0"/>
              <a:t> (Photograph). The News Argus. Accessed April, 24, 2024, from </a:t>
            </a:r>
            <a:r>
              <a:rPr lang="en-US" u="sng" dirty="0">
                <a:solidFill>
                  <a:srgbClr val="1155CC"/>
                </a:solidFill>
                <a:hlinkClick r:id="rId3">
                  <a:extLst>
                    <a:ext uri="{A12FA001-AC4F-418D-AE19-62706E023703}">
                      <ahyp:hlinkClr xmlns:ahyp="http://schemas.microsoft.com/office/drawing/2018/hyperlinkcolor" val="tx"/>
                    </a:ext>
                  </a:extLst>
                </a:hlinkClick>
              </a:rPr>
              <a:t>https://commons.wikimedia.org/wiki/File:Clarence_Gaines.jpeg</a:t>
            </a:r>
            <a:r>
              <a:rPr lang="en-US" dirty="0"/>
              <a:t> </a:t>
            </a:r>
            <a:endParaRPr dirty="0"/>
          </a:p>
          <a:p>
            <a:pPr marL="457200" lvl="0" indent="-457200" algn="l" rtl="0">
              <a:lnSpc>
                <a:spcPct val="115000"/>
              </a:lnSpc>
              <a:spcBef>
                <a:spcPts val="0"/>
              </a:spcBef>
              <a:spcAft>
                <a:spcPts val="0"/>
              </a:spcAft>
              <a:buNone/>
            </a:pPr>
            <a:endParaRPr dirty="0"/>
          </a:p>
          <a:p>
            <a:pPr marL="457200" lvl="0" indent="-457200" algn="l" rtl="0">
              <a:lnSpc>
                <a:spcPct val="115000"/>
              </a:lnSpc>
              <a:spcBef>
                <a:spcPts val="0"/>
              </a:spcBef>
              <a:spcAft>
                <a:spcPts val="0"/>
              </a:spcAft>
              <a:buNone/>
            </a:pPr>
            <a:r>
              <a:rPr lang="en-US" dirty="0"/>
              <a:t>Allison, Keith. (Photographer). February 28, 2007. </a:t>
            </a:r>
            <a:r>
              <a:rPr lang="en-US" i="1" dirty="0"/>
              <a:t>Shaquille O'Neal at the Washington Wizards v/s Miami Heat game on 02/28/07</a:t>
            </a:r>
            <a:r>
              <a:rPr lang="en-US" dirty="0"/>
              <a:t>. (Photograph). Flickr. Accessed April, 24, 2024, from </a:t>
            </a:r>
            <a:r>
              <a:rPr lang="en-US" u="sng" dirty="0">
                <a:solidFill>
                  <a:srgbClr val="1155CC"/>
                </a:solidFill>
                <a:hlinkClick r:id="rId4">
                  <a:extLst>
                    <a:ext uri="{A12FA001-AC4F-418D-AE19-62706E023703}">
                      <ahyp:hlinkClr xmlns:ahyp="http://schemas.microsoft.com/office/drawing/2018/hyperlinkcolor" val="tx"/>
                    </a:ext>
                  </a:extLst>
                </a:hlinkClick>
              </a:rPr>
              <a:t>https://commons.wikimedia.org/wiki/File:Shaq_Heat.jpg</a:t>
            </a:r>
            <a:r>
              <a:rPr lang="en-US" dirty="0"/>
              <a:t> </a:t>
            </a:r>
            <a:endParaRPr dirty="0"/>
          </a:p>
          <a:p>
            <a:pPr marL="457200" lvl="0" indent="-457200" algn="l" rtl="0">
              <a:lnSpc>
                <a:spcPct val="115000"/>
              </a:lnSpc>
              <a:spcBef>
                <a:spcPts val="0"/>
              </a:spcBef>
              <a:spcAft>
                <a:spcPts val="0"/>
              </a:spcAft>
              <a:buNone/>
            </a:pPr>
            <a:endParaRPr dirty="0"/>
          </a:p>
          <a:p>
            <a:pPr marL="457200" lvl="0" indent="-457200" algn="l" rtl="0">
              <a:lnSpc>
                <a:spcPct val="115000"/>
              </a:lnSpc>
              <a:spcBef>
                <a:spcPts val="0"/>
              </a:spcBef>
              <a:spcAft>
                <a:spcPts val="0"/>
              </a:spcAft>
              <a:buNone/>
            </a:pPr>
            <a:r>
              <a:rPr lang="en-US" dirty="0" err="1"/>
              <a:t>Lipofsky</a:t>
            </a:r>
            <a:r>
              <a:rPr lang="en-US" dirty="0"/>
              <a:t>, Steve. (Photographer). 1997. </a:t>
            </a:r>
            <a:r>
              <a:rPr lang="en-US" i="1" dirty="0"/>
              <a:t>Michael Jordan, guard with the Chicago Bulls at the free throw line during an NBA game in 1997</a:t>
            </a:r>
            <a:r>
              <a:rPr lang="en-US" dirty="0"/>
              <a:t>. (Photograph). Basketballphoto.com, Chicago. Accessed April, 24, 2024, from </a:t>
            </a:r>
            <a:r>
              <a:rPr lang="en-US" u="sng" dirty="0">
                <a:solidFill>
                  <a:srgbClr val="1155CC"/>
                </a:solidFill>
                <a:hlinkClick r:id="rId5">
                  <a:extLst>
                    <a:ext uri="{A12FA001-AC4F-418D-AE19-62706E023703}">
                      <ahyp:hlinkClr xmlns:ahyp="http://schemas.microsoft.com/office/drawing/2018/hyperlinkcolor" val="tx"/>
                    </a:ext>
                  </a:extLst>
                </a:hlinkClick>
              </a:rPr>
              <a:t>https://commons.wikimedia.org/wiki/File:Jordan_Lipofsky.jpg</a:t>
            </a:r>
            <a:r>
              <a:rPr lang="en-US" dirty="0"/>
              <a:t> </a:t>
            </a:r>
            <a:endParaRPr dirty="0"/>
          </a:p>
          <a:p>
            <a:pPr marL="457200" lvl="0" indent="-457200" algn="l" rtl="0">
              <a:lnSpc>
                <a:spcPct val="115000"/>
              </a:lnSpc>
              <a:spcBef>
                <a:spcPts val="0"/>
              </a:spcBef>
              <a:spcAft>
                <a:spcPts val="0"/>
              </a:spcAft>
              <a:buNone/>
            </a:pPr>
            <a:endParaRPr dirty="0"/>
          </a:p>
          <a:p>
            <a:pPr marL="457200" lvl="0" indent="-457200" algn="l" rtl="0">
              <a:lnSpc>
                <a:spcPct val="115000"/>
              </a:lnSpc>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bdc8c09d36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bdc8c09d3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RBG: Alpha Epsilon Phi</a:t>
            </a:r>
            <a:endParaRPr dirty="0"/>
          </a:p>
          <a:p>
            <a:pPr marL="0" lvl="0" indent="0" algn="l" rtl="0">
              <a:spcBef>
                <a:spcPts val="0"/>
              </a:spcBef>
              <a:spcAft>
                <a:spcPts val="0"/>
              </a:spcAft>
              <a:buNone/>
            </a:pPr>
            <a:r>
              <a:rPr lang="en-US" dirty="0"/>
              <a:t>Jackson: Delta Sigma Theta</a:t>
            </a:r>
            <a:endParaRPr dirty="0"/>
          </a:p>
          <a:p>
            <a:pPr marL="0" lvl="0" indent="0" algn="l" rtl="0">
              <a:spcBef>
                <a:spcPts val="0"/>
              </a:spcBef>
              <a:spcAft>
                <a:spcPts val="0"/>
              </a:spcAft>
              <a:buNone/>
            </a:pPr>
            <a:r>
              <a:rPr lang="en-US" dirty="0"/>
              <a:t>Sotomayor: Phi Beta Kappa</a:t>
            </a:r>
            <a:endParaRPr dirty="0"/>
          </a:p>
          <a:p>
            <a:pPr marL="0" lvl="0" indent="0" algn="l" rtl="0">
              <a:spcBef>
                <a:spcPts val="0"/>
              </a:spcBef>
              <a:spcAft>
                <a:spcPts val="0"/>
              </a:spcAft>
              <a:buNone/>
            </a:pPr>
            <a:r>
              <a:rPr lang="en-US" dirty="0"/>
              <a:t>Barrett: Omicron Delta Kappa/Phi Beta Kappa</a:t>
            </a:r>
            <a:endParaRPr dirty="0"/>
          </a:p>
          <a:p>
            <a:pPr marL="0" lvl="0" indent="0" algn="l" rtl="0">
              <a:spcBef>
                <a:spcPts val="0"/>
              </a:spcBef>
              <a:spcAft>
                <a:spcPts val="0"/>
              </a:spcAft>
              <a:buNone/>
            </a:pPr>
            <a:r>
              <a:rPr lang="en-US" dirty="0"/>
              <a:t>Armstrong: Phi Delta Theta</a:t>
            </a:r>
            <a:endParaRPr dirty="0"/>
          </a:p>
          <a:p>
            <a:pPr marL="0" lvl="0" indent="0" algn="l" rtl="0">
              <a:spcBef>
                <a:spcPts val="0"/>
              </a:spcBef>
              <a:spcAft>
                <a:spcPts val="0"/>
              </a:spcAft>
              <a:buNone/>
            </a:pPr>
            <a:endParaRPr dirty="0"/>
          </a:p>
          <a:p>
            <a:pPr marL="457200" lvl="0" indent="-457200" algn="l" rtl="0">
              <a:lnSpc>
                <a:spcPct val="115000"/>
              </a:lnSpc>
              <a:spcBef>
                <a:spcPts val="0"/>
              </a:spcBef>
              <a:spcAft>
                <a:spcPts val="0"/>
              </a:spcAft>
              <a:buClr>
                <a:schemeClr val="dk1"/>
              </a:buClr>
              <a:buSzPts val="1100"/>
              <a:buFont typeface="Arial"/>
              <a:buNone/>
            </a:pPr>
            <a:r>
              <a:rPr lang="en-US" dirty="0" err="1"/>
              <a:t>Petteway</a:t>
            </a:r>
            <a:r>
              <a:rPr lang="en-US" dirty="0"/>
              <a:t>, Steve. (Photographer). September 15, 2010. </a:t>
            </a:r>
            <a:r>
              <a:rPr lang="en-US" i="1" dirty="0"/>
              <a:t>Ruth Bader Ginsburg, Associate Justice of the Supreme Court of the United States. </a:t>
            </a:r>
            <a:r>
              <a:rPr lang="en-US" dirty="0"/>
              <a:t>(Photograph). The Oyez Project. Accessed April, 24, 2024, from </a:t>
            </a:r>
            <a:r>
              <a:rPr lang="en-US" u="sng" dirty="0">
                <a:solidFill>
                  <a:srgbClr val="1155CC"/>
                </a:solidFill>
                <a:hlinkClick r:id="rId3">
                  <a:extLst>
                    <a:ext uri="{A12FA001-AC4F-418D-AE19-62706E023703}">
                      <ahyp:hlinkClr xmlns:ahyp="http://schemas.microsoft.com/office/drawing/2018/hyperlinkcolor" val="tx"/>
                    </a:ext>
                  </a:extLst>
                </a:hlinkClick>
              </a:rPr>
              <a:t>https://commons.wikimedia.org/wiki/File:Ruth_Bader_Ginsburg,_official_SCOTUS_portrait,_crop.jpg</a:t>
            </a:r>
            <a:r>
              <a:rPr lang="en-US" dirty="0"/>
              <a:t> </a:t>
            </a:r>
            <a:endParaRPr dirty="0"/>
          </a:p>
          <a:p>
            <a:pPr marL="457200" lvl="0" indent="-457200" algn="l" rtl="0">
              <a:lnSpc>
                <a:spcPct val="115000"/>
              </a:lnSpc>
              <a:spcBef>
                <a:spcPts val="0"/>
              </a:spcBef>
              <a:spcAft>
                <a:spcPts val="0"/>
              </a:spcAft>
              <a:buClr>
                <a:schemeClr val="dk1"/>
              </a:buClr>
              <a:buSzPts val="1100"/>
              <a:buFont typeface="Arial"/>
              <a:buNone/>
            </a:pPr>
            <a:endParaRPr dirty="0"/>
          </a:p>
          <a:p>
            <a:pPr marL="457200" lvl="0" indent="-457200" algn="l" rtl="0">
              <a:lnSpc>
                <a:spcPct val="115000"/>
              </a:lnSpc>
              <a:spcBef>
                <a:spcPts val="0"/>
              </a:spcBef>
              <a:spcAft>
                <a:spcPts val="0"/>
              </a:spcAft>
              <a:buClr>
                <a:schemeClr val="dk1"/>
              </a:buClr>
              <a:buSzPts val="1100"/>
              <a:buFont typeface="Arial"/>
              <a:buNone/>
            </a:pPr>
            <a:r>
              <a:rPr lang="en-US" dirty="0"/>
              <a:t>Schilling, Fred. (Photographer). June 24, 2022. </a:t>
            </a:r>
            <a:r>
              <a:rPr lang="en-US" i="1" dirty="0"/>
              <a:t>Official photograph of Associate Justice Ketanji Brown Jackson. </a:t>
            </a:r>
            <a:r>
              <a:rPr lang="en-US" dirty="0"/>
              <a:t>(Photograph). The Oyez Project. Accessed April, 24, 2024, from </a:t>
            </a:r>
            <a:r>
              <a:rPr lang="en-US" u="sng" dirty="0">
                <a:solidFill>
                  <a:srgbClr val="1155CC"/>
                </a:solidFill>
                <a:hlinkClick r:id="rId4">
                  <a:extLst>
                    <a:ext uri="{A12FA001-AC4F-418D-AE19-62706E023703}">
                      <ahyp:hlinkClr xmlns:ahyp="http://schemas.microsoft.com/office/drawing/2018/hyperlinkcolor" val="tx"/>
                    </a:ext>
                  </a:extLst>
                </a:hlinkClick>
              </a:rPr>
              <a:t>https://commons.wikimedia.org/wiki/File:KBJackson.jpg</a:t>
            </a:r>
            <a:r>
              <a:rPr lang="en-US" dirty="0"/>
              <a:t> </a:t>
            </a:r>
            <a:endParaRPr dirty="0"/>
          </a:p>
          <a:p>
            <a:pPr marL="457200" lvl="0" indent="-457200" algn="l" rtl="0">
              <a:lnSpc>
                <a:spcPct val="115000"/>
              </a:lnSpc>
              <a:spcBef>
                <a:spcPts val="0"/>
              </a:spcBef>
              <a:spcAft>
                <a:spcPts val="0"/>
              </a:spcAft>
              <a:buClr>
                <a:schemeClr val="dk1"/>
              </a:buClr>
              <a:buSzPts val="1100"/>
              <a:buFont typeface="Arial"/>
              <a:buNone/>
            </a:pPr>
            <a:endParaRPr dirty="0"/>
          </a:p>
          <a:p>
            <a:pPr marL="457200" lvl="0" indent="-457200" algn="l" rtl="0">
              <a:lnSpc>
                <a:spcPct val="115000"/>
              </a:lnSpc>
              <a:spcBef>
                <a:spcPts val="0"/>
              </a:spcBef>
              <a:spcAft>
                <a:spcPts val="0"/>
              </a:spcAft>
              <a:buClr>
                <a:schemeClr val="dk1"/>
              </a:buClr>
              <a:buSzPts val="1100"/>
              <a:buFont typeface="Arial"/>
              <a:buNone/>
            </a:pPr>
            <a:r>
              <a:rPr lang="en-US" dirty="0"/>
              <a:t>Unknown. (Photographer). July 1, 1969. </a:t>
            </a:r>
            <a:r>
              <a:rPr lang="en-US" i="1" dirty="0"/>
              <a:t>Portrait of Astronaut Neil A. Armstrong, commander of the Apollo 11 Lunar Landing mission in his space suit, with his helmet on the table in front of him. Behind him is a large photograph of the lunar surface.</a:t>
            </a:r>
            <a:r>
              <a:rPr lang="en-US" dirty="0"/>
              <a:t> (Photograph). NASA Photos. Accessed April, 24, 2024, from </a:t>
            </a:r>
            <a:r>
              <a:rPr lang="en-US" u="sng" dirty="0">
                <a:solidFill>
                  <a:srgbClr val="1155CC"/>
                </a:solidFill>
                <a:hlinkClick r:id="rId5">
                  <a:extLst>
                    <a:ext uri="{A12FA001-AC4F-418D-AE19-62706E023703}">
                      <ahyp:hlinkClr xmlns:ahyp="http://schemas.microsoft.com/office/drawing/2018/hyperlinkcolor" val="tx"/>
                    </a:ext>
                  </a:extLst>
                </a:hlinkClick>
              </a:rPr>
              <a:t>https://commons.wikimedia.org/wiki/File:Neil_Armstrong_pose.jpg</a:t>
            </a:r>
            <a:r>
              <a:rPr lang="en-US"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hyperlink" Target="http://www.youtube.com/watch?v=9gy-1Z2Sa-c"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tudent.desmos.com/"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3.jpg"/><Relationship Id="rId5" Type="http://schemas.openxmlformats.org/officeDocument/2006/relationships/hyperlink" Target="http://www.youtube.com/watch?v=9gy-1Z2Sa-c" TargetMode="Externa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bfrgyuXmVr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Essential Question</a:t>
            </a:r>
            <a:endParaRPr/>
          </a:p>
        </p:txBody>
      </p:sp>
      <p:sp>
        <p:nvSpPr>
          <p:cNvPr id="151" name="Google Shape;151;p3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55562" lvl="0" indent="0" algn="l" rtl="0">
              <a:lnSpc>
                <a:spcPct val="100000"/>
              </a:lnSpc>
              <a:spcBef>
                <a:spcPts val="0"/>
              </a:spcBef>
              <a:spcAft>
                <a:spcPts val="0"/>
              </a:spcAft>
              <a:buClr>
                <a:srgbClr val="000000"/>
              </a:buClr>
              <a:buSzPts val="2600"/>
              <a:buFont typeface="Arial"/>
              <a:buNone/>
            </a:pPr>
            <a:r>
              <a:rPr lang="en-US"/>
              <a:t>What role do social organizations play in fostering a sense of community and belonging for their members?</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Card Sort </a:t>
            </a:r>
            <a:endParaRPr/>
          </a:p>
        </p:txBody>
      </p:sp>
      <p:sp>
        <p:nvSpPr>
          <p:cNvPr id="157" name="Google Shape;157;p32"/>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lnSpcReduction="10000"/>
          </a:bodyPr>
          <a:lstStyle/>
          <a:p>
            <a:pPr marL="0" lvl="0" indent="0" algn="l" rtl="0">
              <a:lnSpc>
                <a:spcPct val="115000"/>
              </a:lnSpc>
              <a:spcBef>
                <a:spcPts val="0"/>
              </a:spcBef>
              <a:spcAft>
                <a:spcPts val="0"/>
              </a:spcAft>
              <a:buClr>
                <a:schemeClr val="dk1"/>
              </a:buClr>
              <a:buSzPts val="1100"/>
              <a:buFont typeface="Arial"/>
              <a:buNone/>
            </a:pPr>
            <a:r>
              <a:rPr lang="en-US" sz="2400"/>
              <a:t>In your group:</a:t>
            </a:r>
            <a:endParaRPr sz="2400"/>
          </a:p>
          <a:p>
            <a:pPr marL="457200" lvl="0" indent="-381000" algn="l" rtl="0">
              <a:lnSpc>
                <a:spcPct val="115000"/>
              </a:lnSpc>
              <a:spcBef>
                <a:spcPts val="0"/>
              </a:spcBef>
              <a:spcAft>
                <a:spcPts val="0"/>
              </a:spcAft>
              <a:buSzPts val="2400"/>
              <a:buChar char="•"/>
            </a:pPr>
            <a:r>
              <a:rPr lang="en-US" sz="2400"/>
              <a:t>Sort through the terms and definitions.</a:t>
            </a:r>
            <a:endParaRPr sz="2400"/>
          </a:p>
          <a:p>
            <a:pPr marL="457200" lvl="0" indent="-381000" algn="l" rtl="0">
              <a:lnSpc>
                <a:spcPct val="115000"/>
              </a:lnSpc>
              <a:spcBef>
                <a:spcPts val="0"/>
              </a:spcBef>
              <a:spcAft>
                <a:spcPts val="0"/>
              </a:spcAft>
              <a:buSzPts val="2400"/>
              <a:buChar char="•"/>
            </a:pPr>
            <a:r>
              <a:rPr lang="en-US" sz="2400"/>
              <a:t>Match the term with the correct definition.</a:t>
            </a:r>
            <a:endParaRPr sz="2400"/>
          </a:p>
          <a:p>
            <a:pPr marL="457200" lvl="0" indent="-381000" algn="l" rtl="0">
              <a:lnSpc>
                <a:spcPct val="115000"/>
              </a:lnSpc>
              <a:spcBef>
                <a:spcPts val="0"/>
              </a:spcBef>
              <a:spcAft>
                <a:spcPts val="0"/>
              </a:spcAft>
              <a:buSzPts val="2400"/>
              <a:buChar char="•"/>
            </a:pPr>
            <a:r>
              <a:rPr lang="en-US" sz="2400"/>
              <a:t>Use your context clues and prior knowledge to match as many as you can.</a:t>
            </a:r>
            <a:endParaRPr sz="2400"/>
          </a:p>
          <a:p>
            <a:pPr marL="231775" lvl="0" indent="-66675" algn="l" rtl="0">
              <a:lnSpc>
                <a:spcPct val="100000"/>
              </a:lnSpc>
              <a:spcBef>
                <a:spcPts val="0"/>
              </a:spcBef>
              <a:spcAft>
                <a:spcPts val="0"/>
              </a:spcAft>
              <a:buSzPts val="2600"/>
              <a:buNone/>
            </a:pPr>
            <a:endParaRPr/>
          </a:p>
        </p:txBody>
      </p:sp>
      <p:pic>
        <p:nvPicPr>
          <p:cNvPr id="158" name="Google Shape;158;p32"/>
          <p:cNvPicPr preferRelativeResize="0"/>
          <p:nvPr/>
        </p:nvPicPr>
        <p:blipFill>
          <a:blip r:embed="rId3">
            <a:alphaModFix/>
          </a:blip>
          <a:stretch>
            <a:fillRect/>
          </a:stretch>
        </p:blipFill>
        <p:spPr>
          <a:xfrm>
            <a:off x="5917477" y="547100"/>
            <a:ext cx="2007197" cy="1175925"/>
          </a:xfrm>
          <a:prstGeom prst="rect">
            <a:avLst/>
          </a:prstGeom>
          <a:noFill/>
          <a:ln>
            <a:noFill/>
          </a:ln>
        </p:spPr>
      </p:pic>
      <p:pic>
        <p:nvPicPr>
          <p:cNvPr id="159" name="Google Shape;159;p32" title="K20 Center 10 minute timer">
            <a:hlinkClick r:id="rId4"/>
          </p:cNvPr>
          <p:cNvPicPr preferRelativeResize="0"/>
          <p:nvPr/>
        </p:nvPicPr>
        <p:blipFill>
          <a:blip r:embed="rId5">
            <a:alphaModFix/>
          </a:blip>
          <a:stretch>
            <a:fillRect/>
          </a:stretch>
        </p:blipFill>
        <p:spPr>
          <a:xfrm>
            <a:off x="5638800" y="2198280"/>
            <a:ext cx="3048000" cy="1714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1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163"/>
        <p:cNvGrpSpPr/>
        <p:nvPr/>
      </p:nvGrpSpPr>
      <p:grpSpPr>
        <a:xfrm>
          <a:off x="0" y="0"/>
          <a:ext cx="0" cy="0"/>
          <a:chOff x="0" y="0"/>
          <a:chExt cx="0" cy="0"/>
        </a:xfrm>
      </p:grpSpPr>
      <p:sp>
        <p:nvSpPr>
          <p:cNvPr id="164" name="Google Shape;164;p3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Desmos Card Sort</a:t>
            </a:r>
            <a:endParaRPr/>
          </a:p>
        </p:txBody>
      </p:sp>
      <p:sp>
        <p:nvSpPr>
          <p:cNvPr id="165" name="Google Shape;165;p33"/>
          <p:cNvSpPr txBox="1">
            <a:spLocks noGrp="1"/>
          </p:cNvSpPr>
          <p:nvPr>
            <p:ph type="body" idx="1"/>
          </p:nvPr>
        </p:nvSpPr>
        <p:spPr>
          <a:xfrm>
            <a:off x="457200" y="1305050"/>
            <a:ext cx="5973300" cy="3479400"/>
          </a:xfrm>
          <a:prstGeom prst="rect">
            <a:avLst/>
          </a:prstGeom>
          <a:noFill/>
          <a:ln>
            <a:noFill/>
          </a:ln>
        </p:spPr>
        <p:txBody>
          <a:bodyPr spcFirstLastPara="1" wrap="square" lIns="91400" tIns="91400" rIns="91400" bIns="91400" anchor="t" anchorCtr="0">
            <a:normAutofit fontScale="92500" lnSpcReduction="20000"/>
          </a:bodyPr>
          <a:lstStyle/>
          <a:p>
            <a:pPr marL="457200" lvl="0" indent="-381317" algn="l" rtl="0">
              <a:spcBef>
                <a:spcPts val="0"/>
              </a:spcBef>
              <a:spcAft>
                <a:spcPts val="0"/>
              </a:spcAft>
              <a:buSzPct val="100000"/>
              <a:buChar char="•"/>
            </a:pPr>
            <a:r>
              <a:rPr lang="en-US"/>
              <a:t>Go to</a:t>
            </a:r>
            <a:r>
              <a:rPr lang="en-US" b="1">
                <a:solidFill>
                  <a:schemeClr val="accent6"/>
                </a:solidFill>
              </a:rPr>
              <a:t> </a:t>
            </a:r>
            <a:r>
              <a:rPr lang="en-US" b="1" u="sng">
                <a:solidFill>
                  <a:schemeClr val="accent6"/>
                </a:solidFill>
                <a:hlinkClick r:id="rId3">
                  <a:extLst>
                    <a:ext uri="{A12FA001-AC4F-418D-AE19-62706E023703}">
                      <ahyp:hlinkClr xmlns:ahyp="http://schemas.microsoft.com/office/drawing/2018/hyperlinkcolor" val="tx"/>
                    </a:ext>
                  </a:extLst>
                </a:hlinkClick>
              </a:rPr>
              <a:t>https://student.desmos.com/</a:t>
            </a:r>
            <a:br>
              <a:rPr lang="en-US" b="1">
                <a:solidFill>
                  <a:schemeClr val="accent6"/>
                </a:solidFill>
              </a:rPr>
            </a:br>
            <a:endParaRPr b="1">
              <a:solidFill>
                <a:schemeClr val="accent6"/>
              </a:solidFill>
            </a:endParaRPr>
          </a:p>
          <a:p>
            <a:pPr marL="457200" lvl="0" indent="-381317" algn="l" rtl="0">
              <a:spcBef>
                <a:spcPts val="0"/>
              </a:spcBef>
              <a:spcAft>
                <a:spcPts val="0"/>
              </a:spcAft>
              <a:buClr>
                <a:schemeClr val="accent6"/>
              </a:buClr>
              <a:buSzPct val="100000"/>
              <a:buChar char="•"/>
            </a:pPr>
            <a:r>
              <a:rPr lang="en-US"/>
              <a:t>Enter the code provided and </a:t>
            </a:r>
            <a:br>
              <a:rPr lang="en-US"/>
            </a:br>
            <a:r>
              <a:rPr lang="en-US"/>
              <a:t>sign in to save your progress.</a:t>
            </a:r>
            <a:br>
              <a:rPr lang="en-US"/>
            </a:br>
            <a:endParaRPr/>
          </a:p>
          <a:p>
            <a:pPr marL="457200" lvl="0" indent="-381317" algn="l" rtl="0">
              <a:spcBef>
                <a:spcPts val="0"/>
              </a:spcBef>
              <a:spcAft>
                <a:spcPts val="0"/>
              </a:spcAft>
              <a:buSzPct val="100000"/>
              <a:buChar char="•"/>
            </a:pPr>
            <a:r>
              <a:rPr lang="en-US"/>
              <a:t>Sort through the terms and definitions.</a:t>
            </a:r>
            <a:br>
              <a:rPr lang="en-US"/>
            </a:br>
            <a:endParaRPr/>
          </a:p>
          <a:p>
            <a:pPr marL="457200" lvl="0" indent="-381317" algn="l" rtl="0">
              <a:spcBef>
                <a:spcPts val="0"/>
              </a:spcBef>
              <a:spcAft>
                <a:spcPts val="0"/>
              </a:spcAft>
              <a:buSzPct val="100000"/>
              <a:buChar char="•"/>
            </a:pPr>
            <a:r>
              <a:rPr lang="en-US"/>
              <a:t>Match the term with the correct definition.</a:t>
            </a:r>
            <a:endParaRPr/>
          </a:p>
          <a:p>
            <a:pPr marL="0" lvl="0" indent="0" algn="l" rtl="0">
              <a:spcBef>
                <a:spcPts val="0"/>
              </a:spcBef>
              <a:spcAft>
                <a:spcPts val="0"/>
              </a:spcAft>
              <a:buClr>
                <a:schemeClr val="dk1"/>
              </a:buClr>
              <a:buSzPct val="42307"/>
              <a:buFont typeface="Arial"/>
              <a:buNone/>
            </a:pPr>
            <a:endParaRPr/>
          </a:p>
          <a:p>
            <a:pPr marL="231775" lvl="0" indent="-66675" algn="l" rtl="0">
              <a:lnSpc>
                <a:spcPct val="100000"/>
              </a:lnSpc>
              <a:spcBef>
                <a:spcPts val="0"/>
              </a:spcBef>
              <a:spcAft>
                <a:spcPts val="0"/>
              </a:spcAft>
              <a:buSzPct val="100000"/>
              <a:buNone/>
            </a:pPr>
            <a:endParaRPr/>
          </a:p>
        </p:txBody>
      </p:sp>
      <p:pic>
        <p:nvPicPr>
          <p:cNvPr id="166" name="Google Shape;166;p33"/>
          <p:cNvPicPr preferRelativeResize="0"/>
          <p:nvPr/>
        </p:nvPicPr>
        <p:blipFill>
          <a:blip r:embed="rId4">
            <a:alphaModFix/>
          </a:blip>
          <a:stretch>
            <a:fillRect/>
          </a:stretch>
        </p:blipFill>
        <p:spPr>
          <a:xfrm rot="1202387">
            <a:off x="6462552" y="680600"/>
            <a:ext cx="2007197" cy="1175925"/>
          </a:xfrm>
          <a:prstGeom prst="rect">
            <a:avLst/>
          </a:prstGeom>
          <a:noFill/>
          <a:ln>
            <a:noFill/>
          </a:ln>
        </p:spPr>
      </p:pic>
      <p:pic>
        <p:nvPicPr>
          <p:cNvPr id="167" name="Google Shape;167;p33" title="K20 Center 10 minute timer">
            <a:hlinkClick r:id="rId5"/>
          </p:cNvPr>
          <p:cNvPicPr preferRelativeResize="0"/>
          <p:nvPr/>
        </p:nvPicPr>
        <p:blipFill>
          <a:blip r:embed="rId6">
            <a:alphaModFix/>
          </a:blip>
          <a:stretch>
            <a:fillRect/>
          </a:stretch>
        </p:blipFill>
        <p:spPr>
          <a:xfrm>
            <a:off x="6176850" y="2205200"/>
            <a:ext cx="2882250" cy="16212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4"/>
          <p:cNvSpPr txBox="1">
            <a:spLocks noGrp="1"/>
          </p:cNvSpPr>
          <p:nvPr>
            <p:ph type="title"/>
          </p:nvPr>
        </p:nvSpPr>
        <p:spPr>
          <a:xfrm>
            <a:off x="457200" y="2310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Sentence-Phrase-Word </a:t>
            </a:r>
            <a:endParaRPr/>
          </a:p>
        </p:txBody>
      </p:sp>
      <p:sp>
        <p:nvSpPr>
          <p:cNvPr id="173" name="Google Shape;173;p34"/>
          <p:cNvSpPr txBox="1">
            <a:spLocks noGrp="1"/>
          </p:cNvSpPr>
          <p:nvPr>
            <p:ph type="body" idx="1"/>
          </p:nvPr>
        </p:nvSpPr>
        <p:spPr>
          <a:xfrm>
            <a:off x="457200" y="1152650"/>
            <a:ext cx="7172700" cy="3621000"/>
          </a:xfrm>
          <a:prstGeom prst="rect">
            <a:avLst/>
          </a:prstGeom>
          <a:noFill/>
          <a:ln>
            <a:noFill/>
          </a:ln>
        </p:spPr>
        <p:txBody>
          <a:bodyPr spcFirstLastPara="1" wrap="square" lIns="91400" tIns="91400" rIns="91400" bIns="91400" anchor="t" anchorCtr="0">
            <a:normAutofit fontScale="92500" lnSpcReduction="20000"/>
          </a:bodyPr>
          <a:lstStyle/>
          <a:p>
            <a:pPr marL="0" lvl="0" indent="0" algn="l" rtl="0">
              <a:lnSpc>
                <a:spcPct val="115000"/>
              </a:lnSpc>
              <a:spcBef>
                <a:spcPts val="0"/>
              </a:spcBef>
              <a:spcAft>
                <a:spcPts val="0"/>
              </a:spcAft>
              <a:buClr>
                <a:schemeClr val="dk1"/>
              </a:buClr>
              <a:buSzPct val="45833"/>
              <a:buFont typeface="Arial"/>
              <a:buNone/>
            </a:pPr>
            <a:r>
              <a:rPr lang="en-US" sz="2400" dirty="0"/>
              <a:t>You will read the </a:t>
            </a:r>
            <a:r>
              <a:rPr lang="en-US" sz="2400" b="1" dirty="0"/>
              <a:t>Fraternities and Sororities Article</a:t>
            </a:r>
            <a:r>
              <a:rPr lang="en-US" sz="2400" dirty="0"/>
              <a:t> and on your handout jot down the following: </a:t>
            </a:r>
            <a:endParaRPr sz="2400" dirty="0"/>
          </a:p>
          <a:p>
            <a:pPr marL="457200" lvl="0" indent="-358140" algn="l" rtl="0">
              <a:lnSpc>
                <a:spcPct val="115000"/>
              </a:lnSpc>
              <a:spcBef>
                <a:spcPts val="0"/>
              </a:spcBef>
              <a:spcAft>
                <a:spcPts val="0"/>
              </a:spcAft>
              <a:buSzPct val="100000"/>
              <a:buChar char="•"/>
            </a:pPr>
            <a:r>
              <a:rPr lang="en-US" sz="2400" b="1" dirty="0"/>
              <a:t>Sentence:</a:t>
            </a:r>
            <a:r>
              <a:rPr lang="en-US" sz="2400" dirty="0"/>
              <a:t> One sentence that expresses the main idea or was meaningful to you.</a:t>
            </a:r>
            <a:endParaRPr sz="2400" dirty="0"/>
          </a:p>
          <a:p>
            <a:pPr marL="457200" lvl="0" indent="-358140" algn="l" rtl="0">
              <a:lnSpc>
                <a:spcPct val="115000"/>
              </a:lnSpc>
              <a:spcBef>
                <a:spcPts val="0"/>
              </a:spcBef>
              <a:spcAft>
                <a:spcPts val="0"/>
              </a:spcAft>
              <a:buSzPct val="100000"/>
              <a:buChar char="•"/>
            </a:pPr>
            <a:r>
              <a:rPr lang="en-US" sz="2400" b="1" dirty="0"/>
              <a:t>Phrase: </a:t>
            </a:r>
            <a:r>
              <a:rPr lang="en-US" sz="2400" dirty="0"/>
              <a:t>One phrase that evokes curiosity or stands out to you.</a:t>
            </a:r>
            <a:endParaRPr sz="2400" dirty="0"/>
          </a:p>
          <a:p>
            <a:pPr marL="457200" lvl="0" indent="-358140" algn="l" rtl="0">
              <a:lnSpc>
                <a:spcPct val="115000"/>
              </a:lnSpc>
              <a:spcBef>
                <a:spcPts val="0"/>
              </a:spcBef>
              <a:spcAft>
                <a:spcPts val="0"/>
              </a:spcAft>
              <a:buSzPct val="100000"/>
              <a:buChar char="•"/>
            </a:pPr>
            <a:r>
              <a:rPr lang="en-US" sz="2400" b="1" dirty="0"/>
              <a:t>Word:</a:t>
            </a:r>
            <a:r>
              <a:rPr lang="en-US" sz="2400" dirty="0"/>
              <a:t> One word that captures their answer to the question “What role do social organizations play in fostering a sense of community and belonging for their members?”.</a:t>
            </a:r>
            <a:endParaRPr sz="2400" dirty="0"/>
          </a:p>
          <a:p>
            <a:pPr marL="231775" lvl="0" indent="-66675" algn="l" rtl="0">
              <a:lnSpc>
                <a:spcPct val="100000"/>
              </a:lnSpc>
              <a:spcBef>
                <a:spcPts val="0"/>
              </a:spcBef>
              <a:spcAft>
                <a:spcPts val="0"/>
              </a:spcAft>
              <a:buSzPct val="100000"/>
              <a:buNone/>
            </a:pPr>
            <a:endParaRPr dirty="0"/>
          </a:p>
        </p:txBody>
      </p:sp>
      <p:pic>
        <p:nvPicPr>
          <p:cNvPr id="174" name="Google Shape;174;p34"/>
          <p:cNvPicPr preferRelativeResize="0"/>
          <p:nvPr/>
        </p:nvPicPr>
        <p:blipFill>
          <a:blip r:embed="rId3">
            <a:alphaModFix/>
          </a:blip>
          <a:stretch>
            <a:fillRect/>
          </a:stretch>
        </p:blipFill>
        <p:spPr>
          <a:xfrm>
            <a:off x="7629900" y="1747047"/>
            <a:ext cx="1209300" cy="1209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Surprising-Interesting-Takeaway</a:t>
            </a:r>
            <a:endParaRPr/>
          </a:p>
        </p:txBody>
      </p:sp>
      <p:sp>
        <p:nvSpPr>
          <p:cNvPr id="180" name="Google Shape;180;p35"/>
          <p:cNvSpPr txBox="1">
            <a:spLocks noGrp="1"/>
          </p:cNvSpPr>
          <p:nvPr>
            <p:ph type="body" idx="1"/>
          </p:nvPr>
        </p:nvSpPr>
        <p:spPr>
          <a:xfrm>
            <a:off x="228600" y="1305050"/>
            <a:ext cx="4332300" cy="3621000"/>
          </a:xfrm>
          <a:prstGeom prst="rect">
            <a:avLst/>
          </a:prstGeom>
        </p:spPr>
        <p:txBody>
          <a:bodyPr spcFirstLastPara="1" wrap="square" lIns="91400" tIns="91400" rIns="91400" bIns="91400" anchor="t" anchorCtr="0">
            <a:normAutofit/>
          </a:bodyPr>
          <a:lstStyle/>
          <a:p>
            <a:pPr marL="457200" lvl="0" indent="-393700" algn="l" rtl="0">
              <a:spcBef>
                <a:spcPts val="520"/>
              </a:spcBef>
              <a:spcAft>
                <a:spcPts val="0"/>
              </a:spcAft>
              <a:buSzPts val="2600"/>
              <a:buChar char="•"/>
            </a:pPr>
            <a:r>
              <a:rPr lang="en-US"/>
              <a:t>As you watch the interview, on your handout identify the following:</a:t>
            </a:r>
            <a:endParaRPr/>
          </a:p>
          <a:p>
            <a:pPr marL="914400" lvl="1" indent="-279400" algn="l" rtl="0">
              <a:spcBef>
                <a:spcPts val="0"/>
              </a:spcBef>
              <a:spcAft>
                <a:spcPts val="0"/>
              </a:spcAft>
              <a:buSzPts val="800"/>
              <a:buChar char="⚫"/>
            </a:pPr>
            <a:r>
              <a:rPr lang="en-US" b="1"/>
              <a:t>Surprising:</a:t>
            </a:r>
            <a:r>
              <a:rPr lang="en-US"/>
              <a:t> One surprising fact or idea.</a:t>
            </a:r>
            <a:endParaRPr/>
          </a:p>
          <a:p>
            <a:pPr marL="914400" lvl="1" indent="-279400" algn="l" rtl="0">
              <a:spcBef>
                <a:spcPts val="0"/>
              </a:spcBef>
              <a:spcAft>
                <a:spcPts val="0"/>
              </a:spcAft>
              <a:buSzPts val="800"/>
              <a:buChar char="⚫"/>
            </a:pPr>
            <a:r>
              <a:rPr lang="en-US" b="1"/>
              <a:t>Interesting:</a:t>
            </a:r>
            <a:r>
              <a:rPr lang="en-US"/>
              <a:t> One interesting fact or idea.</a:t>
            </a:r>
            <a:endParaRPr/>
          </a:p>
          <a:p>
            <a:pPr marL="914400" lvl="1" indent="-279400" algn="l" rtl="0">
              <a:spcBef>
                <a:spcPts val="0"/>
              </a:spcBef>
              <a:spcAft>
                <a:spcPts val="0"/>
              </a:spcAft>
              <a:buSzPts val="800"/>
              <a:buChar char="⚫"/>
            </a:pPr>
            <a:r>
              <a:rPr lang="en-US" b="1"/>
              <a:t>Takeaway:</a:t>
            </a:r>
            <a:r>
              <a:rPr lang="en-US"/>
              <a:t> Overall takeaway from the interview </a:t>
            </a:r>
            <a:endParaRPr/>
          </a:p>
        </p:txBody>
      </p:sp>
      <p:pic>
        <p:nvPicPr>
          <p:cNvPr id="181" name="Google Shape;181;p35" descr="In this video, individuals from various fraternities and sororities share personal experiences about how Greek life has impacted their lives. They discuss how being part of Greek life gave them a sense of belonging during college and how it continues to have a lasting impact beyond graduation." title="Chapter by Chapter :  Exploring Greek Life">
            <a:hlinkClick r:id="rId3"/>
          </p:cNvPr>
          <p:cNvPicPr preferRelativeResize="0"/>
          <p:nvPr/>
        </p:nvPicPr>
        <p:blipFill>
          <a:blip r:embed="rId4">
            <a:alphaModFix/>
          </a:blip>
          <a:stretch>
            <a:fillRect/>
          </a:stretch>
        </p:blipFill>
        <p:spPr>
          <a:xfrm>
            <a:off x="4868100" y="1698051"/>
            <a:ext cx="3810750" cy="2143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10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Card Sort Revisited</a:t>
            </a:r>
            <a:endParaRPr/>
          </a:p>
        </p:txBody>
      </p:sp>
      <p:sp>
        <p:nvSpPr>
          <p:cNvPr id="187" name="Google Shape;187;p36"/>
          <p:cNvSpPr txBox="1">
            <a:spLocks noGrp="1"/>
          </p:cNvSpPr>
          <p:nvPr>
            <p:ph type="body" idx="1"/>
          </p:nvPr>
        </p:nvSpPr>
        <p:spPr>
          <a:xfrm>
            <a:off x="457200" y="1305050"/>
            <a:ext cx="5831100" cy="3621000"/>
          </a:xfrm>
          <a:prstGeom prst="rect">
            <a:avLst/>
          </a:prstGeom>
        </p:spPr>
        <p:txBody>
          <a:bodyPr spcFirstLastPara="1" wrap="square" lIns="91400" tIns="91400" rIns="91400" bIns="91400" anchor="t" anchorCtr="0">
            <a:normAutofit/>
          </a:bodyPr>
          <a:lstStyle/>
          <a:p>
            <a:pPr marL="457200" lvl="0" indent="-393700" algn="l" rtl="0">
              <a:spcBef>
                <a:spcPts val="520"/>
              </a:spcBef>
              <a:spcAft>
                <a:spcPts val="0"/>
              </a:spcAft>
              <a:buSzPts val="2600"/>
              <a:buChar char="•"/>
            </a:pPr>
            <a:r>
              <a:rPr lang="en-US"/>
              <a:t>Return to your card sort groups and revisit your card sort.</a:t>
            </a:r>
            <a:endParaRPr/>
          </a:p>
          <a:p>
            <a:pPr marL="0" lvl="0" indent="0" algn="l" rtl="0">
              <a:spcBef>
                <a:spcPts val="520"/>
              </a:spcBef>
              <a:spcAft>
                <a:spcPts val="0"/>
              </a:spcAft>
              <a:buNone/>
            </a:pPr>
            <a:endParaRPr/>
          </a:p>
          <a:p>
            <a:pPr marL="457200" lvl="0" indent="-393700" algn="l" rtl="0">
              <a:spcBef>
                <a:spcPts val="520"/>
              </a:spcBef>
              <a:spcAft>
                <a:spcPts val="0"/>
              </a:spcAft>
              <a:buSzPts val="2600"/>
              <a:buChar char="•"/>
            </a:pPr>
            <a:r>
              <a:rPr lang="en-US"/>
              <a:t>Using any new information you may have learned, make changes to your card sort if applicable. </a:t>
            </a:r>
            <a:endParaRPr/>
          </a:p>
        </p:txBody>
      </p:sp>
      <p:pic>
        <p:nvPicPr>
          <p:cNvPr id="188" name="Google Shape;188;p36"/>
          <p:cNvPicPr preferRelativeResize="0"/>
          <p:nvPr/>
        </p:nvPicPr>
        <p:blipFill>
          <a:blip r:embed="rId3">
            <a:alphaModFix/>
          </a:blip>
          <a:stretch>
            <a:fillRect/>
          </a:stretch>
        </p:blipFill>
        <p:spPr>
          <a:xfrm>
            <a:off x="6679602" y="2090150"/>
            <a:ext cx="2007197" cy="1175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I Used To Think…But Now I Know</a:t>
            </a:r>
            <a:endParaRPr/>
          </a:p>
        </p:txBody>
      </p:sp>
      <p:sp>
        <p:nvSpPr>
          <p:cNvPr id="194" name="Google Shape;194;p37"/>
          <p:cNvSpPr txBox="1">
            <a:spLocks noGrp="1"/>
          </p:cNvSpPr>
          <p:nvPr>
            <p:ph type="body" idx="1"/>
          </p:nvPr>
        </p:nvSpPr>
        <p:spPr>
          <a:xfrm>
            <a:off x="457200" y="1305050"/>
            <a:ext cx="6363300" cy="3621000"/>
          </a:xfrm>
          <a:prstGeom prst="rect">
            <a:avLst/>
          </a:prstGeom>
        </p:spPr>
        <p:txBody>
          <a:bodyPr spcFirstLastPara="1" wrap="square" lIns="91400" tIns="91400" rIns="91400" bIns="91400" anchor="t" anchorCtr="0">
            <a:normAutofit/>
          </a:bodyPr>
          <a:lstStyle/>
          <a:p>
            <a:pPr marL="457200" lvl="0" indent="-393700" algn="l" rtl="0">
              <a:spcBef>
                <a:spcPts val="520"/>
              </a:spcBef>
              <a:spcAft>
                <a:spcPts val="0"/>
              </a:spcAft>
              <a:buSzPts val="2600"/>
              <a:buChar char="•"/>
            </a:pPr>
            <a:r>
              <a:rPr lang="en-US"/>
              <a:t>Reflect on your previous knowledge of Greek life, and how it has changed over time and respond to the following prompt:</a:t>
            </a:r>
            <a:endParaRPr/>
          </a:p>
          <a:p>
            <a:pPr marL="914400" lvl="1" indent="-266700" algn="l" rtl="0">
              <a:spcBef>
                <a:spcPts val="0"/>
              </a:spcBef>
              <a:spcAft>
                <a:spcPts val="0"/>
              </a:spcAft>
              <a:buSzPts val="600"/>
              <a:buChar char="⚫"/>
            </a:pPr>
            <a:r>
              <a:rPr lang="en-US"/>
              <a:t>I used to think Greek life meant…</a:t>
            </a:r>
            <a:endParaRPr/>
          </a:p>
          <a:p>
            <a:pPr marL="914400" lvl="1" indent="-266700" algn="l" rtl="0">
              <a:spcBef>
                <a:spcPts val="0"/>
              </a:spcBef>
              <a:spcAft>
                <a:spcPts val="0"/>
              </a:spcAft>
              <a:buSzPts val="600"/>
              <a:buChar char="⚫"/>
            </a:pPr>
            <a:r>
              <a:rPr lang="en-US"/>
              <a:t>But now I know…</a:t>
            </a:r>
            <a:endParaRPr/>
          </a:p>
        </p:txBody>
      </p:sp>
      <p:pic>
        <p:nvPicPr>
          <p:cNvPr id="195" name="Google Shape;195;p37"/>
          <p:cNvPicPr preferRelativeResize="0"/>
          <p:nvPr/>
        </p:nvPicPr>
        <p:blipFill>
          <a:blip r:embed="rId3">
            <a:alphaModFix/>
          </a:blip>
          <a:stretch>
            <a:fillRect/>
          </a:stretch>
        </p:blipFill>
        <p:spPr>
          <a:xfrm rot="-15">
            <a:off x="6072921" y="2684458"/>
            <a:ext cx="2668332" cy="110290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ctrTitle"/>
          </p:nvPr>
        </p:nvSpPr>
        <p:spPr>
          <a:xfrm>
            <a:off x="644652" y="1007598"/>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US"/>
              <a:t>Chapter by Chapter:</a:t>
            </a:r>
            <a:endParaRPr/>
          </a:p>
        </p:txBody>
      </p:sp>
      <p:sp>
        <p:nvSpPr>
          <p:cNvPr id="95" name="Google Shape;95;p23"/>
          <p:cNvSpPr txBox="1">
            <a:spLocks noGrp="1"/>
          </p:cNvSpPr>
          <p:nvPr>
            <p:ph type="subTitle" idx="1"/>
          </p:nvPr>
        </p:nvSpPr>
        <p:spPr>
          <a:xfrm>
            <a:off x="644652" y="2400300"/>
            <a:ext cx="7854600" cy="1314600"/>
          </a:xfrm>
          <a:prstGeom prst="rect">
            <a:avLst/>
          </a:prstGeom>
        </p:spPr>
        <p:txBody>
          <a:bodyPr spcFirstLastPara="1" wrap="square" lIns="0" tIns="45700" rIns="18275" bIns="45700" anchor="t" anchorCtr="0">
            <a:normAutofit/>
          </a:bodyPr>
          <a:lstStyle/>
          <a:p>
            <a:pPr marL="0" lvl="0" indent="0" algn="l" rtl="0">
              <a:spcBef>
                <a:spcPts val="520"/>
              </a:spcBef>
              <a:spcAft>
                <a:spcPts val="0"/>
              </a:spcAft>
              <a:buNone/>
            </a:pPr>
            <a:r>
              <a:rPr lang="en-US"/>
              <a:t>Exploring Fraternities and Sororities </a:t>
            </a:r>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685802" y="1018127"/>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Lesson Objectives</a:t>
            </a:r>
            <a:endParaRPr/>
          </a:p>
        </p:txBody>
      </p:sp>
      <p:sp>
        <p:nvSpPr>
          <p:cNvPr id="101" name="Google Shape;101;p24"/>
          <p:cNvSpPr txBox="1">
            <a:spLocks noGrp="1"/>
          </p:cNvSpPr>
          <p:nvPr>
            <p:ph type="body" idx="1"/>
          </p:nvPr>
        </p:nvSpPr>
        <p:spPr>
          <a:xfrm>
            <a:off x="685800" y="2059076"/>
            <a:ext cx="7772400" cy="1779900"/>
          </a:xfrm>
          <a:prstGeom prst="rect">
            <a:avLst/>
          </a:prstGeom>
          <a:noFill/>
          <a:ln>
            <a:noFill/>
          </a:ln>
        </p:spPr>
        <p:txBody>
          <a:bodyPr spcFirstLastPara="1" wrap="square" lIns="45700" tIns="45700" rIns="45700" bIns="45700" anchor="t" anchorCtr="0">
            <a:normAutofit fontScale="55000" lnSpcReduction="20000"/>
          </a:bodyPr>
          <a:lstStyle/>
          <a:p>
            <a:pPr marL="457200" lvl="0" indent="-361315" algn="l" rtl="0">
              <a:spcBef>
                <a:spcPts val="0"/>
              </a:spcBef>
              <a:spcAft>
                <a:spcPts val="0"/>
              </a:spcAft>
              <a:buSzPct val="100000"/>
              <a:buChar char="•"/>
            </a:pPr>
            <a:r>
              <a:rPr lang="en-US" sz="3800"/>
              <a:t>Explore the history and structure of fraternities and sororities, recognizing their value in education and society. </a:t>
            </a:r>
            <a:endParaRPr sz="3800"/>
          </a:p>
          <a:p>
            <a:pPr marL="0" lvl="0" indent="0" algn="l" rtl="0">
              <a:spcBef>
                <a:spcPts val="0"/>
              </a:spcBef>
              <a:spcAft>
                <a:spcPts val="0"/>
              </a:spcAft>
              <a:buNone/>
            </a:pPr>
            <a:endParaRPr sz="3800"/>
          </a:p>
          <a:p>
            <a:pPr marL="457200" lvl="0" indent="-361315" algn="l" rtl="0">
              <a:spcBef>
                <a:spcPts val="0"/>
              </a:spcBef>
              <a:spcAft>
                <a:spcPts val="0"/>
              </a:spcAft>
              <a:buSzPct val="100000"/>
              <a:buChar char="•"/>
            </a:pPr>
            <a:r>
              <a:rPr lang="en-US" sz="3800"/>
              <a:t>Investigate how organizations contribute to creating supportive communities.</a:t>
            </a:r>
            <a:endParaRPr sz="3800"/>
          </a:p>
          <a:p>
            <a:pPr marL="398462" lvl="0" indent="-177800" algn="l" rtl="0">
              <a:spcBef>
                <a:spcPts val="0"/>
              </a:spcBef>
              <a:spcAft>
                <a:spcPts val="0"/>
              </a:spcAft>
              <a:buClr>
                <a:schemeClr val="dk1"/>
              </a:buClr>
              <a:buSzPct val="42307"/>
              <a:buFont typeface="Arial"/>
              <a:buNone/>
            </a:pPr>
            <a:endParaRPr/>
          </a:p>
          <a:p>
            <a:pPr marL="398463" lvl="0" indent="-177800" algn="l" rtl="0">
              <a:lnSpc>
                <a:spcPct val="100000"/>
              </a:lnSpc>
              <a:spcBef>
                <a:spcPts val="0"/>
              </a:spcBef>
              <a:spcAft>
                <a:spcPts val="0"/>
              </a:spcAft>
              <a:buClr>
                <a:schemeClr val="lt1"/>
              </a:buClr>
              <a:buSzPct val="100000"/>
              <a:buFont typeface="Arial"/>
              <a:buNone/>
            </a:pP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lnSpcReduction="20000"/>
          </a:bodyPr>
          <a:lstStyle/>
          <a:p>
            <a:pPr marL="457200" lvl="0" indent="-393700" algn="l" rtl="0">
              <a:spcBef>
                <a:spcPts val="520"/>
              </a:spcBef>
              <a:spcAft>
                <a:spcPts val="0"/>
              </a:spcAft>
              <a:buSzPts val="2600"/>
              <a:buChar char="•"/>
            </a:pPr>
            <a:r>
              <a:rPr lang="en-US"/>
              <a:t>In this instance, when referring to “Greek” it is in reference to being a member of a fraternity or sorority, not the nationality. </a:t>
            </a:r>
            <a:endParaRPr/>
          </a:p>
          <a:p>
            <a:pPr marL="457200" lvl="0" indent="0" algn="l" rtl="0">
              <a:spcBef>
                <a:spcPts val="520"/>
              </a:spcBef>
              <a:spcAft>
                <a:spcPts val="0"/>
              </a:spcAft>
              <a:buNone/>
            </a:pPr>
            <a:endParaRPr/>
          </a:p>
          <a:p>
            <a:pPr marL="457200" lvl="0" indent="-393700" algn="l" rtl="0">
              <a:spcBef>
                <a:spcPts val="520"/>
              </a:spcBef>
              <a:spcAft>
                <a:spcPts val="0"/>
              </a:spcAft>
              <a:buSzPts val="2600"/>
              <a:buChar char="•"/>
            </a:pPr>
            <a:r>
              <a:rPr lang="en-US"/>
              <a:t>Fraternities and sororities are collectively referred to as “Greek life”. These are social organizations across North American universities and colleges.</a:t>
            </a:r>
            <a:endParaRPr/>
          </a:p>
          <a:p>
            <a:pPr marL="0" lvl="0" indent="0" algn="l" rtl="0">
              <a:spcBef>
                <a:spcPts val="520"/>
              </a:spcBef>
              <a:spcAft>
                <a:spcPts val="0"/>
              </a:spcAft>
              <a:buNone/>
            </a:pPr>
            <a:endParaRPr/>
          </a:p>
          <a:p>
            <a:pPr marL="0" lvl="0" indent="0" algn="l" rtl="0">
              <a:spcBef>
                <a:spcPts val="520"/>
              </a:spcBef>
              <a:spcAft>
                <a:spcPts val="0"/>
              </a:spcAft>
              <a:buNone/>
            </a:pPr>
            <a:endParaRPr/>
          </a:p>
        </p:txBody>
      </p:sp>
      <p:sp>
        <p:nvSpPr>
          <p:cNvPr id="107" name="Google Shape;107;p2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What is Greek life? Student Life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0"/>
            <a:ext cx="5840700" cy="3434100"/>
          </a:xfrm>
          <a:prstGeom prst="rect">
            <a:avLst/>
          </a:prstGeom>
          <a:noFill/>
          <a:ln>
            <a:noFill/>
          </a:ln>
        </p:spPr>
        <p:txBody>
          <a:bodyPr spcFirstLastPara="1" wrap="square" lIns="91425" tIns="45700" rIns="91425" bIns="45700" anchor="t" anchorCtr="0">
            <a:normAutofit/>
          </a:bodyPr>
          <a:lstStyle/>
          <a:p>
            <a:pPr marL="227012" lvl="0" indent="-227012" algn="l" rtl="0">
              <a:lnSpc>
                <a:spcPct val="100000"/>
              </a:lnSpc>
              <a:spcBef>
                <a:spcPts val="0"/>
              </a:spcBef>
              <a:spcAft>
                <a:spcPts val="0"/>
              </a:spcAft>
              <a:buClr>
                <a:schemeClr val="accent4"/>
              </a:buClr>
              <a:buSzPts val="2600"/>
              <a:buFont typeface="Arial"/>
              <a:buChar char="•"/>
            </a:pPr>
            <a:r>
              <a:rPr lang="en-US"/>
              <a:t>Examine the following three statements and see if you can determine which statement is</a:t>
            </a:r>
            <a:r>
              <a:rPr lang="en-US" b="1" i="1"/>
              <a:t> false</a:t>
            </a:r>
            <a:r>
              <a:rPr lang="en-US"/>
              <a:t>.</a:t>
            </a:r>
            <a:endParaRPr/>
          </a:p>
          <a:p>
            <a:pPr marL="457200" lvl="0" indent="0" algn="l" rtl="0">
              <a:lnSpc>
                <a:spcPct val="100000"/>
              </a:lnSpc>
              <a:spcBef>
                <a:spcPts val="0"/>
              </a:spcBef>
              <a:spcAft>
                <a:spcPts val="0"/>
              </a:spcAft>
              <a:buNone/>
            </a:pPr>
            <a:endParaRPr/>
          </a:p>
          <a:p>
            <a:pPr marL="227012" lvl="0" indent="-227012" algn="l" rtl="0">
              <a:lnSpc>
                <a:spcPct val="100000"/>
              </a:lnSpc>
              <a:spcBef>
                <a:spcPts val="0"/>
              </a:spcBef>
              <a:spcAft>
                <a:spcPts val="0"/>
              </a:spcAft>
              <a:buSzPts val="2600"/>
              <a:buChar char="•"/>
            </a:pPr>
            <a:r>
              <a:rPr lang="en-US"/>
              <a:t>Be prepared to share out your reasoning.</a:t>
            </a:r>
            <a:endParaRPr/>
          </a:p>
          <a:p>
            <a:pPr marL="1645836" lvl="7" indent="-60951" algn="l" rtl="0">
              <a:lnSpc>
                <a:spcPct val="100000"/>
              </a:lnSpc>
              <a:spcBef>
                <a:spcPts val="240"/>
              </a:spcBef>
              <a:spcAft>
                <a:spcPts val="0"/>
              </a:spcAft>
              <a:buSzPts val="1200"/>
              <a:buFont typeface="Calibri"/>
              <a:buNone/>
            </a:pPr>
            <a:endParaRP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Fiction in the Facts</a:t>
            </a:r>
            <a:endParaRPr/>
          </a:p>
        </p:txBody>
      </p:sp>
      <p:pic>
        <p:nvPicPr>
          <p:cNvPr id="114" name="Google Shape;114;p26"/>
          <p:cNvPicPr preferRelativeResize="0"/>
          <p:nvPr/>
        </p:nvPicPr>
        <p:blipFill>
          <a:blip r:embed="rId3">
            <a:alphaModFix/>
          </a:blip>
          <a:stretch>
            <a:fillRect/>
          </a:stretch>
        </p:blipFill>
        <p:spPr>
          <a:xfrm rot="992150">
            <a:off x="6450300" y="1316901"/>
            <a:ext cx="2004775" cy="20047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7"/>
          <p:cNvSpPr txBox="1">
            <a:spLocks noGrp="1"/>
          </p:cNvSpPr>
          <p:nvPr>
            <p:ph type="body" idx="1"/>
          </p:nvPr>
        </p:nvSpPr>
        <p:spPr>
          <a:xfrm>
            <a:off x="457200" y="1004552"/>
            <a:ext cx="8229600" cy="3434100"/>
          </a:xfrm>
          <a:prstGeom prst="rect">
            <a:avLst/>
          </a:prstGeom>
        </p:spPr>
        <p:txBody>
          <a:bodyPr spcFirstLastPara="1" wrap="square" lIns="91425" tIns="45700" rIns="91425" bIns="45700" anchor="t" anchorCtr="0">
            <a:normAutofit/>
          </a:bodyPr>
          <a:lstStyle/>
          <a:p>
            <a:pPr marL="457200" lvl="0" indent="-374650" algn="l" rtl="0">
              <a:spcBef>
                <a:spcPts val="520"/>
              </a:spcBef>
              <a:spcAft>
                <a:spcPts val="0"/>
              </a:spcAft>
              <a:buSzPts val="2300"/>
              <a:buAutoNum type="arabicPeriod"/>
            </a:pPr>
            <a:r>
              <a:rPr lang="en-US" sz="2300"/>
              <a:t>Of the six female U.S. Supreme Court Justices to have served or currently serve, four have been a part of a greek organization. </a:t>
            </a:r>
            <a:br>
              <a:rPr lang="en-US" sz="2300"/>
            </a:br>
            <a:endParaRPr sz="2300"/>
          </a:p>
          <a:p>
            <a:pPr marL="457200" lvl="0" indent="-374650" algn="l" rtl="0">
              <a:spcBef>
                <a:spcPts val="0"/>
              </a:spcBef>
              <a:spcAft>
                <a:spcPts val="0"/>
              </a:spcAft>
              <a:buSzPts val="2300"/>
              <a:buAutoNum type="arabicPeriod"/>
            </a:pPr>
            <a:r>
              <a:rPr lang="en-US" sz="2300"/>
              <a:t>The Naismith Memorial Basketball Hall of Fame Museum is the only hall of fame that does not have members who have participated in Greek life. </a:t>
            </a:r>
            <a:br>
              <a:rPr lang="en-US" sz="2300"/>
            </a:br>
            <a:endParaRPr sz="2300"/>
          </a:p>
          <a:p>
            <a:pPr marL="457200" lvl="0" indent="-374650" algn="l" rtl="0">
              <a:spcBef>
                <a:spcPts val="0"/>
              </a:spcBef>
              <a:spcAft>
                <a:spcPts val="0"/>
              </a:spcAft>
              <a:buSzPts val="2300"/>
              <a:buAutoNum type="arabicPeriod"/>
            </a:pPr>
            <a:r>
              <a:rPr lang="en-US" sz="2300"/>
              <a:t>The first person to step on the moon was a part of Greek life.</a:t>
            </a:r>
            <a:endParaRPr sz="2300"/>
          </a:p>
        </p:txBody>
      </p:sp>
      <p:sp>
        <p:nvSpPr>
          <p:cNvPr id="120" name="Google Shape;120;p27"/>
          <p:cNvSpPr txBox="1">
            <a:spLocks noGrp="1"/>
          </p:cNvSpPr>
          <p:nvPr>
            <p:ph type="title"/>
          </p:nvPr>
        </p:nvSpPr>
        <p:spPr>
          <a:xfrm>
            <a:off x="457200" y="1548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Fiction in the Facts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8"/>
          <p:cNvSpPr txBox="1">
            <a:spLocks noGrp="1"/>
          </p:cNvSpPr>
          <p:nvPr>
            <p:ph type="body" idx="1"/>
          </p:nvPr>
        </p:nvSpPr>
        <p:spPr>
          <a:xfrm>
            <a:off x="457200" y="1004552"/>
            <a:ext cx="8229600" cy="3434100"/>
          </a:xfrm>
          <a:prstGeom prst="rect">
            <a:avLst/>
          </a:prstGeom>
        </p:spPr>
        <p:txBody>
          <a:bodyPr spcFirstLastPara="1" wrap="square" lIns="91425" tIns="45700" rIns="91425" bIns="45700" anchor="t" anchorCtr="0">
            <a:normAutofit/>
          </a:bodyPr>
          <a:lstStyle/>
          <a:p>
            <a:pPr marL="457200" lvl="0" indent="-374650" algn="l" rtl="0">
              <a:spcBef>
                <a:spcPts val="520"/>
              </a:spcBef>
              <a:spcAft>
                <a:spcPts val="0"/>
              </a:spcAft>
              <a:buSzPts val="2300"/>
              <a:buAutoNum type="arabicPeriod"/>
            </a:pPr>
            <a:r>
              <a:rPr lang="en-US" sz="2300"/>
              <a:t>Of the six female U.S. Supreme Court Justices to have served or currently serve, four have been a part of a greek organization. </a:t>
            </a:r>
            <a:br>
              <a:rPr lang="en-US" sz="2300"/>
            </a:br>
            <a:endParaRPr sz="2300"/>
          </a:p>
          <a:p>
            <a:pPr marL="457200" lvl="0" indent="-374650" algn="l" rtl="0">
              <a:spcBef>
                <a:spcPts val="0"/>
              </a:spcBef>
              <a:spcAft>
                <a:spcPts val="0"/>
              </a:spcAft>
              <a:buSzPts val="2300"/>
              <a:buAutoNum type="arabicPeriod"/>
            </a:pPr>
            <a:r>
              <a:rPr lang="en-US" sz="2300">
                <a:highlight>
                  <a:srgbClr val="FFFF00"/>
                </a:highlight>
              </a:rPr>
              <a:t>The Naismith Memorial Basketball Hall of Fame Museum is the only hall of fame that does not have members who have participated in Greek life. </a:t>
            </a:r>
            <a:br>
              <a:rPr lang="en-US" sz="2300"/>
            </a:br>
            <a:endParaRPr sz="2300"/>
          </a:p>
          <a:p>
            <a:pPr marL="457200" lvl="0" indent="-374650" algn="l" rtl="0">
              <a:spcBef>
                <a:spcPts val="0"/>
              </a:spcBef>
              <a:spcAft>
                <a:spcPts val="0"/>
              </a:spcAft>
              <a:buSzPts val="2300"/>
              <a:buAutoNum type="arabicPeriod"/>
            </a:pPr>
            <a:r>
              <a:rPr lang="en-US" sz="2300"/>
              <a:t>The first person to step on the moon was a part of Greek life.</a:t>
            </a:r>
            <a:endParaRPr sz="2300"/>
          </a:p>
        </p:txBody>
      </p:sp>
      <p:sp>
        <p:nvSpPr>
          <p:cNvPr id="126" name="Google Shape;126;p28"/>
          <p:cNvSpPr txBox="1">
            <a:spLocks noGrp="1"/>
          </p:cNvSpPr>
          <p:nvPr>
            <p:ph type="title"/>
          </p:nvPr>
        </p:nvSpPr>
        <p:spPr>
          <a:xfrm>
            <a:off x="457200" y="1548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Fiction in the Facts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9"/>
          <p:cNvSpPr txBox="1">
            <a:spLocks noGrp="1"/>
          </p:cNvSpPr>
          <p:nvPr>
            <p:ph type="body" idx="1"/>
          </p:nvPr>
        </p:nvSpPr>
        <p:spPr>
          <a:xfrm>
            <a:off x="457200" y="11569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sz="2200"/>
              <a:t>The Naismith Memorial Basketball Hall of Fame Museum has </a:t>
            </a:r>
            <a:r>
              <a:rPr lang="en-US" sz="2200" u="sng"/>
              <a:t>several </a:t>
            </a:r>
            <a:r>
              <a:rPr lang="en-US" sz="2200"/>
              <a:t>members who have participated in Greek life including names like </a:t>
            </a:r>
            <a:r>
              <a:rPr lang="en-US" sz="2200" b="1">
                <a:solidFill>
                  <a:schemeClr val="accent6"/>
                </a:solidFill>
              </a:rPr>
              <a:t>Clarence E. Gaines</a:t>
            </a:r>
            <a:r>
              <a:rPr lang="en-US" sz="2200"/>
              <a:t>,</a:t>
            </a:r>
            <a:r>
              <a:rPr lang="en-US" sz="2200">
                <a:solidFill>
                  <a:schemeClr val="accent6"/>
                </a:solidFill>
              </a:rPr>
              <a:t> </a:t>
            </a:r>
            <a:r>
              <a:rPr lang="en-US" sz="2200" b="1">
                <a:solidFill>
                  <a:schemeClr val="accent6"/>
                </a:solidFill>
              </a:rPr>
              <a:t>Shaquille O'Neal</a:t>
            </a:r>
            <a:r>
              <a:rPr lang="en-US" sz="2200"/>
              <a:t>,</a:t>
            </a:r>
            <a:r>
              <a:rPr lang="en-US" sz="2200">
                <a:solidFill>
                  <a:schemeClr val="accent6"/>
                </a:solidFill>
              </a:rPr>
              <a:t> </a:t>
            </a:r>
            <a:r>
              <a:rPr lang="en-US" sz="2200"/>
              <a:t>and </a:t>
            </a:r>
            <a:r>
              <a:rPr lang="en-US" sz="2200" b="1">
                <a:solidFill>
                  <a:schemeClr val="accent6"/>
                </a:solidFill>
              </a:rPr>
              <a:t>Michael Jordan</a:t>
            </a:r>
            <a:r>
              <a:rPr lang="en-US" sz="2200"/>
              <a:t>. </a:t>
            </a:r>
            <a:endParaRPr sz="2200"/>
          </a:p>
        </p:txBody>
      </p:sp>
      <p:sp>
        <p:nvSpPr>
          <p:cNvPr id="132" name="Google Shape;132;p29"/>
          <p:cNvSpPr txBox="1">
            <a:spLocks noGrp="1"/>
          </p:cNvSpPr>
          <p:nvPr>
            <p:ph type="title"/>
          </p:nvPr>
        </p:nvSpPr>
        <p:spPr>
          <a:xfrm>
            <a:off x="457200" y="2310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Fiction</a:t>
            </a:r>
            <a:endParaRPr/>
          </a:p>
        </p:txBody>
      </p:sp>
      <p:pic>
        <p:nvPicPr>
          <p:cNvPr id="133" name="Google Shape;133;p29"/>
          <p:cNvPicPr preferRelativeResize="0"/>
          <p:nvPr/>
        </p:nvPicPr>
        <p:blipFill>
          <a:blip r:embed="rId3">
            <a:alphaModFix/>
          </a:blip>
          <a:stretch>
            <a:fillRect/>
          </a:stretch>
        </p:blipFill>
        <p:spPr>
          <a:xfrm>
            <a:off x="5727613" y="2593625"/>
            <a:ext cx="2124075" cy="2381250"/>
          </a:xfrm>
          <a:prstGeom prst="rect">
            <a:avLst/>
          </a:prstGeom>
          <a:noFill/>
          <a:ln>
            <a:noFill/>
          </a:ln>
        </p:spPr>
      </p:pic>
      <p:pic>
        <p:nvPicPr>
          <p:cNvPr id="134" name="Google Shape;134;p29"/>
          <p:cNvPicPr preferRelativeResize="0"/>
          <p:nvPr/>
        </p:nvPicPr>
        <p:blipFill>
          <a:blip r:embed="rId4">
            <a:alphaModFix/>
          </a:blip>
          <a:stretch>
            <a:fillRect/>
          </a:stretch>
        </p:blipFill>
        <p:spPr>
          <a:xfrm>
            <a:off x="3248076" y="2593625"/>
            <a:ext cx="2039925" cy="2381250"/>
          </a:xfrm>
          <a:prstGeom prst="rect">
            <a:avLst/>
          </a:prstGeom>
          <a:noFill/>
          <a:ln>
            <a:noFill/>
          </a:ln>
        </p:spPr>
      </p:pic>
      <p:pic>
        <p:nvPicPr>
          <p:cNvPr id="135" name="Google Shape;135;p29"/>
          <p:cNvPicPr preferRelativeResize="0"/>
          <p:nvPr/>
        </p:nvPicPr>
        <p:blipFill rotWithShape="1">
          <a:blip r:embed="rId5">
            <a:alphaModFix/>
          </a:blip>
          <a:srcRect b="19672"/>
          <a:stretch/>
        </p:blipFill>
        <p:spPr>
          <a:xfrm>
            <a:off x="662525" y="2441232"/>
            <a:ext cx="2039925" cy="259881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0"/>
          <p:cNvSpPr txBox="1">
            <a:spLocks noGrp="1"/>
          </p:cNvSpPr>
          <p:nvPr>
            <p:ph type="body" idx="1"/>
          </p:nvPr>
        </p:nvSpPr>
        <p:spPr>
          <a:xfrm>
            <a:off x="457200" y="1317938"/>
            <a:ext cx="4038600" cy="3448200"/>
          </a:xfrm>
          <a:prstGeom prst="rect">
            <a:avLst/>
          </a:prstGeom>
        </p:spPr>
        <p:txBody>
          <a:bodyPr spcFirstLastPara="1" wrap="square" lIns="91425" tIns="45700" rIns="91425" bIns="45700" anchor="t" anchorCtr="0">
            <a:normAutofit/>
          </a:bodyPr>
          <a:lstStyle/>
          <a:p>
            <a:pPr marL="0" lvl="0" indent="0" algn="l" rtl="0">
              <a:spcBef>
                <a:spcPts val="480"/>
              </a:spcBef>
              <a:spcAft>
                <a:spcPts val="0"/>
              </a:spcAft>
              <a:buNone/>
            </a:pPr>
            <a:r>
              <a:rPr lang="en-US" sz="2000"/>
              <a:t>Of the 6 female U.S. Supreme Court Justices, 4 have been a part of a greek organization. </a:t>
            </a:r>
            <a:endParaRPr sz="2000"/>
          </a:p>
        </p:txBody>
      </p:sp>
      <p:sp>
        <p:nvSpPr>
          <p:cNvPr id="141" name="Google Shape;141;p30"/>
          <p:cNvSpPr txBox="1">
            <a:spLocks noGrp="1"/>
          </p:cNvSpPr>
          <p:nvPr>
            <p:ph type="title"/>
          </p:nvPr>
        </p:nvSpPr>
        <p:spPr>
          <a:xfrm>
            <a:off x="457200" y="302954"/>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Facts</a:t>
            </a:r>
            <a:endParaRPr/>
          </a:p>
        </p:txBody>
      </p:sp>
      <p:sp>
        <p:nvSpPr>
          <p:cNvPr id="142" name="Google Shape;142;p30"/>
          <p:cNvSpPr txBox="1">
            <a:spLocks noGrp="1"/>
          </p:cNvSpPr>
          <p:nvPr>
            <p:ph type="body" idx="2"/>
          </p:nvPr>
        </p:nvSpPr>
        <p:spPr>
          <a:xfrm>
            <a:off x="4648200" y="1317938"/>
            <a:ext cx="4038600" cy="3448200"/>
          </a:xfrm>
          <a:prstGeom prst="rect">
            <a:avLst/>
          </a:prstGeom>
        </p:spPr>
        <p:txBody>
          <a:bodyPr spcFirstLastPara="1" wrap="square" lIns="91425" tIns="45700" rIns="91425" bIns="45700" anchor="t" anchorCtr="0">
            <a:normAutofit/>
          </a:bodyPr>
          <a:lstStyle/>
          <a:p>
            <a:pPr marL="0" lvl="0" indent="0" algn="l" rtl="0">
              <a:spcBef>
                <a:spcPts val="480"/>
              </a:spcBef>
              <a:spcAft>
                <a:spcPts val="0"/>
              </a:spcAft>
              <a:buNone/>
            </a:pPr>
            <a:r>
              <a:rPr lang="en-US" sz="2000"/>
              <a:t>Neil Armstrong, the first man to step on the moon was a member of a fraternity. </a:t>
            </a:r>
            <a:endParaRPr sz="2000"/>
          </a:p>
          <a:p>
            <a:pPr marL="0" lvl="0" indent="0" algn="l" rtl="0">
              <a:spcBef>
                <a:spcPts val="480"/>
              </a:spcBef>
              <a:spcAft>
                <a:spcPts val="0"/>
              </a:spcAft>
              <a:buNone/>
            </a:pPr>
            <a:endParaRPr sz="2000"/>
          </a:p>
          <a:p>
            <a:pPr marL="0" lvl="0" indent="0" algn="l" rtl="0">
              <a:spcBef>
                <a:spcPts val="480"/>
              </a:spcBef>
              <a:spcAft>
                <a:spcPts val="0"/>
              </a:spcAft>
              <a:buNone/>
            </a:pPr>
            <a:endParaRPr sz="2000"/>
          </a:p>
        </p:txBody>
      </p:sp>
      <p:pic>
        <p:nvPicPr>
          <p:cNvPr id="143" name="Google Shape;143;p30"/>
          <p:cNvPicPr preferRelativeResize="0"/>
          <p:nvPr/>
        </p:nvPicPr>
        <p:blipFill>
          <a:blip r:embed="rId3">
            <a:alphaModFix/>
          </a:blip>
          <a:stretch>
            <a:fillRect/>
          </a:stretch>
        </p:blipFill>
        <p:spPr>
          <a:xfrm>
            <a:off x="423100" y="2560225"/>
            <a:ext cx="1900699" cy="2375874"/>
          </a:xfrm>
          <a:prstGeom prst="rect">
            <a:avLst/>
          </a:prstGeom>
          <a:noFill/>
          <a:ln>
            <a:noFill/>
          </a:ln>
        </p:spPr>
      </p:pic>
      <p:pic>
        <p:nvPicPr>
          <p:cNvPr id="144" name="Google Shape;144;p30"/>
          <p:cNvPicPr preferRelativeResize="0"/>
          <p:nvPr/>
        </p:nvPicPr>
        <p:blipFill>
          <a:blip r:embed="rId4">
            <a:alphaModFix/>
          </a:blip>
          <a:stretch>
            <a:fillRect/>
          </a:stretch>
        </p:blipFill>
        <p:spPr>
          <a:xfrm>
            <a:off x="2595100" y="2560225"/>
            <a:ext cx="1900699" cy="2375874"/>
          </a:xfrm>
          <a:prstGeom prst="rect">
            <a:avLst/>
          </a:prstGeom>
          <a:noFill/>
          <a:ln>
            <a:noFill/>
          </a:ln>
        </p:spPr>
      </p:pic>
      <p:pic>
        <p:nvPicPr>
          <p:cNvPr id="145" name="Google Shape;145;p30"/>
          <p:cNvPicPr preferRelativeResize="0"/>
          <p:nvPr/>
        </p:nvPicPr>
        <p:blipFill>
          <a:blip r:embed="rId5">
            <a:alphaModFix/>
          </a:blip>
          <a:stretch>
            <a:fillRect/>
          </a:stretch>
        </p:blipFill>
        <p:spPr>
          <a:xfrm>
            <a:off x="5627403" y="2514475"/>
            <a:ext cx="1973899" cy="2467374"/>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1185</Words>
  <Application>Microsoft Office PowerPoint</Application>
  <PresentationFormat>On-screen Show (16:9)</PresentationFormat>
  <Paragraphs>83</Paragraphs>
  <Slides>16</Slides>
  <Notes>16</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Noto Sans Symbols</vt:lpstr>
      <vt:lpstr>LEARN theme</vt:lpstr>
      <vt:lpstr>LEARN theme</vt:lpstr>
      <vt:lpstr>PowerPoint Presentation</vt:lpstr>
      <vt:lpstr>Chapter by Chapter:</vt:lpstr>
      <vt:lpstr>Lesson Objectives</vt:lpstr>
      <vt:lpstr>What is Greek life? Student Life</vt:lpstr>
      <vt:lpstr>Fiction in the Facts</vt:lpstr>
      <vt:lpstr>Fiction in the Facts </vt:lpstr>
      <vt:lpstr>Fiction in the Facts </vt:lpstr>
      <vt:lpstr>Fiction</vt:lpstr>
      <vt:lpstr>Facts</vt:lpstr>
      <vt:lpstr>Essential Question</vt:lpstr>
      <vt:lpstr>Card Sort </vt:lpstr>
      <vt:lpstr>Desmos Card Sort</vt:lpstr>
      <vt:lpstr>Sentence-Phrase-Word </vt:lpstr>
      <vt:lpstr>Surprising-Interesting-Takeaway</vt:lpstr>
      <vt:lpstr>Card Sort Revisited</vt:lpstr>
      <vt:lpstr>I Used To Think…But Now I Know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McDonald, Matt R.</cp:lastModifiedBy>
  <cp:revision>2</cp:revision>
  <dcterms:modified xsi:type="dcterms:W3CDTF">2024-04-29T18:51:47Z</dcterms:modified>
</cp:coreProperties>
</file>