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E5CA66-26D6-44A2-BD21-F98EC2786C6D}">
  <a:tblStyle styleId="{05E5CA66-26D6-44A2-BD21-F98EC2786C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82" y="18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F9C7ACBF-2536-4726-B87A-1A6EBE1B936F}"/>
    <pc:docChg chg="modSld">
      <pc:chgData name="Bracken, Pam" userId="f3aa402d-8a3c-4841-b939-af5e5b41e404" providerId="ADAL" clId="{F9C7ACBF-2536-4726-B87A-1A6EBE1B936F}" dt="2025-05-12T14:33:17.514" v="37" actId="20577"/>
      <pc:docMkLst>
        <pc:docMk/>
      </pc:docMkLst>
      <pc:sldChg chg="modSp mod modNotes">
        <pc:chgData name="Bracken, Pam" userId="f3aa402d-8a3c-4841-b939-af5e5b41e404" providerId="ADAL" clId="{F9C7ACBF-2536-4726-B87A-1A6EBE1B936F}" dt="2025-05-12T14:33:17.514" v="37" actId="20577"/>
        <pc:sldMkLst>
          <pc:docMk/>
          <pc:sldMk cId="0" sldId="265"/>
        </pc:sldMkLst>
        <pc:spChg chg="mod">
          <ac:chgData name="Bracken, Pam" userId="f3aa402d-8a3c-4841-b939-af5e5b41e404" providerId="ADAL" clId="{F9C7ACBF-2536-4726-B87A-1A6EBE1B936F}" dt="2025-05-12T14:33:17.514" v="37" actId="20577"/>
          <ac:spMkLst>
            <pc:docMk/>
            <pc:sldMk cId="0" sldId="265"/>
            <ac:spMk id="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2cf8b0004e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 name="Google Shape;29;g2cf8b0004e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f4a63fda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f4a63fd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d10b183356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d10b18335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10b18335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d10b18335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10b183356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d10b18335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10b183356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10b18335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10b183356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10b18335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10b183356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10b18335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10b183356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10b18335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10b183356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d10b18335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10b183356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10b18335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d10b183356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2d10b18335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f8b0004e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f8b0004e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8f4a63fda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28f4a63fda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d10b183356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d10b18335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d10b18335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d10b18335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5f54734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5f54734c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Gabe (15 minutes)</a:t>
            </a:r>
            <a:endParaRPr>
              <a:solidFill>
                <a:schemeClr val="dk1"/>
              </a:solidFill>
            </a:endParaRPr>
          </a:p>
          <a:p>
            <a:pPr marL="0" lvl="0" indent="0" algn="l" rtl="0">
              <a:spcBef>
                <a:spcPts val="0"/>
              </a:spcBef>
              <a:spcAft>
                <a:spcPts val="0"/>
              </a:spcAft>
              <a:buNone/>
            </a:pPr>
            <a:r>
              <a:rPr lang="en">
                <a:solidFill>
                  <a:schemeClr val="dk1"/>
                </a:solidFill>
              </a:rPr>
              <a:t>In small groups (2:3 people)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10b18335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10b18335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10b183356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d10b183356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6cd329b8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6cd329b8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ers/Quote/Objective 1"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000"/>
              <a:buFont typeface="Calibri"/>
              <a:buChar char="●"/>
              <a:defRPr sz="5000">
                <a:latin typeface="Calibri"/>
                <a:ea typeface="Calibri"/>
                <a:cs typeface="Calibri"/>
                <a:sym typeface="Calibri"/>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600"/>
              <a:buFont typeface="Calibri"/>
              <a:buNone/>
              <a:defRPr sz="26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ers/Quote/Objective 2"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667625" y="2150850"/>
            <a:ext cx="51702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5000"/>
              <a:buFont typeface="Calibri"/>
              <a:buChar char="●"/>
              <a:defRPr sz="5000">
                <a:latin typeface="Calibri"/>
                <a:ea typeface="Calibri"/>
                <a:cs typeface="Calibri"/>
                <a:sym typeface="Calibri"/>
              </a:defRPr>
            </a:lvl1pPr>
            <a:lvl2pPr lvl="1" algn="ctr">
              <a:spcBef>
                <a:spcPts val="0"/>
              </a:spcBef>
              <a:spcAft>
                <a:spcPts val="0"/>
              </a:spcAft>
              <a:buSzPts val="5000"/>
              <a:buFont typeface="Calibri"/>
              <a:buChar char="○"/>
              <a:defRPr sz="5000">
                <a:latin typeface="Calibri"/>
                <a:ea typeface="Calibri"/>
                <a:cs typeface="Calibri"/>
                <a:sym typeface="Calibri"/>
              </a:defRPr>
            </a:lvl2pPr>
            <a:lvl3pPr lvl="2" algn="ctr">
              <a:spcBef>
                <a:spcPts val="0"/>
              </a:spcBef>
              <a:spcAft>
                <a:spcPts val="0"/>
              </a:spcAft>
              <a:buSzPts val="5000"/>
              <a:buFont typeface="Calibri"/>
              <a:buChar char="■"/>
              <a:defRPr sz="5000">
                <a:latin typeface="Calibri"/>
                <a:ea typeface="Calibri"/>
                <a:cs typeface="Calibri"/>
                <a:sym typeface="Calibri"/>
              </a:defRPr>
            </a:lvl3pPr>
            <a:lvl4pPr lvl="3" algn="ctr">
              <a:spcBef>
                <a:spcPts val="0"/>
              </a:spcBef>
              <a:spcAft>
                <a:spcPts val="0"/>
              </a:spcAft>
              <a:buSzPts val="5000"/>
              <a:buFont typeface="Calibri"/>
              <a:buChar char="●"/>
              <a:defRPr sz="5000">
                <a:latin typeface="Calibri"/>
                <a:ea typeface="Calibri"/>
                <a:cs typeface="Calibri"/>
                <a:sym typeface="Calibri"/>
              </a:defRPr>
            </a:lvl4pPr>
            <a:lvl5pPr lvl="4" algn="ctr">
              <a:spcBef>
                <a:spcPts val="0"/>
              </a:spcBef>
              <a:spcAft>
                <a:spcPts val="0"/>
              </a:spcAft>
              <a:buSzPts val="5000"/>
              <a:buFont typeface="Calibri"/>
              <a:buChar char="○"/>
              <a:defRPr sz="5000">
                <a:latin typeface="Calibri"/>
                <a:ea typeface="Calibri"/>
                <a:cs typeface="Calibri"/>
                <a:sym typeface="Calibri"/>
              </a:defRPr>
            </a:lvl5pPr>
            <a:lvl6pPr lvl="5" algn="ctr">
              <a:spcBef>
                <a:spcPts val="0"/>
              </a:spcBef>
              <a:spcAft>
                <a:spcPts val="0"/>
              </a:spcAft>
              <a:buSzPts val="5000"/>
              <a:buFont typeface="Calibri"/>
              <a:buChar char="■"/>
              <a:defRPr sz="5000">
                <a:latin typeface="Calibri"/>
                <a:ea typeface="Calibri"/>
                <a:cs typeface="Calibri"/>
                <a:sym typeface="Calibri"/>
              </a:defRPr>
            </a:lvl6pPr>
            <a:lvl7pPr lvl="6" algn="ctr">
              <a:spcBef>
                <a:spcPts val="0"/>
              </a:spcBef>
              <a:spcAft>
                <a:spcPts val="0"/>
              </a:spcAft>
              <a:buSzPts val="5000"/>
              <a:buFont typeface="Calibri"/>
              <a:buChar char="●"/>
              <a:defRPr sz="5000">
                <a:latin typeface="Calibri"/>
                <a:ea typeface="Calibri"/>
                <a:cs typeface="Calibri"/>
                <a:sym typeface="Calibri"/>
              </a:defRPr>
            </a:lvl7pPr>
            <a:lvl8pPr lvl="7" algn="ctr">
              <a:spcBef>
                <a:spcPts val="0"/>
              </a:spcBef>
              <a:spcAft>
                <a:spcPts val="0"/>
              </a:spcAft>
              <a:buSzPts val="5000"/>
              <a:buFont typeface="Calibri"/>
              <a:buChar char="○"/>
              <a:defRPr sz="5000">
                <a:latin typeface="Calibri"/>
                <a:ea typeface="Calibri"/>
                <a:cs typeface="Calibri"/>
                <a:sym typeface="Calibri"/>
              </a:defRPr>
            </a:lvl8pPr>
            <a:lvl9pPr lvl="8" algn="ctr">
              <a:spcBef>
                <a:spcPts val="0"/>
              </a:spcBef>
              <a:spcAft>
                <a:spcPts val="0"/>
              </a:spcAft>
              <a:buSzPts val="5000"/>
              <a:buFont typeface="Calibri"/>
              <a:buChar char="■"/>
              <a:defRPr sz="5000">
                <a:latin typeface="Calibri"/>
                <a:ea typeface="Calibri"/>
                <a:cs typeface="Calibri"/>
                <a:sym typeface="Calibri"/>
              </a:defRPr>
            </a:lvl9pPr>
          </a:lstStyle>
          <a:p>
            <a:endParaRPr/>
          </a:p>
        </p:txBody>
      </p:sp>
      <p:sp>
        <p:nvSpPr>
          <p:cNvPr id="13" name="Google Shape;1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1114925" y="453150"/>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1114925" y="1160600"/>
            <a:ext cx="85206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type="twoColTx">
  <p:cSld name="TITLE_AND_TWO_COLUMNS">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1139275" y="1769100"/>
            <a:ext cx="39999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19" name="Google Shape;19;p5"/>
          <p:cNvSpPr txBox="1">
            <a:spLocks noGrp="1"/>
          </p:cNvSpPr>
          <p:nvPr>
            <p:ph type="body" idx="2"/>
          </p:nvPr>
        </p:nvSpPr>
        <p:spPr>
          <a:xfrm>
            <a:off x="4832400" y="1769100"/>
            <a:ext cx="39999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20" name="Google Shape;2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5"/>
          <p:cNvSpPr txBox="1">
            <a:spLocks noGrp="1"/>
          </p:cNvSpPr>
          <p:nvPr>
            <p:ph type="title"/>
          </p:nvPr>
        </p:nvSpPr>
        <p:spPr>
          <a:xfrm>
            <a:off x="1114925" y="453150"/>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3"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6"/>
          <p:cNvSpPr txBox="1">
            <a:spLocks noGrp="1"/>
          </p:cNvSpPr>
          <p:nvPr>
            <p:ph type="title"/>
          </p:nvPr>
        </p:nvSpPr>
        <p:spPr>
          <a:xfrm>
            <a:off x="1114925" y="453150"/>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k20center.ou.edu/collection/366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k20center.ou.edu/educator-resource/25"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k20center.ou.edu/educator-resource/159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k20center.ou.edu/educator-resource/159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educator-resource/1992"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educator-resource/2359"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s://learn.k20center.ou.edu/educator-resource/235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learn.k20center.ou.edu/game/60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www.youtube.com/watch?v=EVS_yYQoLJ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3zT2IxZQa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k20.ou.edu/1n" TargetMode="External"/><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youtube.com/watch?v=R-21YM7Ey7k" TargetMode="External"/><Relationship Id="rId5" Type="http://schemas.openxmlformats.org/officeDocument/2006/relationships/image" Target="../media/image8.png"/><Relationship Id="rId4" Type="http://schemas.openxmlformats.org/officeDocument/2006/relationships/hyperlink" Target="https://docs.google.com/document/d/1pWsU5-lCKEqz6PopqygJuV4mu46t9Zf2/edi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Planning Campus Visits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1248125" y="1025850"/>
            <a:ext cx="7403700" cy="37344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This campus visit series guides students through their journey of exploring postsecondary education (PSE) options. </a:t>
            </a:r>
            <a:endParaRPr sz="1600"/>
          </a:p>
          <a:p>
            <a:pPr marL="457200" lvl="0" indent="-323850" algn="l" rtl="0">
              <a:spcBef>
                <a:spcPts val="0"/>
              </a:spcBef>
              <a:spcAft>
                <a:spcPts val="0"/>
              </a:spcAft>
              <a:buSzPts val="1500"/>
              <a:buChar char="●"/>
            </a:pPr>
            <a:r>
              <a:rPr lang="en" sz="1500"/>
              <a:t>The first activity focuses on the different facets of college life while helping students and administrators set expectations for students to meet Oklahoma's Academic Standards. </a:t>
            </a:r>
            <a:endParaRPr sz="1500"/>
          </a:p>
          <a:p>
            <a:pPr marL="457200" lvl="0" indent="-323850" algn="l" rtl="0">
              <a:spcBef>
                <a:spcPts val="0"/>
              </a:spcBef>
              <a:spcAft>
                <a:spcPts val="0"/>
              </a:spcAft>
              <a:buSzPts val="1500"/>
              <a:buChar char="●"/>
            </a:pPr>
            <a:r>
              <a:rPr lang="en" sz="1500"/>
              <a:t>The next activity shifts conversations to motivations and potential barriers for PSE options. </a:t>
            </a:r>
            <a:endParaRPr sz="1500"/>
          </a:p>
          <a:p>
            <a:pPr marL="457200" lvl="0" indent="-323850" algn="l" rtl="0">
              <a:spcBef>
                <a:spcPts val="0"/>
              </a:spcBef>
              <a:spcAft>
                <a:spcPts val="0"/>
              </a:spcAft>
              <a:buSzPts val="1500"/>
              <a:buChar char="●"/>
            </a:pPr>
            <a:r>
              <a:rPr lang="en" sz="1500"/>
              <a:t>As students transition into high school, the focus moves from awareness to preparation with freshmen exploring accessibility and funding solutions, sophomores addressing acceptance, costs, and financial aid, and juniors preparing to complete PSE applications and applying for Oklahoma’s Promise. </a:t>
            </a:r>
            <a:endParaRPr sz="1500"/>
          </a:p>
          <a:p>
            <a:pPr marL="457200" lvl="0" indent="-323850" algn="l" rtl="0">
              <a:spcBef>
                <a:spcPts val="0"/>
              </a:spcBef>
              <a:spcAft>
                <a:spcPts val="0"/>
              </a:spcAft>
              <a:buSzPts val="1500"/>
              <a:buChar char="●"/>
            </a:pPr>
            <a:r>
              <a:rPr lang="en" sz="1500"/>
              <a:t>Additional activities include a “Game of Life” themed game, mock college applications, and exploring postsecondary options through the online game, “Get a Life.” Each activity is designed to accompany an in-person or virtual visit to a college campus. </a:t>
            </a:r>
            <a:endParaRPr sz="1500"/>
          </a:p>
        </p:txBody>
      </p:sp>
      <p:sp>
        <p:nvSpPr>
          <p:cNvPr id="89" name="Google Shape;89;p17"/>
          <p:cNvSpPr txBox="1">
            <a:spLocks noGrp="1"/>
          </p:cNvSpPr>
          <p:nvPr>
            <p:ph type="title"/>
          </p:nvPr>
        </p:nvSpPr>
        <p:spPr>
          <a:xfrm>
            <a:off x="1114925" y="453150"/>
            <a:ext cx="7670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hlinkClick r:id="rId3"/>
              </a:rPr>
              <a:t>Campus Visit Collection on LEARN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1207675" y="834325"/>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This campus visit focuses on providing an opportunity for students to tour a college campus and learn about different facets of college life. Students will participate in a learning activity to familiarize themselves with college degrees and other postsecondary education (PSE) options for various careers. The visit will help students and administrators set expectations for students to meet Oklahoma's Academic Standards of being college, career, and citizenship ready. </a:t>
            </a:r>
            <a:endParaRPr sz="1600"/>
          </a:p>
        </p:txBody>
      </p:sp>
      <p:sp>
        <p:nvSpPr>
          <p:cNvPr id="95" name="Google Shape;95;p18"/>
          <p:cNvSpPr txBox="1">
            <a:spLocks noGrp="1"/>
          </p:cNvSpPr>
          <p:nvPr>
            <p:ph type="title"/>
          </p:nvPr>
        </p:nvSpPr>
        <p:spPr>
          <a:xfrm>
            <a:off x="1139275" y="2616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What Jobs Need What Education?</a:t>
            </a:r>
            <a:endParaRPr/>
          </a:p>
        </p:txBody>
      </p:sp>
      <p:sp>
        <p:nvSpPr>
          <p:cNvPr id="96" name="Google Shape;96;p18"/>
          <p:cNvSpPr txBox="1">
            <a:spLocks noGrp="1"/>
          </p:cNvSpPr>
          <p:nvPr>
            <p:ph type="body" idx="2"/>
          </p:nvPr>
        </p:nvSpPr>
        <p:spPr>
          <a:xfrm>
            <a:off x="4984800" y="1064375"/>
            <a:ext cx="3999900" cy="38730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800"/>
              <a:t>Campus Visit</a:t>
            </a:r>
            <a:endParaRPr sz="1800"/>
          </a:p>
          <a:p>
            <a:pPr marL="914400" lvl="1" indent="-342900" algn="l" rtl="0">
              <a:spcBef>
                <a:spcPts val="0"/>
              </a:spcBef>
              <a:spcAft>
                <a:spcPts val="0"/>
              </a:spcAft>
              <a:buSzPts val="1800"/>
              <a:buChar char="○"/>
            </a:pPr>
            <a:r>
              <a:rPr lang="en" sz="1800"/>
              <a:t>7th grade</a:t>
            </a:r>
            <a:endParaRPr sz="1800"/>
          </a:p>
          <a:p>
            <a:pPr marL="914400" lvl="1" indent="-342900" algn="l" rtl="0">
              <a:spcBef>
                <a:spcPts val="0"/>
              </a:spcBef>
              <a:spcAft>
                <a:spcPts val="0"/>
              </a:spcAft>
              <a:buSzPts val="1800"/>
              <a:buChar char="○"/>
            </a:pPr>
            <a:r>
              <a:rPr lang="en" sz="1800"/>
              <a:t>30-45 minutes</a:t>
            </a:r>
            <a:endParaRPr sz="1800"/>
          </a:p>
          <a:p>
            <a:pPr marL="457200" lvl="0" indent="-342900" algn="l" rtl="0">
              <a:spcBef>
                <a:spcPts val="0"/>
              </a:spcBef>
              <a:spcAft>
                <a:spcPts val="0"/>
              </a:spcAft>
              <a:buSzPts val="1800"/>
              <a:buChar char="●"/>
            </a:pPr>
            <a:r>
              <a:rPr lang="en" sz="1800"/>
              <a:t>Essential Question: What types of education are needed for different types of careers?</a:t>
            </a:r>
            <a:endParaRPr sz="1800"/>
          </a:p>
          <a:p>
            <a:pPr marL="457200" lvl="0" indent="-342900" algn="l" rtl="0">
              <a:spcBef>
                <a:spcPts val="0"/>
              </a:spcBef>
              <a:spcAft>
                <a:spcPts val="0"/>
              </a:spcAft>
              <a:buSzPts val="1800"/>
              <a:buChar char="●"/>
            </a:pPr>
            <a:r>
              <a:rPr lang="en" sz="1800"/>
              <a:t>Learning Objectives</a:t>
            </a:r>
            <a:endParaRPr sz="1800">
              <a:solidFill>
                <a:schemeClr val="dk1"/>
              </a:solidFill>
            </a:endParaRPr>
          </a:p>
          <a:p>
            <a:pPr marL="914400" lvl="1" indent="-342900" algn="l" rtl="0">
              <a:spcBef>
                <a:spcPts val="0"/>
              </a:spcBef>
              <a:spcAft>
                <a:spcPts val="0"/>
              </a:spcAft>
              <a:buSzPts val="1800"/>
              <a:buChar char="○"/>
            </a:pPr>
            <a:r>
              <a:rPr lang="en" sz="1800"/>
              <a:t>Describe three types of postsecondary education options.</a:t>
            </a:r>
            <a:endParaRPr sz="1800"/>
          </a:p>
          <a:p>
            <a:pPr marL="914400" lvl="1" indent="-342900" algn="l" rtl="0">
              <a:spcBef>
                <a:spcPts val="0"/>
              </a:spcBef>
              <a:spcAft>
                <a:spcPts val="0"/>
              </a:spcAft>
              <a:buSzPts val="1800"/>
              <a:buChar char="○"/>
            </a:pPr>
            <a:r>
              <a:rPr lang="en" sz="1800"/>
              <a:t>List jobs that people with various types of degrees can get.</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1139400" y="421425"/>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This campus visit lesson focuses on identifying and mitigating obstacles to postsecondary education. Student participants will have an opportunity to discuss why they should want to go to college and what could potentially prevent them from going. They will then explore some of the critical careers in Oklahoma and go on a campus scavenger hunt. </a:t>
            </a:r>
            <a:endParaRPr sz="1800"/>
          </a:p>
        </p:txBody>
      </p:sp>
      <p:sp>
        <p:nvSpPr>
          <p:cNvPr id="102" name="Google Shape;102;p19"/>
          <p:cNvSpPr txBox="1">
            <a:spLocks noGrp="1"/>
          </p:cNvSpPr>
          <p:nvPr>
            <p:ph type="body" idx="2"/>
          </p:nvPr>
        </p:nvSpPr>
        <p:spPr>
          <a:xfrm>
            <a:off x="4984800" y="160375"/>
            <a:ext cx="3999900" cy="48729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Campus Visit</a:t>
            </a:r>
            <a:endParaRPr sz="1600"/>
          </a:p>
          <a:p>
            <a:pPr marL="914400" lvl="1" indent="-330200" algn="l" rtl="0">
              <a:spcBef>
                <a:spcPts val="0"/>
              </a:spcBef>
              <a:spcAft>
                <a:spcPts val="0"/>
              </a:spcAft>
              <a:buSzPts val="1600"/>
              <a:buChar char="○"/>
            </a:pPr>
            <a:r>
              <a:rPr lang="en" sz="1600"/>
              <a:t>8th grade</a:t>
            </a:r>
            <a:endParaRPr sz="1600"/>
          </a:p>
          <a:p>
            <a:pPr marL="914400" lvl="1" indent="-330200" algn="l" rtl="0">
              <a:spcBef>
                <a:spcPts val="0"/>
              </a:spcBef>
              <a:spcAft>
                <a:spcPts val="0"/>
              </a:spcAft>
              <a:buSzPts val="1600"/>
              <a:buChar char="○"/>
            </a:pPr>
            <a:r>
              <a:rPr lang="en" sz="1600"/>
              <a:t>30-45 minutes</a:t>
            </a:r>
            <a:endParaRPr sz="1600"/>
          </a:p>
          <a:p>
            <a:pPr marL="457200" lvl="0" indent="-330200" algn="l" rtl="0">
              <a:spcBef>
                <a:spcPts val="0"/>
              </a:spcBef>
              <a:spcAft>
                <a:spcPts val="0"/>
              </a:spcAft>
              <a:buSzPts val="1600"/>
              <a:buChar char="●"/>
            </a:pPr>
            <a:r>
              <a:rPr lang="en" sz="1600"/>
              <a:t>Essential Question: What are the obstacles to postsecondary education and how can they be overcome?</a:t>
            </a:r>
            <a:endParaRPr sz="1600"/>
          </a:p>
          <a:p>
            <a:pPr marL="457200" lvl="0" indent="-330200" algn="l" rtl="0">
              <a:spcBef>
                <a:spcPts val="0"/>
              </a:spcBef>
              <a:spcAft>
                <a:spcPts val="0"/>
              </a:spcAft>
              <a:buSzPts val="1600"/>
              <a:buChar char="●"/>
            </a:pPr>
            <a:r>
              <a:rPr lang="en" sz="1600"/>
              <a:t>Learning Objectives</a:t>
            </a:r>
            <a:endParaRPr sz="1600">
              <a:solidFill>
                <a:schemeClr val="dk1"/>
              </a:solidFill>
            </a:endParaRPr>
          </a:p>
          <a:p>
            <a:pPr marL="914400" lvl="1" indent="-330200" algn="l" rtl="0">
              <a:spcBef>
                <a:spcPts val="0"/>
              </a:spcBef>
              <a:spcAft>
                <a:spcPts val="0"/>
              </a:spcAft>
              <a:buSzPts val="1600"/>
              <a:buChar char="○"/>
            </a:pPr>
            <a:r>
              <a:rPr lang="en" sz="1600"/>
              <a:t>Recognize challenges that will prevent you from pursuing postsecondary education (PSE).</a:t>
            </a:r>
            <a:endParaRPr sz="1600"/>
          </a:p>
          <a:p>
            <a:pPr marL="914400" lvl="1" indent="-330200" algn="l" rtl="0">
              <a:spcBef>
                <a:spcPts val="0"/>
              </a:spcBef>
              <a:spcAft>
                <a:spcPts val="0"/>
              </a:spcAft>
              <a:buSzPts val="1600"/>
              <a:buChar char="○"/>
            </a:pPr>
            <a:r>
              <a:rPr lang="en" sz="1600"/>
              <a:t>Identify solutions that will help you overcome obstacles to pursuing PSE.</a:t>
            </a:r>
            <a:endParaRPr sz="1600"/>
          </a:p>
          <a:p>
            <a:pPr marL="914400" lvl="1" indent="-330200" algn="l" rtl="0">
              <a:spcBef>
                <a:spcPts val="0"/>
              </a:spcBef>
              <a:spcAft>
                <a:spcPts val="0"/>
              </a:spcAft>
              <a:buSzPts val="1600"/>
              <a:buChar char="○"/>
            </a:pPr>
            <a:r>
              <a:rPr lang="en" sz="1600"/>
              <a:t>List the required PSE, skills, and majors associated with different careers.</a:t>
            </a:r>
            <a:endParaRPr sz="1600"/>
          </a:p>
        </p:txBody>
      </p:sp>
      <p:sp>
        <p:nvSpPr>
          <p:cNvPr id="103" name="Google Shape;103;p19"/>
          <p:cNvSpPr txBox="1">
            <a:spLocks noGrp="1"/>
          </p:cNvSpPr>
          <p:nvPr>
            <p:ph type="title"/>
          </p:nvPr>
        </p:nvSpPr>
        <p:spPr>
          <a:xfrm>
            <a:off x="1238050" y="160375"/>
            <a:ext cx="617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Career Collections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1207675" y="177450"/>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This campus visit focuses on increasing students’ postsecondary education (PSE) awareness and preparation. Students will recognize the factors that influence the accessibility of PSE options, identify solutions for funding PSE, and create actionable steps for increasing their chances of success in pursuing PSE.</a:t>
            </a:r>
            <a:endParaRPr sz="1800"/>
          </a:p>
        </p:txBody>
      </p:sp>
      <p:sp>
        <p:nvSpPr>
          <p:cNvPr id="109" name="Google Shape;109;p20"/>
          <p:cNvSpPr txBox="1">
            <a:spLocks noGrp="1"/>
          </p:cNvSpPr>
          <p:nvPr>
            <p:ph type="title"/>
          </p:nvPr>
        </p:nvSpPr>
        <p:spPr>
          <a:xfrm>
            <a:off x="1114950" y="247950"/>
            <a:ext cx="6265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Steps to Success</a:t>
            </a:r>
            <a:endParaRPr/>
          </a:p>
        </p:txBody>
      </p:sp>
      <p:sp>
        <p:nvSpPr>
          <p:cNvPr id="110" name="Google Shape;110;p20"/>
          <p:cNvSpPr txBox="1">
            <a:spLocks noGrp="1"/>
          </p:cNvSpPr>
          <p:nvPr>
            <p:ph type="body" idx="2"/>
          </p:nvPr>
        </p:nvSpPr>
        <p:spPr>
          <a:xfrm>
            <a:off x="4984800" y="177450"/>
            <a:ext cx="3999900" cy="48558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Campus Visit</a:t>
            </a:r>
            <a:endParaRPr sz="1600"/>
          </a:p>
          <a:p>
            <a:pPr marL="914400" lvl="1" indent="-330200" algn="l" rtl="0">
              <a:spcBef>
                <a:spcPts val="0"/>
              </a:spcBef>
              <a:spcAft>
                <a:spcPts val="0"/>
              </a:spcAft>
              <a:buSzPts val="1600"/>
              <a:buChar char="○"/>
            </a:pPr>
            <a:r>
              <a:rPr lang="en" sz="1600"/>
              <a:t>9th grade</a:t>
            </a:r>
            <a:endParaRPr sz="1600"/>
          </a:p>
          <a:p>
            <a:pPr marL="914400" lvl="1" indent="-330200" algn="l" rtl="0">
              <a:spcBef>
                <a:spcPts val="0"/>
              </a:spcBef>
              <a:spcAft>
                <a:spcPts val="0"/>
              </a:spcAft>
              <a:buSzPts val="1600"/>
              <a:buChar char="○"/>
            </a:pPr>
            <a:r>
              <a:rPr lang="en" sz="1600"/>
              <a:t>30-45 minutes</a:t>
            </a:r>
            <a:endParaRPr sz="1600"/>
          </a:p>
          <a:p>
            <a:pPr marL="457200" lvl="0" indent="-330200" algn="l" rtl="0">
              <a:spcBef>
                <a:spcPts val="0"/>
              </a:spcBef>
              <a:spcAft>
                <a:spcPts val="0"/>
              </a:spcAft>
              <a:buSzPts val="1600"/>
              <a:buChar char="●"/>
            </a:pPr>
            <a:r>
              <a:rPr lang="en" sz="1600"/>
              <a:t>Essential Question</a:t>
            </a:r>
            <a:endParaRPr sz="1600"/>
          </a:p>
          <a:p>
            <a:pPr marL="914400" lvl="1" indent="-330200" algn="l" rtl="0">
              <a:spcBef>
                <a:spcPts val="0"/>
              </a:spcBef>
              <a:spcAft>
                <a:spcPts val="0"/>
              </a:spcAft>
              <a:buSzPts val="1600"/>
              <a:buChar char="○"/>
            </a:pPr>
            <a:r>
              <a:rPr lang="en" sz="1600"/>
              <a:t>What steps do I need to take to reach my future goals?</a:t>
            </a:r>
            <a:endParaRPr sz="1600"/>
          </a:p>
          <a:p>
            <a:pPr marL="914400" lvl="1" indent="-330200" algn="l" rtl="0">
              <a:spcBef>
                <a:spcPts val="0"/>
              </a:spcBef>
              <a:spcAft>
                <a:spcPts val="0"/>
              </a:spcAft>
              <a:buSzPts val="1600"/>
              <a:buChar char="○"/>
            </a:pPr>
            <a:r>
              <a:rPr lang="en" sz="1600"/>
              <a:t>How can I fund my postsecondary education goals?</a:t>
            </a:r>
            <a:endParaRPr sz="1600"/>
          </a:p>
          <a:p>
            <a:pPr marL="457200" lvl="0" indent="-330200" algn="l" rtl="0">
              <a:spcBef>
                <a:spcPts val="0"/>
              </a:spcBef>
              <a:spcAft>
                <a:spcPts val="0"/>
              </a:spcAft>
              <a:buSzPts val="1600"/>
              <a:buChar char="●"/>
            </a:pPr>
            <a:r>
              <a:rPr lang="en" sz="1600"/>
              <a:t>Learning Objectives</a:t>
            </a:r>
            <a:endParaRPr sz="1600">
              <a:solidFill>
                <a:schemeClr val="dk1"/>
              </a:solidFill>
            </a:endParaRPr>
          </a:p>
          <a:p>
            <a:pPr marL="914400" lvl="1" indent="-330200" algn="l" rtl="0">
              <a:spcBef>
                <a:spcPts val="0"/>
              </a:spcBef>
              <a:spcAft>
                <a:spcPts val="0"/>
              </a:spcAft>
              <a:buSzPts val="1600"/>
              <a:buChar char="○"/>
            </a:pPr>
            <a:r>
              <a:rPr lang="en" sz="1600"/>
              <a:t>Find out what you need to do to get into the PSE option of your choice.</a:t>
            </a:r>
            <a:endParaRPr sz="1600"/>
          </a:p>
          <a:p>
            <a:pPr marL="914400" lvl="1" indent="-330200" algn="l" rtl="0">
              <a:spcBef>
                <a:spcPts val="0"/>
              </a:spcBef>
              <a:spcAft>
                <a:spcPts val="0"/>
              </a:spcAft>
              <a:buSzPts val="1600"/>
              <a:buChar char="○"/>
            </a:pPr>
            <a:r>
              <a:rPr lang="en" sz="1600"/>
              <a:t>Learn about an option to help you pay for your education.</a:t>
            </a:r>
            <a:endParaRPr sz="1600"/>
          </a:p>
          <a:p>
            <a:pPr marL="914400" lvl="1" indent="-330200" algn="l" rtl="0">
              <a:spcBef>
                <a:spcPts val="0"/>
              </a:spcBef>
              <a:spcAft>
                <a:spcPts val="0"/>
              </a:spcAft>
              <a:buSzPts val="1600"/>
              <a:buChar char="○"/>
            </a:pPr>
            <a:r>
              <a:rPr lang="en" sz="1600"/>
              <a:t>Create a plan that will help you pursue your education goals.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Google Shape;115;p21"/>
          <p:cNvSpPr txBox="1">
            <a:spLocks noGrp="1"/>
          </p:cNvSpPr>
          <p:nvPr>
            <p:ph type="body" idx="1"/>
          </p:nvPr>
        </p:nvSpPr>
        <p:spPr>
          <a:xfrm>
            <a:off x="1221425" y="613650"/>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The campus visit focuses on acceptance to postsecondary institutions, cost of attending, and financial aid. Participants will create a list of postsecondary education (PSE) acceptance requirements, expenses related to PSE opportunities, and how to pay for those expenses.</a:t>
            </a:r>
            <a:endParaRPr sz="1800">
              <a:solidFill>
                <a:schemeClr val="dk1"/>
              </a:solidFill>
            </a:endParaRPr>
          </a:p>
        </p:txBody>
      </p:sp>
      <p:sp>
        <p:nvSpPr>
          <p:cNvPr id="116" name="Google Shape;116;p21"/>
          <p:cNvSpPr txBox="1">
            <a:spLocks noGrp="1"/>
          </p:cNvSpPr>
          <p:nvPr>
            <p:ph type="title"/>
          </p:nvPr>
        </p:nvSpPr>
        <p:spPr>
          <a:xfrm>
            <a:off x="1114925" y="453150"/>
            <a:ext cx="4058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Climbing to Success</a:t>
            </a:r>
            <a:endParaRPr/>
          </a:p>
        </p:txBody>
      </p:sp>
      <p:sp>
        <p:nvSpPr>
          <p:cNvPr id="117" name="Google Shape;117;p21"/>
          <p:cNvSpPr txBox="1">
            <a:spLocks noGrp="1"/>
          </p:cNvSpPr>
          <p:nvPr>
            <p:ph type="body" idx="2"/>
          </p:nvPr>
        </p:nvSpPr>
        <p:spPr>
          <a:xfrm>
            <a:off x="4984800" y="177450"/>
            <a:ext cx="3999900" cy="48558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Campus Visit</a:t>
            </a:r>
            <a:endParaRPr sz="1600"/>
          </a:p>
          <a:p>
            <a:pPr marL="914400" lvl="1" indent="-330200" algn="l" rtl="0">
              <a:spcBef>
                <a:spcPts val="0"/>
              </a:spcBef>
              <a:spcAft>
                <a:spcPts val="0"/>
              </a:spcAft>
              <a:buSzPts val="1600"/>
              <a:buChar char="○"/>
            </a:pPr>
            <a:r>
              <a:rPr lang="en" sz="1600"/>
              <a:t>10th grade</a:t>
            </a:r>
            <a:endParaRPr sz="1600"/>
          </a:p>
          <a:p>
            <a:pPr marL="914400" lvl="1" indent="-330200" algn="l" rtl="0">
              <a:spcBef>
                <a:spcPts val="0"/>
              </a:spcBef>
              <a:spcAft>
                <a:spcPts val="0"/>
              </a:spcAft>
              <a:buSzPts val="1600"/>
              <a:buChar char="○"/>
            </a:pPr>
            <a:r>
              <a:rPr lang="en" sz="1600"/>
              <a:t>30-45 minutes</a:t>
            </a:r>
            <a:endParaRPr sz="1600"/>
          </a:p>
          <a:p>
            <a:pPr marL="457200" lvl="0" indent="-330200" algn="l" rtl="0">
              <a:spcBef>
                <a:spcPts val="0"/>
              </a:spcBef>
              <a:spcAft>
                <a:spcPts val="0"/>
              </a:spcAft>
              <a:buSzPts val="1600"/>
              <a:buChar char="●"/>
            </a:pPr>
            <a:r>
              <a:rPr lang="en" sz="1600"/>
              <a:t>Essential Question</a:t>
            </a:r>
            <a:endParaRPr sz="1600"/>
          </a:p>
          <a:p>
            <a:pPr marL="914400" lvl="1" indent="-330200" algn="l" rtl="0">
              <a:spcBef>
                <a:spcPts val="0"/>
              </a:spcBef>
              <a:spcAft>
                <a:spcPts val="0"/>
              </a:spcAft>
              <a:buSzPts val="1600"/>
              <a:buChar char="○"/>
            </a:pPr>
            <a:r>
              <a:rPr lang="en" sz="1600"/>
              <a:t>What factors influence my ability to gain acceptance into a PSE option?</a:t>
            </a:r>
            <a:endParaRPr sz="1600"/>
          </a:p>
          <a:p>
            <a:pPr marL="914400" lvl="1" indent="-330200" algn="l" rtl="0">
              <a:spcBef>
                <a:spcPts val="0"/>
              </a:spcBef>
              <a:spcAft>
                <a:spcPts val="0"/>
              </a:spcAft>
              <a:buSzPts val="1600"/>
              <a:buChar char="○"/>
            </a:pPr>
            <a:r>
              <a:rPr lang="en" sz="1600"/>
              <a:t>What are the different expenses for PSE and how could I pay for those expenses?</a:t>
            </a:r>
            <a:endParaRPr sz="1600"/>
          </a:p>
          <a:p>
            <a:pPr marL="457200" lvl="0" indent="-330200" algn="l" rtl="0">
              <a:spcBef>
                <a:spcPts val="0"/>
              </a:spcBef>
              <a:spcAft>
                <a:spcPts val="0"/>
              </a:spcAft>
              <a:buSzPts val="1600"/>
              <a:buChar char="●"/>
            </a:pPr>
            <a:r>
              <a:rPr lang="en" sz="1600"/>
              <a:t>Learning Objectives</a:t>
            </a:r>
            <a:endParaRPr sz="1600">
              <a:solidFill>
                <a:schemeClr val="dk1"/>
              </a:solidFill>
            </a:endParaRPr>
          </a:p>
          <a:p>
            <a:pPr marL="914400" lvl="1" indent="-330200" algn="l" rtl="0">
              <a:spcBef>
                <a:spcPts val="0"/>
              </a:spcBef>
              <a:spcAft>
                <a:spcPts val="0"/>
              </a:spcAft>
              <a:buSzPts val="1600"/>
              <a:buChar char="○"/>
            </a:pPr>
            <a:r>
              <a:rPr lang="en" sz="1600"/>
              <a:t>Recognize the factors that influence your ability to gain acceptance to the PSE option of your choice.</a:t>
            </a:r>
            <a:endParaRPr sz="1600"/>
          </a:p>
          <a:p>
            <a:pPr marL="914400" lvl="1" indent="-330200" algn="l" rtl="0">
              <a:spcBef>
                <a:spcPts val="0"/>
              </a:spcBef>
              <a:spcAft>
                <a:spcPts val="0"/>
              </a:spcAft>
              <a:buSzPts val="1600"/>
              <a:buChar char="○"/>
            </a:pPr>
            <a:r>
              <a:rPr lang="en" sz="1600"/>
              <a:t>List the different expenses related to PSE.</a:t>
            </a:r>
            <a:endParaRPr sz="1600"/>
          </a:p>
          <a:p>
            <a:pPr marL="914400" lvl="1" indent="-330200" algn="l" rtl="0">
              <a:spcBef>
                <a:spcPts val="0"/>
              </a:spcBef>
              <a:spcAft>
                <a:spcPts val="0"/>
              </a:spcAft>
              <a:buSzPts val="1600"/>
              <a:buChar char="○"/>
            </a:pPr>
            <a:r>
              <a:rPr lang="en" sz="1600"/>
              <a:t>Identify at least one solution to fund PSE.</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21"/>
        <p:cNvGrpSpPr/>
        <p:nvPr/>
      </p:nvGrpSpPr>
      <p:grpSpPr>
        <a:xfrm>
          <a:off x="0" y="0"/>
          <a:ext cx="0" cy="0"/>
          <a:chOff x="0" y="0"/>
          <a:chExt cx="0" cy="0"/>
        </a:xfrm>
      </p:grpSpPr>
      <p:sp>
        <p:nvSpPr>
          <p:cNvPr id="122" name="Google Shape;122;p22"/>
          <p:cNvSpPr txBox="1">
            <a:spLocks noGrp="1"/>
          </p:cNvSpPr>
          <p:nvPr>
            <p:ph type="body" idx="1"/>
          </p:nvPr>
        </p:nvSpPr>
        <p:spPr>
          <a:xfrm>
            <a:off x="1114925" y="900200"/>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rPr>
              <a:t>The junior year is the last year that students can apply for Oklahoma’s Promise. It is important to discuss college funding and the application process for students to be college ready. For this campus visit, students play a game themed like "The Game of Life" to consider their choices in preparing for college applications and starting college. They also have time to work on a mock college application and learn about the online "Get a Life" game to help them consider their postsecondary options.</a:t>
            </a:r>
            <a:endParaRPr sz="1600">
              <a:solidFill>
                <a:schemeClr val="dk1"/>
              </a:solidFill>
            </a:endParaRPr>
          </a:p>
        </p:txBody>
      </p:sp>
      <p:sp>
        <p:nvSpPr>
          <p:cNvPr id="123" name="Google Shape;123;p22"/>
          <p:cNvSpPr txBox="1">
            <a:spLocks noGrp="1"/>
          </p:cNvSpPr>
          <p:nvPr>
            <p:ph type="title"/>
          </p:nvPr>
        </p:nvSpPr>
        <p:spPr>
          <a:xfrm>
            <a:off x="1114925" y="453150"/>
            <a:ext cx="4058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One Life to Live</a:t>
            </a:r>
            <a:endParaRPr/>
          </a:p>
        </p:txBody>
      </p:sp>
      <p:sp>
        <p:nvSpPr>
          <p:cNvPr id="124" name="Google Shape;124;p22"/>
          <p:cNvSpPr txBox="1">
            <a:spLocks noGrp="1"/>
          </p:cNvSpPr>
          <p:nvPr>
            <p:ph type="body" idx="2"/>
          </p:nvPr>
        </p:nvSpPr>
        <p:spPr>
          <a:xfrm>
            <a:off x="4984800" y="177450"/>
            <a:ext cx="3999900" cy="48558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Campus Visit</a:t>
            </a:r>
            <a:endParaRPr sz="1600"/>
          </a:p>
          <a:p>
            <a:pPr marL="914400" lvl="1" indent="-330200" algn="l" rtl="0">
              <a:spcBef>
                <a:spcPts val="0"/>
              </a:spcBef>
              <a:spcAft>
                <a:spcPts val="0"/>
              </a:spcAft>
              <a:buSzPts val="1600"/>
              <a:buChar char="○"/>
            </a:pPr>
            <a:r>
              <a:rPr lang="en" sz="1600"/>
              <a:t>11th grade</a:t>
            </a:r>
            <a:endParaRPr sz="1600"/>
          </a:p>
          <a:p>
            <a:pPr marL="914400" lvl="1" indent="-330200" algn="l" rtl="0">
              <a:spcBef>
                <a:spcPts val="0"/>
              </a:spcBef>
              <a:spcAft>
                <a:spcPts val="0"/>
              </a:spcAft>
              <a:buSzPts val="1600"/>
              <a:buChar char="○"/>
            </a:pPr>
            <a:r>
              <a:rPr lang="en" sz="1600"/>
              <a:t>30-45 minutes</a:t>
            </a:r>
            <a:endParaRPr sz="1600"/>
          </a:p>
          <a:p>
            <a:pPr marL="457200" lvl="0" indent="-330200" algn="l" rtl="0">
              <a:spcBef>
                <a:spcPts val="0"/>
              </a:spcBef>
              <a:spcAft>
                <a:spcPts val="0"/>
              </a:spcAft>
              <a:buSzPts val="1600"/>
              <a:buChar char="●"/>
            </a:pPr>
            <a:r>
              <a:rPr lang="en" sz="1600"/>
              <a:t>Essential Question</a:t>
            </a:r>
            <a:endParaRPr sz="1600"/>
          </a:p>
          <a:p>
            <a:pPr marL="914400" lvl="1" indent="-330200" algn="l" rtl="0">
              <a:spcBef>
                <a:spcPts val="0"/>
              </a:spcBef>
              <a:spcAft>
                <a:spcPts val="0"/>
              </a:spcAft>
              <a:buSzPts val="1600"/>
              <a:buChar char="○"/>
            </a:pPr>
            <a:r>
              <a:rPr lang="en" sz="1600"/>
              <a:t>What do we need to be doing to be college ready?</a:t>
            </a:r>
            <a:endParaRPr sz="1600"/>
          </a:p>
          <a:p>
            <a:pPr marL="457200" lvl="0" indent="-330200" algn="l" rtl="0">
              <a:spcBef>
                <a:spcPts val="0"/>
              </a:spcBef>
              <a:spcAft>
                <a:spcPts val="0"/>
              </a:spcAft>
              <a:buSzPts val="1600"/>
              <a:buChar char="●"/>
            </a:pPr>
            <a:r>
              <a:rPr lang="en" sz="1600"/>
              <a:t>Learning Objectives</a:t>
            </a:r>
            <a:endParaRPr sz="1600">
              <a:solidFill>
                <a:schemeClr val="dk1"/>
              </a:solidFill>
            </a:endParaRPr>
          </a:p>
          <a:p>
            <a:pPr marL="914400" lvl="1" indent="-330200" algn="l" rtl="0">
              <a:spcBef>
                <a:spcPts val="0"/>
              </a:spcBef>
              <a:spcAft>
                <a:spcPts val="0"/>
              </a:spcAft>
              <a:buSzPts val="1600"/>
              <a:buChar char="○"/>
            </a:pPr>
            <a:r>
              <a:rPr lang="en" sz="1600"/>
              <a:t>Understand the admissions process and common college expenses.</a:t>
            </a:r>
            <a:endParaRPr sz="1600"/>
          </a:p>
          <a:p>
            <a:pPr marL="914400" lvl="1" indent="-330200" algn="l" rtl="0">
              <a:spcBef>
                <a:spcPts val="0"/>
              </a:spcBef>
              <a:spcAft>
                <a:spcPts val="0"/>
              </a:spcAft>
              <a:buSzPts val="1600"/>
              <a:buChar char="○"/>
            </a:pPr>
            <a:r>
              <a:rPr lang="en" sz="1600"/>
              <a:t>Analyze how personal choices impact college applications and funding opportunities.</a:t>
            </a:r>
            <a:endParaRPr sz="1600"/>
          </a:p>
          <a:p>
            <a:pPr marL="914400" lvl="1" indent="-330200" algn="l" rtl="0">
              <a:spcBef>
                <a:spcPts val="0"/>
              </a:spcBef>
              <a:spcAft>
                <a:spcPts val="0"/>
              </a:spcAft>
              <a:buSzPts val="1600"/>
              <a:buChar char="○"/>
            </a:pPr>
            <a:r>
              <a:rPr lang="en" sz="1600"/>
              <a:t>Understand how Oklahoma’s Promise and FASFA help with college expenses.</a:t>
            </a:r>
            <a:endParaRPr sz="1600"/>
          </a:p>
        </p:txBody>
      </p:sp>
      <p:pic>
        <p:nvPicPr>
          <p:cNvPr id="125" name="Google Shape;125;p22"/>
          <p:cNvPicPr preferRelativeResize="0"/>
          <p:nvPr/>
        </p:nvPicPr>
        <p:blipFill rotWithShape="1">
          <a:blip r:embed="rId4">
            <a:alphaModFix/>
          </a:blip>
          <a:srcRect l="15790" r="15790"/>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1221425" y="750450"/>
            <a:ext cx="3845400" cy="39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rPr>
              <a:t>The junior year is the last year that students can apply for Oklahoma’s Promise. It is important to discuss college funding and the application process for students to be college ready. For this campus visit, students play a game themed like "The Game of Life" to consider their choices in preparing for college applications and starting college. They also have time to work on a mock college application and learn about the online "Get a Life" game to help them consider their postsecondary options.</a:t>
            </a:r>
            <a:endParaRPr sz="1600">
              <a:solidFill>
                <a:schemeClr val="dk1"/>
              </a:solidFill>
            </a:endParaRPr>
          </a:p>
        </p:txBody>
      </p:sp>
      <p:sp>
        <p:nvSpPr>
          <p:cNvPr id="131" name="Google Shape;131;p23"/>
          <p:cNvSpPr txBox="1">
            <a:spLocks noGrp="1"/>
          </p:cNvSpPr>
          <p:nvPr>
            <p:ph type="title"/>
          </p:nvPr>
        </p:nvSpPr>
        <p:spPr>
          <a:xfrm>
            <a:off x="1114925" y="453150"/>
            <a:ext cx="4058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One Life to Live</a:t>
            </a:r>
            <a:endParaRPr/>
          </a:p>
        </p:txBody>
      </p:sp>
      <p:sp>
        <p:nvSpPr>
          <p:cNvPr id="132" name="Google Shape;132;p23"/>
          <p:cNvSpPr txBox="1">
            <a:spLocks noGrp="1"/>
          </p:cNvSpPr>
          <p:nvPr>
            <p:ph type="body" idx="2"/>
          </p:nvPr>
        </p:nvSpPr>
        <p:spPr>
          <a:xfrm>
            <a:off x="4984800" y="177450"/>
            <a:ext cx="3999900" cy="48558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a:t>Campus Visit</a:t>
            </a:r>
            <a:endParaRPr sz="1600"/>
          </a:p>
          <a:p>
            <a:pPr marL="914400" lvl="1" indent="-330200" algn="l" rtl="0">
              <a:spcBef>
                <a:spcPts val="0"/>
              </a:spcBef>
              <a:spcAft>
                <a:spcPts val="0"/>
              </a:spcAft>
              <a:buSzPts val="1600"/>
              <a:buChar char="○"/>
            </a:pPr>
            <a:r>
              <a:rPr lang="en" sz="1600"/>
              <a:t>11th grade</a:t>
            </a:r>
            <a:endParaRPr sz="1600"/>
          </a:p>
          <a:p>
            <a:pPr marL="914400" lvl="1" indent="-330200" algn="l" rtl="0">
              <a:spcBef>
                <a:spcPts val="0"/>
              </a:spcBef>
              <a:spcAft>
                <a:spcPts val="0"/>
              </a:spcAft>
              <a:buSzPts val="1600"/>
              <a:buChar char="○"/>
            </a:pPr>
            <a:r>
              <a:rPr lang="en" sz="1600"/>
              <a:t>30-45 minutes</a:t>
            </a:r>
            <a:endParaRPr sz="1600"/>
          </a:p>
          <a:p>
            <a:pPr marL="457200" lvl="0" indent="-330200" algn="l" rtl="0">
              <a:spcBef>
                <a:spcPts val="0"/>
              </a:spcBef>
              <a:spcAft>
                <a:spcPts val="0"/>
              </a:spcAft>
              <a:buSzPts val="1600"/>
              <a:buChar char="●"/>
            </a:pPr>
            <a:r>
              <a:rPr lang="en" sz="1600"/>
              <a:t>Essential Question</a:t>
            </a:r>
            <a:endParaRPr sz="1600"/>
          </a:p>
          <a:p>
            <a:pPr marL="914400" lvl="1" indent="-330200" algn="l" rtl="0">
              <a:spcBef>
                <a:spcPts val="0"/>
              </a:spcBef>
              <a:spcAft>
                <a:spcPts val="0"/>
              </a:spcAft>
              <a:buSzPts val="1600"/>
              <a:buChar char="○"/>
            </a:pPr>
            <a:r>
              <a:rPr lang="en" sz="1600"/>
              <a:t>What do we need to be doing to be college ready?</a:t>
            </a:r>
            <a:endParaRPr sz="1600"/>
          </a:p>
          <a:p>
            <a:pPr marL="457200" lvl="0" indent="-330200" algn="l" rtl="0">
              <a:spcBef>
                <a:spcPts val="0"/>
              </a:spcBef>
              <a:spcAft>
                <a:spcPts val="0"/>
              </a:spcAft>
              <a:buSzPts val="1600"/>
              <a:buChar char="●"/>
            </a:pPr>
            <a:r>
              <a:rPr lang="en" sz="1600"/>
              <a:t>Learning Objectives</a:t>
            </a:r>
            <a:endParaRPr sz="1600">
              <a:solidFill>
                <a:schemeClr val="dk1"/>
              </a:solidFill>
            </a:endParaRPr>
          </a:p>
          <a:p>
            <a:pPr marL="914400" lvl="1" indent="-330200" algn="l" rtl="0">
              <a:spcBef>
                <a:spcPts val="0"/>
              </a:spcBef>
              <a:spcAft>
                <a:spcPts val="0"/>
              </a:spcAft>
              <a:buSzPts val="1600"/>
              <a:buChar char="○"/>
            </a:pPr>
            <a:r>
              <a:rPr lang="en" sz="1600"/>
              <a:t>Understand the admissions process and common college expenses.</a:t>
            </a:r>
            <a:endParaRPr sz="1600"/>
          </a:p>
          <a:p>
            <a:pPr marL="914400" lvl="1" indent="-330200" algn="l" rtl="0">
              <a:spcBef>
                <a:spcPts val="0"/>
              </a:spcBef>
              <a:spcAft>
                <a:spcPts val="0"/>
              </a:spcAft>
              <a:buSzPts val="1600"/>
              <a:buChar char="○"/>
            </a:pPr>
            <a:r>
              <a:rPr lang="en" sz="1600"/>
              <a:t>Analyze how personal choices impact college applications and funding opportunities.</a:t>
            </a:r>
            <a:endParaRPr sz="1600"/>
          </a:p>
          <a:p>
            <a:pPr marL="914400" lvl="1" indent="-330200" algn="l" rtl="0">
              <a:spcBef>
                <a:spcPts val="0"/>
              </a:spcBef>
              <a:spcAft>
                <a:spcPts val="0"/>
              </a:spcAft>
              <a:buSzPts val="1600"/>
              <a:buChar char="○"/>
            </a:pPr>
            <a:r>
              <a:rPr lang="en" sz="1600"/>
              <a:t>Understand how Oklahoma’s Promise and FASFA help with college expenses.</a:t>
            </a:r>
            <a:endParaRPr sz="1600"/>
          </a:p>
        </p:txBody>
      </p:sp>
      <p:pic>
        <p:nvPicPr>
          <p:cNvPr id="133" name="Google Shape;133;p23"/>
          <p:cNvPicPr preferRelativeResize="0"/>
          <p:nvPr/>
        </p:nvPicPr>
        <p:blipFill rotWithShape="1">
          <a:blip r:embed="rId4">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38" name="Google Shape;138;p24"/>
          <p:cNvSpPr txBox="1">
            <a:spLocks noGrp="1"/>
          </p:cNvSpPr>
          <p:nvPr>
            <p:ph type="body" idx="1"/>
          </p:nvPr>
        </p:nvSpPr>
        <p:spPr>
          <a:xfrm>
            <a:off x="1114925" y="1160600"/>
            <a:ext cx="7572000" cy="34164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b="1"/>
              <a:t>College Fit: Interest </a:t>
            </a:r>
            <a:br>
              <a:rPr lang="en" sz="1500"/>
            </a:br>
            <a:r>
              <a:rPr lang="en" sz="1500"/>
              <a:t>The student can explain how choice of major affects career opportunities. </a:t>
            </a:r>
            <a:endParaRPr sz="1500"/>
          </a:p>
          <a:p>
            <a:pPr marL="457200" lvl="0" indent="-323850" algn="l" rtl="0">
              <a:spcBef>
                <a:spcPts val="0"/>
              </a:spcBef>
              <a:spcAft>
                <a:spcPts val="0"/>
              </a:spcAft>
              <a:buSzPts val="1500"/>
              <a:buChar char="●"/>
            </a:pPr>
            <a:r>
              <a:rPr lang="en" sz="1500" b="1"/>
              <a:t>College Fit: Academic </a:t>
            </a:r>
            <a:br>
              <a:rPr lang="en" sz="1500"/>
            </a:br>
            <a:r>
              <a:rPr lang="en" sz="1500"/>
              <a:t>The student can explain how GPA and test scores affect their ability to get accepted to competitive schools. </a:t>
            </a:r>
            <a:endParaRPr sz="1500"/>
          </a:p>
          <a:p>
            <a:pPr marL="457200" lvl="0" indent="-323850" algn="l" rtl="0">
              <a:spcBef>
                <a:spcPts val="0"/>
              </a:spcBef>
              <a:spcAft>
                <a:spcPts val="0"/>
              </a:spcAft>
              <a:buSzPts val="1500"/>
              <a:buChar char="●"/>
            </a:pPr>
            <a:r>
              <a:rPr lang="en" sz="1500" b="1"/>
              <a:t>College Fit: Financial </a:t>
            </a:r>
            <a:br>
              <a:rPr lang="en" sz="1500"/>
            </a:br>
            <a:r>
              <a:rPr lang="en" sz="1500"/>
              <a:t>The student can recognize how the cost of education and student loan debt affect personal finances. They can recognize the financial value of a school versus its cost. </a:t>
            </a:r>
            <a:endParaRPr sz="1500"/>
          </a:p>
          <a:p>
            <a:pPr marL="457200" lvl="0" indent="-323850" algn="l" rtl="0">
              <a:spcBef>
                <a:spcPts val="0"/>
              </a:spcBef>
              <a:spcAft>
                <a:spcPts val="0"/>
              </a:spcAft>
              <a:buSzPts val="1500"/>
              <a:buChar char="●"/>
            </a:pPr>
            <a:r>
              <a:rPr lang="en" sz="1500" b="1"/>
              <a:t>College Fit: Social-Emotional </a:t>
            </a:r>
            <a:br>
              <a:rPr lang="en" sz="1500"/>
            </a:br>
            <a:r>
              <a:rPr lang="en" sz="1500"/>
              <a:t>The student can explain how the social aspects of college, including emotional supports and distance from family, can affect achievement and their college experience. </a:t>
            </a:r>
            <a:endParaRPr sz="1500"/>
          </a:p>
          <a:p>
            <a:pPr marL="457200" lvl="0" indent="-323850" algn="l" rtl="0">
              <a:spcBef>
                <a:spcPts val="0"/>
              </a:spcBef>
              <a:spcAft>
                <a:spcPts val="0"/>
              </a:spcAft>
              <a:buSzPts val="1500"/>
              <a:buChar char="●"/>
            </a:pPr>
            <a:r>
              <a:rPr lang="en" sz="1500" b="1"/>
              <a:t>College Fit: Retention </a:t>
            </a:r>
            <a:br>
              <a:rPr lang="en" sz="1500"/>
            </a:br>
            <a:r>
              <a:rPr lang="en" sz="1500"/>
              <a:t>The student can identify the types of supports they might need to complete college on time and recognize which schools offer those supports. </a:t>
            </a:r>
            <a:endParaRPr sz="1500"/>
          </a:p>
        </p:txBody>
      </p:sp>
      <p:sp>
        <p:nvSpPr>
          <p:cNvPr id="139" name="Google Shape;139;p24"/>
          <p:cNvSpPr txBox="1">
            <a:spLocks noGrp="1"/>
          </p:cNvSpPr>
          <p:nvPr>
            <p:ph type="title"/>
          </p:nvPr>
        </p:nvSpPr>
        <p:spPr>
          <a:xfrm>
            <a:off x="1114925" y="4531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Get a Life</a:t>
            </a:r>
            <a:endParaRPr/>
          </a:p>
        </p:txBody>
      </p:sp>
      <p:pic>
        <p:nvPicPr>
          <p:cNvPr id="140" name="Google Shape;140;p24"/>
          <p:cNvPicPr preferRelativeResize="0"/>
          <p:nvPr/>
        </p:nvPicPr>
        <p:blipFill rotWithShape="1">
          <a:blip r:embed="rId4">
            <a:alphaModFix/>
          </a:blip>
          <a:srcRect l="13777" r="1378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1114925" y="1160600"/>
            <a:ext cx="7572000" cy="34164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b="1"/>
              <a:t>College Fit: Interest </a:t>
            </a:r>
            <a:br>
              <a:rPr lang="en" sz="1500"/>
            </a:br>
            <a:r>
              <a:rPr lang="en" sz="1500"/>
              <a:t>The student can explain how choice of major affects career opportunities. </a:t>
            </a:r>
            <a:endParaRPr sz="1500"/>
          </a:p>
          <a:p>
            <a:pPr marL="457200" lvl="0" indent="-323850" algn="l" rtl="0">
              <a:spcBef>
                <a:spcPts val="0"/>
              </a:spcBef>
              <a:spcAft>
                <a:spcPts val="0"/>
              </a:spcAft>
              <a:buSzPts val="1500"/>
              <a:buChar char="●"/>
            </a:pPr>
            <a:r>
              <a:rPr lang="en" sz="1500" b="1"/>
              <a:t>College Fit: Academic </a:t>
            </a:r>
            <a:br>
              <a:rPr lang="en" sz="1500"/>
            </a:br>
            <a:r>
              <a:rPr lang="en" sz="1500"/>
              <a:t>The student can explain how GPA and test scores affect their ability to get accepted to competitive schools. </a:t>
            </a:r>
            <a:endParaRPr sz="1500"/>
          </a:p>
          <a:p>
            <a:pPr marL="457200" lvl="0" indent="-323850" algn="l" rtl="0">
              <a:spcBef>
                <a:spcPts val="0"/>
              </a:spcBef>
              <a:spcAft>
                <a:spcPts val="0"/>
              </a:spcAft>
              <a:buSzPts val="1500"/>
              <a:buChar char="●"/>
            </a:pPr>
            <a:r>
              <a:rPr lang="en" sz="1500" b="1"/>
              <a:t>College Fit: Financial </a:t>
            </a:r>
            <a:br>
              <a:rPr lang="en" sz="1500"/>
            </a:br>
            <a:r>
              <a:rPr lang="en" sz="1500"/>
              <a:t>The student can recognize how the cost of education and student loan debt affect personal finances. They can recognize the financial value of a school versus its cost. </a:t>
            </a:r>
            <a:endParaRPr sz="1500"/>
          </a:p>
          <a:p>
            <a:pPr marL="457200" lvl="0" indent="-323850" algn="l" rtl="0">
              <a:spcBef>
                <a:spcPts val="0"/>
              </a:spcBef>
              <a:spcAft>
                <a:spcPts val="0"/>
              </a:spcAft>
              <a:buSzPts val="1500"/>
              <a:buChar char="●"/>
            </a:pPr>
            <a:r>
              <a:rPr lang="en" sz="1500" b="1"/>
              <a:t>College Fit: Social-Emotional </a:t>
            </a:r>
            <a:br>
              <a:rPr lang="en" sz="1500"/>
            </a:br>
            <a:r>
              <a:rPr lang="en" sz="1500"/>
              <a:t>The student can explain how the social aspects of college, including emotional supports and distance from family, can affect achievement and their college experience. </a:t>
            </a:r>
            <a:endParaRPr sz="1500"/>
          </a:p>
          <a:p>
            <a:pPr marL="457200" lvl="0" indent="-323850" algn="l" rtl="0">
              <a:spcBef>
                <a:spcPts val="0"/>
              </a:spcBef>
              <a:spcAft>
                <a:spcPts val="0"/>
              </a:spcAft>
              <a:buSzPts val="1500"/>
              <a:buChar char="●"/>
            </a:pPr>
            <a:r>
              <a:rPr lang="en" sz="1500" b="1"/>
              <a:t>College Fit: Retention </a:t>
            </a:r>
            <a:br>
              <a:rPr lang="en" sz="1500"/>
            </a:br>
            <a:r>
              <a:rPr lang="en" sz="1500"/>
              <a:t>The student can identify the types of supports they might need to complete college on time and recognize which schools offer those supports. </a:t>
            </a:r>
            <a:endParaRPr sz="1500"/>
          </a:p>
        </p:txBody>
      </p:sp>
      <p:sp>
        <p:nvSpPr>
          <p:cNvPr id="146" name="Google Shape;146;p25"/>
          <p:cNvSpPr txBox="1">
            <a:spLocks noGrp="1"/>
          </p:cNvSpPr>
          <p:nvPr>
            <p:ph type="title"/>
          </p:nvPr>
        </p:nvSpPr>
        <p:spPr>
          <a:xfrm>
            <a:off x="1114925" y="4531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College Fit</a:t>
            </a:r>
            <a:endParaRPr/>
          </a:p>
        </p:txBody>
      </p:sp>
      <p:pic>
        <p:nvPicPr>
          <p:cNvPr id="147" name="Google Shape;147;p25"/>
          <p:cNvPicPr preferRelativeResize="0"/>
          <p:nvPr/>
        </p:nvPicPr>
        <p:blipFill rotWithShape="1">
          <a:blip r:embed="rId3">
            <a:alphaModFix/>
          </a:blip>
          <a:srcRect l="13777" r="1378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6"/>
          <p:cNvSpPr txBox="1">
            <a:spLocks noGrp="1"/>
          </p:cNvSpPr>
          <p:nvPr>
            <p:ph type="body" idx="1"/>
          </p:nvPr>
        </p:nvSpPr>
        <p:spPr>
          <a:xfrm>
            <a:off x="1114925" y="1025850"/>
            <a:ext cx="7572000" cy="34164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b="1"/>
              <a:t>Educational Requirements </a:t>
            </a:r>
            <a:br>
              <a:rPr lang="en" sz="1600"/>
            </a:br>
            <a:r>
              <a:rPr lang="en" sz="1600"/>
              <a:t>The student can explain that different careers require different levels of education. </a:t>
            </a:r>
            <a:endParaRPr sz="1600"/>
          </a:p>
          <a:p>
            <a:pPr marL="457200" lvl="0" indent="-330200" algn="l" rtl="0">
              <a:spcBef>
                <a:spcPts val="0"/>
              </a:spcBef>
              <a:spcAft>
                <a:spcPts val="0"/>
              </a:spcAft>
              <a:buSzPts val="1600"/>
              <a:buChar char="●"/>
            </a:pPr>
            <a:r>
              <a:rPr lang="en" sz="1600" b="1"/>
              <a:t>Lifetime Earnings and Satisfaction </a:t>
            </a:r>
            <a:br>
              <a:rPr lang="en" sz="1600"/>
            </a:br>
            <a:r>
              <a:rPr lang="en" sz="1600"/>
              <a:t>The student can explain how level of education and career choice can affect personal satisfaction and lifetime earnings. </a:t>
            </a:r>
            <a:endParaRPr sz="1600"/>
          </a:p>
          <a:p>
            <a:pPr marL="457200" lvl="0" indent="-330200" algn="l" rtl="0">
              <a:spcBef>
                <a:spcPts val="0"/>
              </a:spcBef>
              <a:spcAft>
                <a:spcPts val="0"/>
              </a:spcAft>
              <a:buSzPts val="1600"/>
              <a:buChar char="●"/>
            </a:pPr>
            <a:r>
              <a:rPr lang="en" sz="1600" b="1"/>
              <a:t>Social Good </a:t>
            </a:r>
            <a:br>
              <a:rPr lang="en" sz="1600"/>
            </a:br>
            <a:r>
              <a:rPr lang="en" sz="1600"/>
              <a:t>The student can identify how certain careers can contribute to social good. </a:t>
            </a:r>
            <a:endParaRPr sz="1600"/>
          </a:p>
          <a:p>
            <a:pPr marL="457200" lvl="0" indent="-330200" algn="l" rtl="0">
              <a:spcBef>
                <a:spcPts val="0"/>
              </a:spcBef>
              <a:spcAft>
                <a:spcPts val="0"/>
              </a:spcAft>
              <a:buSzPts val="1600"/>
              <a:buChar char="●"/>
            </a:pPr>
            <a:r>
              <a:rPr lang="en" sz="1600" b="1"/>
              <a:t>Benefits of Higher Income </a:t>
            </a:r>
            <a:br>
              <a:rPr lang="en" sz="1600"/>
            </a:br>
            <a:r>
              <a:rPr lang="en" sz="1600"/>
              <a:t>The student can explain the benefits of a higher income versus a more demanding career. </a:t>
            </a:r>
            <a:endParaRPr sz="1600"/>
          </a:p>
        </p:txBody>
      </p:sp>
      <p:sp>
        <p:nvSpPr>
          <p:cNvPr id="153" name="Google Shape;153;p26"/>
          <p:cNvSpPr txBox="1">
            <a:spLocks noGrp="1"/>
          </p:cNvSpPr>
          <p:nvPr>
            <p:ph type="title"/>
          </p:nvPr>
        </p:nvSpPr>
        <p:spPr>
          <a:xfrm>
            <a:off x="1114925" y="4531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Career Awareness</a:t>
            </a:r>
            <a:endParaRPr/>
          </a:p>
        </p:txBody>
      </p:sp>
      <p:pic>
        <p:nvPicPr>
          <p:cNvPr id="154" name="Google Shape;154;p26"/>
          <p:cNvPicPr preferRelativeResize="0"/>
          <p:nvPr/>
        </p:nvPicPr>
        <p:blipFill rotWithShape="1">
          <a:blip r:embed="rId3">
            <a:alphaModFix/>
          </a:blip>
          <a:srcRect l="13777" r="1378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3">
            <a:alphaModFix/>
          </a:blip>
          <a:srcRect l="4922" r="4913"/>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
        <p:nvSpPr>
          <p:cNvPr id="37" name="Google Shape;37;p9"/>
          <p:cNvSpPr txBox="1">
            <a:spLocks noGrp="1"/>
          </p:cNvSpPr>
          <p:nvPr>
            <p:ph type="title"/>
          </p:nvPr>
        </p:nvSpPr>
        <p:spPr>
          <a:xfrm>
            <a:off x="1114925" y="453150"/>
            <a:ext cx="5902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ABC Graffiti</a:t>
            </a:r>
            <a:endParaRPr/>
          </a:p>
        </p:txBody>
      </p:sp>
      <p:sp>
        <p:nvSpPr>
          <p:cNvPr id="38" name="Google Shape;38;p9"/>
          <p:cNvSpPr txBox="1">
            <a:spLocks noGrp="1"/>
          </p:cNvSpPr>
          <p:nvPr>
            <p:ph type="body" idx="1"/>
          </p:nvPr>
        </p:nvSpPr>
        <p:spPr>
          <a:xfrm>
            <a:off x="1114925" y="1160600"/>
            <a:ext cx="7717500" cy="34164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AutoNum type="arabicPeriod"/>
            </a:pPr>
            <a:r>
              <a:rPr lang="en" sz="2400"/>
              <a:t>On your paper, write your first name vertically along the middle of your paper.</a:t>
            </a:r>
            <a:endParaRPr sz="2400"/>
          </a:p>
          <a:p>
            <a:pPr marL="457200" lvl="0" indent="-381000" algn="l" rtl="0">
              <a:spcBef>
                <a:spcPts val="0"/>
              </a:spcBef>
              <a:spcAft>
                <a:spcPts val="0"/>
              </a:spcAft>
              <a:buSzPts val="2400"/>
              <a:buAutoNum type="arabicPeriod"/>
            </a:pPr>
            <a:r>
              <a:rPr lang="en" sz="2400"/>
              <a:t>Think back to the last campus visit you had. </a:t>
            </a:r>
            <a:endParaRPr sz="2400"/>
          </a:p>
          <a:p>
            <a:pPr marL="457200" lvl="0" indent="0" algn="l" rtl="0">
              <a:spcBef>
                <a:spcPts val="0"/>
              </a:spcBef>
              <a:spcAft>
                <a:spcPts val="0"/>
              </a:spcAft>
              <a:buNone/>
            </a:pPr>
            <a:r>
              <a:rPr lang="en" sz="2400"/>
              <a:t>a. Did you plan it?</a:t>
            </a:r>
            <a:endParaRPr sz="2400"/>
          </a:p>
          <a:p>
            <a:pPr marL="457200" lvl="0" indent="0" algn="l" rtl="0">
              <a:spcBef>
                <a:spcPts val="0"/>
              </a:spcBef>
              <a:spcAft>
                <a:spcPts val="0"/>
              </a:spcAft>
              <a:buNone/>
            </a:pPr>
            <a:r>
              <a:rPr lang="en" sz="2400"/>
              <a:t>b. Did you just attend it? </a:t>
            </a:r>
            <a:endParaRPr sz="2400"/>
          </a:p>
          <a:p>
            <a:pPr marL="457200" lvl="0" indent="-381000" algn="l" rtl="0">
              <a:spcBef>
                <a:spcPts val="0"/>
              </a:spcBef>
              <a:spcAft>
                <a:spcPts val="0"/>
              </a:spcAft>
              <a:buSzPts val="2400"/>
              <a:buAutoNum type="arabicPeriod"/>
            </a:pPr>
            <a:r>
              <a:rPr lang="en" sz="2400"/>
              <a:t>Create an acrostic poem that includes:</a:t>
            </a:r>
            <a:endParaRPr sz="2400"/>
          </a:p>
          <a:p>
            <a:pPr marL="914400" lvl="1" indent="-381000" algn="l" rtl="0">
              <a:spcBef>
                <a:spcPts val="0"/>
              </a:spcBef>
              <a:spcAft>
                <a:spcPts val="0"/>
              </a:spcAft>
              <a:buSzPts val="2400"/>
              <a:buAutoNum type="alphaLcPeriod"/>
            </a:pPr>
            <a:r>
              <a:rPr lang="en" sz="2400"/>
              <a:t>Items involved in planning a group campus visit.</a:t>
            </a:r>
            <a:endParaRPr sz="2400"/>
          </a:p>
          <a:p>
            <a:pPr marL="914400" lvl="1" indent="-381000" algn="l" rtl="0">
              <a:spcBef>
                <a:spcPts val="0"/>
              </a:spcBef>
              <a:spcAft>
                <a:spcPts val="0"/>
              </a:spcAft>
              <a:buSzPts val="2400"/>
              <a:buAutoNum type="alphaLcPeriod"/>
            </a:pPr>
            <a:r>
              <a:rPr lang="en" sz="2400"/>
              <a:t>Activities or events that stood out to you.</a:t>
            </a:r>
            <a:endParaRPr sz="2400"/>
          </a:p>
        </p:txBody>
      </p:sp>
      <p:pic>
        <p:nvPicPr>
          <p:cNvPr id="39" name="Google Shape;39;p9" title="K20 Center 5 minute timer">
            <a:hlinkClick r:id="rId4"/>
          </p:cNvPr>
          <p:cNvPicPr preferRelativeResize="0"/>
          <p:nvPr/>
        </p:nvPicPr>
        <p:blipFill>
          <a:blip r:embed="rId5">
            <a:alphaModFix/>
          </a:blip>
          <a:stretch>
            <a:fillRect/>
          </a:stretch>
        </p:blipFill>
        <p:spPr>
          <a:xfrm>
            <a:off x="7311275" y="4087425"/>
            <a:ext cx="1877475" cy="1056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667625" y="2150850"/>
            <a:ext cx="517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latin typeface="Arial"/>
                <a:ea typeface="Arial"/>
                <a:cs typeface="Arial"/>
                <a:sym typeface="Arial"/>
              </a:rPr>
              <a:t>What is one key takeaway from today’s session?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3667625" y="2150850"/>
            <a:ext cx="517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Essential Question</a:t>
            </a:r>
            <a:endParaRPr/>
          </a:p>
          <a:p>
            <a:pPr marL="0" lvl="0" indent="0" algn="ctr" rtl="0">
              <a:spcBef>
                <a:spcPts val="0"/>
              </a:spcBef>
              <a:spcAft>
                <a:spcPts val="0"/>
              </a:spcAft>
              <a:buNone/>
            </a:pPr>
            <a:endParaRPr sz="1600">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600">
                <a:solidFill>
                  <a:schemeClr val="dk1"/>
                </a:solidFill>
                <a:latin typeface="Arial"/>
                <a:ea typeface="Arial"/>
                <a:cs typeface="Arial"/>
                <a:sym typeface="Arial"/>
              </a:rPr>
              <a:t>How do you plan a group campus visit?</a:t>
            </a:r>
            <a:endParaRPr sz="1600">
              <a:solidFill>
                <a:schemeClr val="dk1"/>
              </a:solidFill>
              <a:latin typeface="Arial"/>
              <a:ea typeface="Arial"/>
              <a:cs typeface="Arial"/>
              <a:sym typeface="Arial"/>
            </a:endParaRPr>
          </a:p>
          <a:p>
            <a:pPr marL="0" lvl="0" indent="0" algn="ctr" rtl="0">
              <a:spcBef>
                <a:spcPts val="0"/>
              </a:spcBef>
              <a:spcAft>
                <a:spcPts val="0"/>
              </a:spcAft>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114925" y="453150"/>
            <a:ext cx="5902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Objectives</a:t>
            </a:r>
            <a:endParaRPr/>
          </a:p>
        </p:txBody>
      </p:sp>
      <p:sp>
        <p:nvSpPr>
          <p:cNvPr id="50" name="Google Shape;50;p11"/>
          <p:cNvSpPr txBox="1">
            <a:spLocks noGrp="1"/>
          </p:cNvSpPr>
          <p:nvPr>
            <p:ph type="body" idx="1"/>
          </p:nvPr>
        </p:nvSpPr>
        <p:spPr>
          <a:xfrm>
            <a:off x="1003600" y="1098975"/>
            <a:ext cx="8112600" cy="3416400"/>
          </a:xfrm>
          <a:prstGeom prst="rect">
            <a:avLst/>
          </a:prstGeom>
        </p:spPr>
        <p:txBody>
          <a:bodyPr spcFirstLastPara="1" wrap="square" lIns="91425" tIns="91425" rIns="91425" bIns="91425" anchor="ctr" anchorCtr="0">
            <a:noAutofit/>
          </a:bodyPr>
          <a:lstStyle/>
          <a:p>
            <a:pPr marL="457200" lvl="0" indent="-374650" algn="l" rtl="0">
              <a:spcBef>
                <a:spcPts val="0"/>
              </a:spcBef>
              <a:spcAft>
                <a:spcPts val="0"/>
              </a:spcAft>
              <a:buSzPts val="2300"/>
              <a:buChar char="●"/>
            </a:pPr>
            <a:r>
              <a:rPr lang="en" sz="2300"/>
              <a:t>Brainstorm current understanding of planning a campus visit.</a:t>
            </a:r>
            <a:endParaRPr sz="2300"/>
          </a:p>
          <a:p>
            <a:pPr marL="457200" lvl="0" indent="-374650" algn="l" rtl="0">
              <a:spcBef>
                <a:spcPts val="0"/>
              </a:spcBef>
              <a:spcAft>
                <a:spcPts val="0"/>
              </a:spcAft>
              <a:buSzPts val="2300"/>
              <a:buChar char="●"/>
            </a:pPr>
            <a:r>
              <a:rPr lang="en" sz="2300"/>
              <a:t>Explore the process of planning a campus visit.</a:t>
            </a:r>
            <a:endParaRPr sz="2300"/>
          </a:p>
          <a:p>
            <a:pPr marL="457200" lvl="0" indent="-374650" algn="l" rtl="0">
              <a:spcBef>
                <a:spcPts val="0"/>
              </a:spcBef>
              <a:spcAft>
                <a:spcPts val="0"/>
              </a:spcAft>
              <a:buSzPts val="2300"/>
              <a:buChar char="●"/>
            </a:pPr>
            <a:r>
              <a:rPr lang="en" sz="2300"/>
              <a:t>Identify opportunities and barriers for planning a campus visit.</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1114925" y="453150"/>
            <a:ext cx="5902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Scheduling a Campus Visit</a:t>
            </a:r>
            <a:endParaRPr/>
          </a:p>
        </p:txBody>
      </p:sp>
      <p:sp>
        <p:nvSpPr>
          <p:cNvPr id="56" name="Google Shape;56;p12"/>
          <p:cNvSpPr txBox="1">
            <a:spLocks noGrp="1"/>
          </p:cNvSpPr>
          <p:nvPr>
            <p:ph type="body" idx="1"/>
          </p:nvPr>
        </p:nvSpPr>
        <p:spPr>
          <a:xfrm>
            <a:off x="1114925" y="1403975"/>
            <a:ext cx="7717500" cy="227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Use the handout to consider the following:</a:t>
            </a:r>
            <a:endParaRPr sz="2400"/>
          </a:p>
          <a:p>
            <a:pPr marL="457200" lvl="0" indent="-381000" algn="l" rtl="0">
              <a:spcBef>
                <a:spcPts val="0"/>
              </a:spcBef>
              <a:spcAft>
                <a:spcPts val="0"/>
              </a:spcAft>
              <a:buSzPts val="2400"/>
              <a:buChar char="-"/>
            </a:pPr>
            <a:r>
              <a:rPr lang="en" sz="2400"/>
              <a:t>Location</a:t>
            </a:r>
            <a:endParaRPr sz="2400"/>
          </a:p>
          <a:p>
            <a:pPr marL="457200" lvl="0" indent="-381000" algn="l" rtl="0">
              <a:spcBef>
                <a:spcPts val="0"/>
              </a:spcBef>
              <a:spcAft>
                <a:spcPts val="0"/>
              </a:spcAft>
              <a:buSzPts val="2400"/>
              <a:buChar char="-"/>
            </a:pPr>
            <a:r>
              <a:rPr lang="en" sz="2400"/>
              <a:t>Date and Time</a:t>
            </a:r>
            <a:endParaRPr sz="2400"/>
          </a:p>
          <a:p>
            <a:pPr marL="457200" lvl="0" indent="-381000" algn="l" rtl="0">
              <a:spcBef>
                <a:spcPts val="0"/>
              </a:spcBef>
              <a:spcAft>
                <a:spcPts val="0"/>
              </a:spcAft>
              <a:buSzPts val="2400"/>
              <a:buChar char="-"/>
            </a:pPr>
            <a:r>
              <a:rPr lang="en" sz="2400"/>
              <a:t>Logistics (number of students, chaperones, buses, etc)</a:t>
            </a:r>
            <a:endParaRPr sz="2400"/>
          </a:p>
          <a:p>
            <a:pPr marL="457200" lvl="0" indent="-381000" algn="l" rtl="0">
              <a:spcBef>
                <a:spcPts val="0"/>
              </a:spcBef>
              <a:spcAft>
                <a:spcPts val="0"/>
              </a:spcAft>
              <a:buSzPts val="2400"/>
              <a:buChar char="-"/>
            </a:pPr>
            <a:r>
              <a:rPr lang="en" sz="2400"/>
              <a:t>Lunch options</a:t>
            </a:r>
            <a:endParaRPr sz="2400"/>
          </a:p>
          <a:p>
            <a:pPr marL="457200" lvl="0" indent="-381000" algn="l" rtl="0">
              <a:spcBef>
                <a:spcPts val="0"/>
              </a:spcBef>
              <a:spcAft>
                <a:spcPts val="0"/>
              </a:spcAft>
              <a:buSzPts val="2400"/>
              <a:buChar char="-"/>
            </a:pPr>
            <a:r>
              <a:rPr lang="en" sz="2400"/>
              <a:t>Location specific information</a:t>
            </a:r>
            <a:endParaRPr sz="2400"/>
          </a:p>
          <a:p>
            <a:pPr marL="457200" lvl="0" indent="0" algn="l" rtl="0">
              <a:spcBef>
                <a:spcPts val="0"/>
              </a:spcBef>
              <a:spcAft>
                <a:spcPts val="0"/>
              </a:spcAft>
              <a:buNone/>
            </a:pPr>
            <a:endParaRPr sz="2400"/>
          </a:p>
          <a:p>
            <a:pPr marL="0" lvl="0" indent="0" algn="l" rtl="0">
              <a:spcBef>
                <a:spcPts val="0"/>
              </a:spcBef>
              <a:spcAft>
                <a:spcPts val="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114925" y="4531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Scheduling a Campus Visit: </a:t>
            </a:r>
            <a:r>
              <a:rPr lang="en"/>
              <a:t>Scenarios</a:t>
            </a:r>
            <a:endParaRPr/>
          </a:p>
        </p:txBody>
      </p:sp>
      <p:graphicFrame>
        <p:nvGraphicFramePr>
          <p:cNvPr id="62" name="Google Shape;62;p13"/>
          <p:cNvGraphicFramePr/>
          <p:nvPr/>
        </p:nvGraphicFramePr>
        <p:xfrm>
          <a:off x="1212375" y="1133375"/>
          <a:ext cx="7239000" cy="3139380"/>
        </p:xfrm>
        <a:graphic>
          <a:graphicData uri="http://schemas.openxmlformats.org/drawingml/2006/table">
            <a:tbl>
              <a:tblPr>
                <a:noFill/>
                <a:tableStyleId>{05E5CA66-26D6-44A2-BD21-F98EC2786C6D}</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Scenario 1</a:t>
                      </a:r>
                      <a:endParaRPr/>
                    </a:p>
                  </a:txBody>
                  <a:tcPr marL="91425" marR="91425" marT="91425" marB="91425"/>
                </a:tc>
                <a:tc>
                  <a:txBody>
                    <a:bodyPr/>
                    <a:lstStyle/>
                    <a:p>
                      <a:pPr marL="0" lvl="0" indent="0" algn="l" rtl="0">
                        <a:spcBef>
                          <a:spcPts val="0"/>
                        </a:spcBef>
                        <a:spcAft>
                          <a:spcPts val="0"/>
                        </a:spcAft>
                        <a:buNone/>
                      </a:pPr>
                      <a:r>
                        <a:rPr lang="en"/>
                        <a:t>Scenario 2</a:t>
                      </a:r>
                      <a:endParaRPr/>
                    </a:p>
                  </a:txBody>
                  <a:tcPr marL="91425" marR="91425" marT="91425" marB="91425"/>
                </a:tc>
                <a:tc>
                  <a:txBody>
                    <a:bodyPr/>
                    <a:lstStyle/>
                    <a:p>
                      <a:pPr marL="0" lvl="0" indent="0" algn="l" rtl="0">
                        <a:spcBef>
                          <a:spcPts val="0"/>
                        </a:spcBef>
                        <a:spcAft>
                          <a:spcPts val="0"/>
                        </a:spcAft>
                        <a:buNone/>
                      </a:pPr>
                      <a:r>
                        <a:rPr lang="en"/>
                        <a:t>Scenario 3</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The admin want the freshman class out of the building for ACT testing. The 9th grade class has never been on a campus tour.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Biggest barrier is the staff cannot agree on a school type (career tech, 2 year, or 4 year PSI). </a:t>
                      </a:r>
                      <a:endParaRPr/>
                    </a:p>
                  </a:txBody>
                  <a:tcPr marL="91425" marR="91425" marT="91425" marB="91425"/>
                </a:tc>
                <a:tc>
                  <a:txBody>
                    <a:bodyPr/>
                    <a:lstStyle/>
                    <a:p>
                      <a:pPr marL="0" lvl="0" indent="0" algn="l" rtl="0">
                        <a:spcBef>
                          <a:spcPts val="0"/>
                        </a:spcBef>
                        <a:spcAft>
                          <a:spcPts val="0"/>
                        </a:spcAft>
                        <a:buNone/>
                      </a:pPr>
                      <a:r>
                        <a:rPr lang="en"/>
                        <a:t>You have 75 10th &amp; 11th grade students who are interested in the medical field. You have 3 teachers willing to help plan and attend the visit.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Biggest barrier is distance from high school to desired PSI.</a:t>
                      </a:r>
                      <a:endParaRPr/>
                    </a:p>
                  </a:txBody>
                  <a:tcPr marL="91425" marR="91425" marT="91425" marB="91425"/>
                </a:tc>
                <a:tc>
                  <a:txBody>
                    <a:bodyPr/>
                    <a:lstStyle/>
                    <a:p>
                      <a:pPr marL="0" lvl="0" indent="0" algn="l" rtl="0">
                        <a:spcBef>
                          <a:spcPts val="0"/>
                        </a:spcBef>
                        <a:spcAft>
                          <a:spcPts val="0"/>
                        </a:spcAft>
                        <a:buNone/>
                      </a:pPr>
                      <a:r>
                        <a:rPr lang="en"/>
                        <a:t>The entire senior class is interested in exploring a 4 year university with a big social life. You have heard about Preview Days offered and want to explore what those days are and when. </a:t>
                      </a:r>
                      <a:endParaRPr/>
                    </a:p>
                    <a:p>
                      <a:pPr marL="0" lvl="0" indent="0" algn="l" rtl="0">
                        <a:spcBef>
                          <a:spcPts val="0"/>
                        </a:spcBef>
                        <a:spcAft>
                          <a:spcPts val="0"/>
                        </a:spcAft>
                        <a:buNone/>
                      </a:pPr>
                      <a:endParaRPr/>
                    </a:p>
                    <a:p>
                      <a:pPr marL="0" lvl="0" indent="0" algn="l" rtl="0">
                        <a:spcBef>
                          <a:spcPts val="0"/>
                        </a:spcBef>
                        <a:spcAft>
                          <a:spcPts val="0"/>
                        </a:spcAft>
                        <a:buNone/>
                      </a:pPr>
                      <a:r>
                        <a:rPr lang="en"/>
                        <a:t>Biggest barrier is transportation for whole grade level.</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63" name="Google Shape;63;p13" title="K20 Center 15 minute timer">
            <a:hlinkClick r:id="rId3"/>
          </p:cNvPr>
          <p:cNvPicPr preferRelativeResize="0"/>
          <p:nvPr/>
        </p:nvPicPr>
        <p:blipFill>
          <a:blip r:embed="rId4">
            <a:alphaModFix/>
          </a:blip>
          <a:stretch>
            <a:fillRect/>
          </a:stretch>
        </p:blipFill>
        <p:spPr>
          <a:xfrm>
            <a:off x="7012025" y="4272725"/>
            <a:ext cx="1524000" cy="85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114925" y="453150"/>
            <a:ext cx="5902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Whole Group Discussion Slide</a:t>
            </a:r>
            <a:endParaRPr/>
          </a:p>
        </p:txBody>
      </p:sp>
      <p:sp>
        <p:nvSpPr>
          <p:cNvPr id="69" name="Google Shape;69;p14"/>
          <p:cNvSpPr txBox="1">
            <a:spLocks noGrp="1"/>
          </p:cNvSpPr>
          <p:nvPr>
            <p:ph type="body" idx="1"/>
          </p:nvPr>
        </p:nvSpPr>
        <p:spPr>
          <a:xfrm>
            <a:off x="1114925" y="1160600"/>
            <a:ext cx="77175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What is something you discovered that could be a potential barrier?</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solidFill>
                  <a:schemeClr val="dk1"/>
                </a:solidFill>
              </a:rPr>
              <a:t>What is something you discovered that could be</a:t>
            </a:r>
            <a:r>
              <a:rPr lang="en" sz="2400"/>
              <a:t> a potential opportunity at this location?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What additional resources would be helpful to have?</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114925" y="4531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Jigsaw </a:t>
            </a:r>
            <a:endParaRPr/>
          </a:p>
        </p:txBody>
      </p:sp>
      <p:sp>
        <p:nvSpPr>
          <p:cNvPr id="75" name="Google Shape;75;p15"/>
          <p:cNvSpPr txBox="1">
            <a:spLocks noGrp="1"/>
          </p:cNvSpPr>
          <p:nvPr>
            <p:ph type="body" idx="1"/>
          </p:nvPr>
        </p:nvSpPr>
        <p:spPr>
          <a:xfrm>
            <a:off x="1114925" y="1160600"/>
            <a:ext cx="7756200" cy="34164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a:t>Group 1: Campus Visit Collection: </a:t>
            </a:r>
            <a:r>
              <a:rPr lang="en" sz="2400" u="sng">
                <a:solidFill>
                  <a:schemeClr val="dk1"/>
                </a:solidFill>
                <a:hlinkClick r:id="rId3">
                  <a:extLst>
                    <a:ext uri="{A12FA001-AC4F-418D-AE19-62706E023703}">
                      <ahyp:hlinkClr xmlns:ahyp="http://schemas.microsoft.com/office/drawing/2018/hyperlinkcolor" val="tx"/>
                    </a:ext>
                  </a:extLst>
                </a:hlinkClick>
              </a:rPr>
              <a:t>http://k20.ou.edu/1n</a:t>
            </a:r>
            <a:endParaRPr sz="2400">
              <a:solidFill>
                <a:schemeClr val="dk1"/>
              </a:solidFill>
            </a:endParaRPr>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Group 2: Campus Visit Consideration </a:t>
            </a:r>
            <a:r>
              <a:rPr lang="en" sz="2400">
                <a:solidFill>
                  <a:schemeClr val="dk1"/>
                </a:solidFill>
                <a:uFill>
                  <a:noFill/>
                </a:uFill>
                <a:hlinkClick r:id="rId4">
                  <a:extLst>
                    <a:ext uri="{A12FA001-AC4F-418D-AE19-62706E023703}">
                      <ahyp:hlinkClr xmlns:ahyp="http://schemas.microsoft.com/office/drawing/2018/hyperlinkcolor" val="tx"/>
                    </a:ext>
                  </a:extLst>
                </a:hlinkClick>
              </a:rPr>
              <a:t>Handout</a:t>
            </a:r>
            <a:endParaRPr sz="2400">
              <a:solidFill>
                <a:schemeClr val="dk1"/>
              </a:solidFill>
            </a:endParaRPr>
          </a:p>
        </p:txBody>
      </p:sp>
      <p:pic>
        <p:nvPicPr>
          <p:cNvPr id="76" name="Google Shape;76;p15"/>
          <p:cNvPicPr preferRelativeResize="0"/>
          <p:nvPr/>
        </p:nvPicPr>
        <p:blipFill rotWithShape="1">
          <a:blip r:embed="rId5">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77" name="Google Shape;77;p15" title="K20 Center 8 minute timer">
            <a:hlinkClick r:id="rId6"/>
          </p:cNvPr>
          <p:cNvPicPr preferRelativeResize="0"/>
          <p:nvPr/>
        </p:nvPicPr>
        <p:blipFill>
          <a:blip r:embed="rId7">
            <a:alphaModFix/>
          </a:blip>
          <a:stretch>
            <a:fillRect/>
          </a:stretch>
        </p:blipFill>
        <p:spPr>
          <a:xfrm>
            <a:off x="6337975" y="3910525"/>
            <a:ext cx="2137050" cy="120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Share </a:t>
            </a:r>
            <a:endParaRPr/>
          </a:p>
        </p:txBody>
      </p:sp>
      <p:sp>
        <p:nvSpPr>
          <p:cNvPr id="83" name="Google Shape;83;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Within your table, share about your assigned activity.</a:t>
            </a:r>
            <a:endParaRPr/>
          </a:p>
          <a:p>
            <a:pPr marL="0" lvl="0" indent="0" algn="ctr" rtl="0">
              <a:spcBef>
                <a:spcPts val="0"/>
              </a:spcBef>
              <a:spcAft>
                <a:spcPts val="0"/>
              </a:spcAft>
              <a:buNone/>
            </a:pPr>
            <a:r>
              <a:rPr lang="en"/>
              <a:t>Group 1: </a:t>
            </a:r>
            <a:r>
              <a:rPr lang="en">
                <a:solidFill>
                  <a:schemeClr val="dk1"/>
                </a:solidFill>
              </a:rPr>
              <a:t>Campus Visit Collection</a:t>
            </a:r>
            <a:endParaRPr/>
          </a:p>
          <a:p>
            <a:pPr marL="0" lvl="0" indent="0" algn="ctr" rtl="0">
              <a:spcBef>
                <a:spcPts val="0"/>
              </a:spcBef>
              <a:spcAft>
                <a:spcPts val="0"/>
              </a:spcAft>
              <a:buNone/>
            </a:pPr>
            <a:r>
              <a:rPr lang="en"/>
              <a:t>Group 2: </a:t>
            </a:r>
            <a:r>
              <a:rPr lang="en">
                <a:solidFill>
                  <a:schemeClr val="dk1"/>
                </a:solidFill>
              </a:rPr>
              <a:t>Campus Visit Checklist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1707</Words>
  <Application>Microsoft Office PowerPoint</Application>
  <PresentationFormat>On-screen Show (16:9)</PresentationFormat>
  <Paragraphs>143</Paragraphs>
  <Slides>20</Slides>
  <Notes>20</Notes>
  <HiddenSlides>10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Simple Light</vt:lpstr>
      <vt:lpstr>Planning Campus Visits</vt:lpstr>
      <vt:lpstr>ABC Graffiti</vt:lpstr>
      <vt:lpstr>Essential Question  How do you plan a group campus visit? </vt:lpstr>
      <vt:lpstr>Objectives</vt:lpstr>
      <vt:lpstr>Scheduling a Campus Visit</vt:lpstr>
      <vt:lpstr>Scheduling a Campus Visit: Scenarios</vt:lpstr>
      <vt:lpstr>Whole Group Discussion Slide</vt:lpstr>
      <vt:lpstr>Jigsaw </vt:lpstr>
      <vt:lpstr>Share </vt:lpstr>
      <vt:lpstr>Campus Visit Collection on LEARN</vt:lpstr>
      <vt:lpstr>What Jobs Need What Education?</vt:lpstr>
      <vt:lpstr>Career Collections</vt:lpstr>
      <vt:lpstr>Steps to Success</vt:lpstr>
      <vt:lpstr>Climbing to Success</vt:lpstr>
      <vt:lpstr>One Life to Live</vt:lpstr>
      <vt:lpstr>One Life to Live</vt:lpstr>
      <vt:lpstr>Get a Life</vt:lpstr>
      <vt:lpstr>College Fit</vt:lpstr>
      <vt:lpstr>Career Awareness</vt:lpstr>
      <vt:lpstr>What is one key takeaway from today’s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2025-05-12T14:33:55Z</dcterms:modified>
</cp:coreProperties>
</file>