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7" r:id="rId1"/>
    <p:sldMasterId id="2147483668" r:id="rId2"/>
  </p:sldMasterIdLst>
  <p:notesMasterIdLst>
    <p:notesMasterId r:id="rId19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24"/>
    <p:restoredTop sz="82342"/>
  </p:normalViewPr>
  <p:slideViewPr>
    <p:cSldViewPr snapToGrid="0">
      <p:cViewPr varScale="1">
        <p:scale>
          <a:sx n="117" d="100"/>
          <a:sy n="117" d="100"/>
        </p:scale>
        <p:origin x="6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microsoft.com/office/2016/11/relationships/changesInfo" Target="changesInfos/changesInfo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oharram, Jehanne" userId="85e21374-e6a7-4794-bfaa-d28b9d520c64" providerId="ADAL" clId="{C2EF0D98-1FE8-F247-AFAB-FF6B5AE8C1E3}"/>
    <pc:docChg chg="undo custSel delSld modSld">
      <pc:chgData name="Moharram, Jehanne" userId="85e21374-e6a7-4794-bfaa-d28b9d520c64" providerId="ADAL" clId="{C2EF0D98-1FE8-F247-AFAB-FF6B5AE8C1E3}" dt="2024-10-08T16:03:36.476" v="976" actId="20577"/>
      <pc:docMkLst>
        <pc:docMk/>
      </pc:docMkLst>
      <pc:sldChg chg="modSp mod modNotesTx">
        <pc:chgData name="Moharram, Jehanne" userId="85e21374-e6a7-4794-bfaa-d28b9d520c64" providerId="ADAL" clId="{C2EF0D98-1FE8-F247-AFAB-FF6B5AE8C1E3}" dt="2024-10-08T15:40:01.306" v="281" actId="20577"/>
        <pc:sldMkLst>
          <pc:docMk/>
          <pc:sldMk cId="0" sldId="258"/>
        </pc:sldMkLst>
        <pc:spChg chg="mod">
          <ac:chgData name="Moharram, Jehanne" userId="85e21374-e6a7-4794-bfaa-d28b9d520c64" providerId="ADAL" clId="{C2EF0D98-1FE8-F247-AFAB-FF6B5AE8C1E3}" dt="2024-10-08T15:30:31.595" v="83" actId="20577"/>
          <ac:spMkLst>
            <pc:docMk/>
            <pc:sldMk cId="0" sldId="258"/>
            <ac:spMk id="100" creationId="{00000000-0000-0000-0000-000000000000}"/>
          </ac:spMkLst>
        </pc:spChg>
        <pc:spChg chg="mod">
          <ac:chgData name="Moharram, Jehanne" userId="85e21374-e6a7-4794-bfaa-d28b9d520c64" providerId="ADAL" clId="{C2EF0D98-1FE8-F247-AFAB-FF6B5AE8C1E3}" dt="2024-10-08T15:30:50.412" v="86" actId="20577"/>
          <ac:spMkLst>
            <pc:docMk/>
            <pc:sldMk cId="0" sldId="258"/>
            <ac:spMk id="101" creationId="{00000000-0000-0000-0000-000000000000}"/>
          </ac:spMkLst>
        </pc:spChg>
      </pc:sldChg>
      <pc:sldChg chg="modSp mod modNotesTx">
        <pc:chgData name="Moharram, Jehanne" userId="85e21374-e6a7-4794-bfaa-d28b9d520c64" providerId="ADAL" clId="{C2EF0D98-1FE8-F247-AFAB-FF6B5AE8C1E3}" dt="2024-10-08T15:44:09.198" v="431" actId="20577"/>
        <pc:sldMkLst>
          <pc:docMk/>
          <pc:sldMk cId="0" sldId="259"/>
        </pc:sldMkLst>
        <pc:spChg chg="mod">
          <ac:chgData name="Moharram, Jehanne" userId="85e21374-e6a7-4794-bfaa-d28b9d520c64" providerId="ADAL" clId="{C2EF0D98-1FE8-F247-AFAB-FF6B5AE8C1E3}" dt="2024-10-08T15:43:46.611" v="427" actId="20577"/>
          <ac:spMkLst>
            <pc:docMk/>
            <pc:sldMk cId="0" sldId="259"/>
            <ac:spMk id="108" creationId="{00000000-0000-0000-0000-000000000000}"/>
          </ac:spMkLst>
        </pc:spChg>
        <pc:spChg chg="mod">
          <ac:chgData name="Moharram, Jehanne" userId="85e21374-e6a7-4794-bfaa-d28b9d520c64" providerId="ADAL" clId="{C2EF0D98-1FE8-F247-AFAB-FF6B5AE8C1E3}" dt="2024-10-08T15:44:09.198" v="431" actId="20577"/>
          <ac:spMkLst>
            <pc:docMk/>
            <pc:sldMk cId="0" sldId="259"/>
            <ac:spMk id="109" creationId="{00000000-0000-0000-0000-000000000000}"/>
          </ac:spMkLst>
        </pc:spChg>
      </pc:sldChg>
      <pc:sldChg chg="modSp mod modNotesTx">
        <pc:chgData name="Moharram, Jehanne" userId="85e21374-e6a7-4794-bfaa-d28b9d520c64" providerId="ADAL" clId="{C2EF0D98-1FE8-F247-AFAB-FF6B5AE8C1E3}" dt="2024-10-08T15:50:09.736" v="553" actId="20577"/>
        <pc:sldMkLst>
          <pc:docMk/>
          <pc:sldMk cId="0" sldId="260"/>
        </pc:sldMkLst>
        <pc:spChg chg="mod">
          <ac:chgData name="Moharram, Jehanne" userId="85e21374-e6a7-4794-bfaa-d28b9d520c64" providerId="ADAL" clId="{C2EF0D98-1FE8-F247-AFAB-FF6B5AE8C1E3}" dt="2024-10-08T15:44:52.935" v="438" actId="113"/>
          <ac:spMkLst>
            <pc:docMk/>
            <pc:sldMk cId="0" sldId="260"/>
            <ac:spMk id="116" creationId="{00000000-0000-0000-0000-000000000000}"/>
          </ac:spMkLst>
        </pc:spChg>
        <pc:spChg chg="mod">
          <ac:chgData name="Moharram, Jehanne" userId="85e21374-e6a7-4794-bfaa-d28b9d520c64" providerId="ADAL" clId="{C2EF0D98-1FE8-F247-AFAB-FF6B5AE8C1E3}" dt="2024-10-08T15:45:36.390" v="460" actId="20577"/>
          <ac:spMkLst>
            <pc:docMk/>
            <pc:sldMk cId="0" sldId="260"/>
            <ac:spMk id="117" creationId="{00000000-0000-0000-0000-000000000000}"/>
          </ac:spMkLst>
        </pc:spChg>
      </pc:sldChg>
      <pc:sldChg chg="modSp mod modNotesTx">
        <pc:chgData name="Moharram, Jehanne" userId="85e21374-e6a7-4794-bfaa-d28b9d520c64" providerId="ADAL" clId="{C2EF0D98-1FE8-F247-AFAB-FF6B5AE8C1E3}" dt="2024-10-08T15:55:35.286" v="755" actId="20577"/>
        <pc:sldMkLst>
          <pc:docMk/>
          <pc:sldMk cId="0" sldId="261"/>
        </pc:sldMkLst>
        <pc:spChg chg="mod">
          <ac:chgData name="Moharram, Jehanne" userId="85e21374-e6a7-4794-bfaa-d28b9d520c64" providerId="ADAL" clId="{C2EF0D98-1FE8-F247-AFAB-FF6B5AE8C1E3}" dt="2024-10-08T15:51:23.169" v="559" actId="20577"/>
          <ac:spMkLst>
            <pc:docMk/>
            <pc:sldMk cId="0" sldId="261"/>
            <ac:spMk id="124" creationId="{00000000-0000-0000-0000-000000000000}"/>
          </ac:spMkLst>
        </pc:spChg>
        <pc:spChg chg="mod">
          <ac:chgData name="Moharram, Jehanne" userId="85e21374-e6a7-4794-bfaa-d28b9d520c64" providerId="ADAL" clId="{C2EF0D98-1FE8-F247-AFAB-FF6B5AE8C1E3}" dt="2024-10-08T15:51:40.675" v="561" actId="20577"/>
          <ac:spMkLst>
            <pc:docMk/>
            <pc:sldMk cId="0" sldId="261"/>
            <ac:spMk id="125" creationId="{00000000-0000-0000-0000-000000000000}"/>
          </ac:spMkLst>
        </pc:spChg>
      </pc:sldChg>
      <pc:sldChg chg="modSp mod modNotesTx">
        <pc:chgData name="Moharram, Jehanne" userId="85e21374-e6a7-4794-bfaa-d28b9d520c64" providerId="ADAL" clId="{C2EF0D98-1FE8-F247-AFAB-FF6B5AE8C1E3}" dt="2024-10-08T15:57:36.481" v="841" actId="114"/>
        <pc:sldMkLst>
          <pc:docMk/>
          <pc:sldMk cId="0" sldId="263"/>
        </pc:sldMkLst>
        <pc:spChg chg="mod">
          <ac:chgData name="Moharram, Jehanne" userId="85e21374-e6a7-4794-bfaa-d28b9d520c64" providerId="ADAL" clId="{C2EF0D98-1FE8-F247-AFAB-FF6B5AE8C1E3}" dt="2024-10-07T20:27:07.145" v="9" actId="20577"/>
          <ac:spMkLst>
            <pc:docMk/>
            <pc:sldMk cId="0" sldId="263"/>
            <ac:spMk id="138" creationId="{00000000-0000-0000-0000-000000000000}"/>
          </ac:spMkLst>
        </pc:spChg>
      </pc:sldChg>
      <pc:sldChg chg="modSp mod">
        <pc:chgData name="Moharram, Jehanne" userId="85e21374-e6a7-4794-bfaa-d28b9d520c64" providerId="ADAL" clId="{C2EF0D98-1FE8-F247-AFAB-FF6B5AE8C1E3}" dt="2024-10-08T15:58:42.494" v="853" actId="27636"/>
        <pc:sldMkLst>
          <pc:docMk/>
          <pc:sldMk cId="0" sldId="264"/>
        </pc:sldMkLst>
        <pc:spChg chg="mod">
          <ac:chgData name="Moharram, Jehanne" userId="85e21374-e6a7-4794-bfaa-d28b9d520c64" providerId="ADAL" clId="{C2EF0D98-1FE8-F247-AFAB-FF6B5AE8C1E3}" dt="2024-10-08T15:58:42.494" v="853" actId="27636"/>
          <ac:spMkLst>
            <pc:docMk/>
            <pc:sldMk cId="0" sldId="264"/>
            <ac:spMk id="145" creationId="{00000000-0000-0000-0000-000000000000}"/>
          </ac:spMkLst>
        </pc:spChg>
      </pc:sldChg>
      <pc:sldChg chg="modSp mod">
        <pc:chgData name="Moharram, Jehanne" userId="85e21374-e6a7-4794-bfaa-d28b9d520c64" providerId="ADAL" clId="{C2EF0D98-1FE8-F247-AFAB-FF6B5AE8C1E3}" dt="2024-10-08T15:58:19.903" v="847" actId="14100"/>
        <pc:sldMkLst>
          <pc:docMk/>
          <pc:sldMk cId="0" sldId="265"/>
        </pc:sldMkLst>
        <pc:spChg chg="mod">
          <ac:chgData name="Moharram, Jehanne" userId="85e21374-e6a7-4794-bfaa-d28b9d520c64" providerId="ADAL" clId="{C2EF0D98-1FE8-F247-AFAB-FF6B5AE8C1E3}" dt="2024-10-08T15:58:19.903" v="847" actId="14100"/>
          <ac:spMkLst>
            <pc:docMk/>
            <pc:sldMk cId="0" sldId="265"/>
            <ac:spMk id="151" creationId="{00000000-0000-0000-0000-000000000000}"/>
          </ac:spMkLst>
        </pc:spChg>
      </pc:sldChg>
      <pc:sldChg chg="modSp mod modNotesTx">
        <pc:chgData name="Moharram, Jehanne" userId="85e21374-e6a7-4794-bfaa-d28b9d520c64" providerId="ADAL" clId="{C2EF0D98-1FE8-F247-AFAB-FF6B5AE8C1E3}" dt="2024-10-08T16:03:36.476" v="976" actId="20577"/>
        <pc:sldMkLst>
          <pc:docMk/>
          <pc:sldMk cId="0" sldId="266"/>
        </pc:sldMkLst>
        <pc:spChg chg="mod">
          <ac:chgData name="Moharram, Jehanne" userId="85e21374-e6a7-4794-bfaa-d28b9d520c64" providerId="ADAL" clId="{C2EF0D98-1FE8-F247-AFAB-FF6B5AE8C1E3}" dt="2024-10-07T20:29:41.138" v="45" actId="20577"/>
          <ac:spMkLst>
            <pc:docMk/>
            <pc:sldMk cId="0" sldId="266"/>
            <ac:spMk id="158" creationId="{00000000-0000-0000-0000-000000000000}"/>
          </ac:spMkLst>
        </pc:spChg>
      </pc:sldChg>
      <pc:sldChg chg="modSp mod modNotesTx">
        <pc:chgData name="Moharram, Jehanne" userId="85e21374-e6a7-4794-bfaa-d28b9d520c64" providerId="ADAL" clId="{C2EF0D98-1FE8-F247-AFAB-FF6B5AE8C1E3}" dt="2024-10-08T16:02:57.951" v="973"/>
        <pc:sldMkLst>
          <pc:docMk/>
          <pc:sldMk cId="0" sldId="267"/>
        </pc:sldMkLst>
        <pc:spChg chg="mod">
          <ac:chgData name="Moharram, Jehanne" userId="85e21374-e6a7-4794-bfaa-d28b9d520c64" providerId="ADAL" clId="{C2EF0D98-1FE8-F247-AFAB-FF6B5AE8C1E3}" dt="2024-10-08T16:00:29.708" v="887" actId="20577"/>
          <ac:spMkLst>
            <pc:docMk/>
            <pc:sldMk cId="0" sldId="267"/>
            <ac:spMk id="163" creationId="{00000000-0000-0000-0000-000000000000}"/>
          </ac:spMkLst>
        </pc:spChg>
        <pc:picChg chg="mod">
          <ac:chgData name="Moharram, Jehanne" userId="85e21374-e6a7-4794-bfaa-d28b9d520c64" providerId="ADAL" clId="{C2EF0D98-1FE8-F247-AFAB-FF6B5AE8C1E3}" dt="2024-10-07T20:30:15.585" v="52" actId="1076"/>
          <ac:picMkLst>
            <pc:docMk/>
            <pc:sldMk cId="0" sldId="267"/>
            <ac:picMk id="165" creationId="{00000000-0000-0000-0000-000000000000}"/>
          </ac:picMkLst>
        </pc:picChg>
      </pc:sldChg>
      <pc:sldChg chg="modSp mod">
        <pc:chgData name="Moharram, Jehanne" userId="85e21374-e6a7-4794-bfaa-d28b9d520c64" providerId="ADAL" clId="{C2EF0D98-1FE8-F247-AFAB-FF6B5AE8C1E3}" dt="2024-10-08T16:01:32.696" v="969" actId="27636"/>
        <pc:sldMkLst>
          <pc:docMk/>
          <pc:sldMk cId="0" sldId="268"/>
        </pc:sldMkLst>
        <pc:spChg chg="mod">
          <ac:chgData name="Moharram, Jehanne" userId="85e21374-e6a7-4794-bfaa-d28b9d520c64" providerId="ADAL" clId="{C2EF0D98-1FE8-F247-AFAB-FF6B5AE8C1E3}" dt="2024-10-08T16:01:32.696" v="969" actId="27636"/>
          <ac:spMkLst>
            <pc:docMk/>
            <pc:sldMk cId="0" sldId="268"/>
            <ac:spMk id="170" creationId="{00000000-0000-0000-0000-000000000000}"/>
          </ac:spMkLst>
        </pc:spChg>
      </pc:sldChg>
      <pc:sldChg chg="modSp mod modNotesTx">
        <pc:chgData name="Moharram, Jehanne" userId="85e21374-e6a7-4794-bfaa-d28b9d520c64" providerId="ADAL" clId="{C2EF0D98-1FE8-F247-AFAB-FF6B5AE8C1E3}" dt="2024-10-08T16:02:43.510" v="972"/>
        <pc:sldMkLst>
          <pc:docMk/>
          <pc:sldMk cId="0" sldId="269"/>
        </pc:sldMkLst>
        <pc:spChg chg="mod">
          <ac:chgData name="Moharram, Jehanne" userId="85e21374-e6a7-4794-bfaa-d28b9d520c64" providerId="ADAL" clId="{C2EF0D98-1FE8-F247-AFAB-FF6B5AE8C1E3}" dt="2024-10-07T20:33:02.435" v="79" actId="20577"/>
          <ac:spMkLst>
            <pc:docMk/>
            <pc:sldMk cId="0" sldId="269"/>
            <ac:spMk id="176" creationId="{00000000-0000-0000-0000-000000000000}"/>
          </ac:spMkLst>
        </pc:spChg>
        <pc:picChg chg="mod">
          <ac:chgData name="Moharram, Jehanne" userId="85e21374-e6a7-4794-bfaa-d28b9d520c64" providerId="ADAL" clId="{C2EF0D98-1FE8-F247-AFAB-FF6B5AE8C1E3}" dt="2024-10-07T20:34:23.465" v="82" actId="14100"/>
          <ac:picMkLst>
            <pc:docMk/>
            <pc:sldMk cId="0" sldId="269"/>
            <ac:picMk id="178" creationId="{00000000-0000-0000-0000-000000000000}"/>
          </ac:picMkLst>
        </pc:picChg>
      </pc:sldChg>
      <pc:sldChg chg="modNotesTx">
        <pc:chgData name="Moharram, Jehanne" userId="85e21374-e6a7-4794-bfaa-d28b9d520c64" providerId="ADAL" clId="{C2EF0D98-1FE8-F247-AFAB-FF6B5AE8C1E3}" dt="2024-10-08T16:02:30.266" v="971"/>
        <pc:sldMkLst>
          <pc:docMk/>
          <pc:sldMk cId="0" sldId="271"/>
        </pc:sldMkLst>
      </pc:sldChg>
      <pc:sldChg chg="del">
        <pc:chgData name="Moharram, Jehanne" userId="85e21374-e6a7-4794-bfaa-d28b9d520c64" providerId="ADAL" clId="{C2EF0D98-1FE8-F247-AFAB-FF6B5AE8C1E3}" dt="2024-10-08T16:02:16.878" v="970" actId="2696"/>
        <pc:sldMkLst>
          <pc:docMk/>
          <pc:sldMk cId="0" sldId="272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LUuTn3rVaQw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68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72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25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Hillary_Clinton_by_Gage_Skidmore_6.jpg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hondaland.com/about/a12258201/what-we-do/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commons.wikimedia.org/wiki/File:President_Barack_Obama.jpg" TargetMode="Externa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Jeff_Bezos_visits_LAAFB_SMC_(3908618)_(cropped).jpeg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8" name="Google Shape;8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8" name="Google Shape;14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1435a3114e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1435a3114e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K20 Center. (n.d.). POMS: Point of most significance. Strategies. https://learn.k20center.ou.edu/strategy/101</a:t>
            </a:r>
            <a:endParaRPr lang="en-US" sz="1800" b="1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b="1" i="0" u="none" strike="noStrike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WatchMojo</a:t>
            </a:r>
            <a:r>
              <a:rPr lang="en-US" dirty="0" err="1"/>
              <a:t>.com</a:t>
            </a:r>
            <a:r>
              <a:rPr lang="en-US" dirty="0"/>
              <a:t>. (2011, September 2). </a:t>
            </a:r>
            <a:r>
              <a:rPr lang="en-US" i="1" dirty="0"/>
              <a:t>History of Ivy League schools: Sports and education</a:t>
            </a:r>
            <a:r>
              <a:rPr lang="en-US" dirty="0"/>
              <a:t> [Video]. YouTube. </a:t>
            </a:r>
            <a:r>
              <a:rPr lang="en-US" u="sng" dirty="0">
                <a:solidFill>
                  <a:schemeClr val="hlink"/>
                </a:solidFill>
                <a:hlinkClick r:id="rId3"/>
              </a:rPr>
              <a:t>https://www.youtube.com/watch?v=LUuTn3rVaQw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1" name="Google Shape;161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b="0" i="0" u="none" strike="noStrike" dirty="0">
                <a:solidFill>
                  <a:srgbClr val="292929"/>
                </a:solidFill>
                <a:effectLst/>
                <a:latin typeface="Open Sans" panose="020B0606030504020204" pitchFamily="34" charset="0"/>
              </a:rPr>
              <a:t>K20 Center. (n.d.). Stop and jot. Strategies. </a:t>
            </a:r>
            <a:r>
              <a:rPr lang="en-US" b="0" i="0" u="none" strike="noStrike" dirty="0">
                <a:effectLst/>
                <a:latin typeface="Open Sans" panose="020B0606030504020204" pitchFamily="34" charset="0"/>
                <a:hlinkClick r:id="rId3"/>
              </a:rPr>
              <a:t>https://learn.k20center.ou.edu/strategy/168</a:t>
            </a:r>
            <a:endParaRPr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14228559ce8_2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14228559ce8_2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2f89800b69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2f89800b69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/>
            <a:r>
              <a:rPr lang="en-US" b="0" i="0" u="none" strike="noStrike" dirty="0">
                <a:solidFill>
                  <a:srgbClr val="292929"/>
                </a:solidFill>
                <a:effectLst/>
                <a:latin typeface="Open Sans" panose="020B0606030504020204" pitchFamily="34" charset="0"/>
              </a:rPr>
              <a:t>K20 Center. (n.d.). One-pager. Strategies. </a:t>
            </a:r>
            <a:r>
              <a:rPr lang="en-US" b="0" i="0" u="none" strike="noStrike" dirty="0">
                <a:solidFill>
                  <a:srgbClr val="292929"/>
                </a:solidFill>
                <a:effectLst/>
                <a:latin typeface="Open Sans" panose="020B0606030504020204" pitchFamily="34" charset="0"/>
                <a:hlinkClick r:id="rId3"/>
              </a:rPr>
              <a:t>https://learn.k20center.ou.edu/strategy/72</a:t>
            </a:r>
            <a:r>
              <a:rPr lang="en-US" b="0" i="0" u="none" strike="noStrike" dirty="0">
                <a:solidFill>
                  <a:srgbClr val="292929"/>
                </a:solidFill>
                <a:effectLst/>
                <a:latin typeface="Open Sans" panose="020B0606030504020204" pitchFamily="34" charset="0"/>
              </a:rPr>
              <a:t> </a:t>
            </a:r>
          </a:p>
          <a:p>
            <a:br>
              <a:rPr lang="en-US" dirty="0"/>
            </a:br>
            <a:endParaRPr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2f8a8ec8b40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2f8a8ec8b40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14228559ce8_3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14228559ce8_3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/>
            <a:r>
              <a:rPr lang="en-US" b="0" i="0" u="none" strike="noStrike" dirty="0">
                <a:solidFill>
                  <a:srgbClr val="292929"/>
                </a:solidFill>
                <a:effectLst/>
                <a:latin typeface="Open Sans" panose="020F0502020204030204" pitchFamily="34" charset="0"/>
              </a:rPr>
              <a:t>K20 Center. (n.d.). Bell ringers and exit tickets. Strategies. </a:t>
            </a:r>
            <a:r>
              <a:rPr lang="en-US" b="0" i="0" u="none" strike="noStrike" dirty="0">
                <a:solidFill>
                  <a:srgbClr val="292929"/>
                </a:solidFill>
                <a:effectLst/>
                <a:latin typeface="Open Sans" panose="020F0502020204030204" pitchFamily="34" charset="0"/>
                <a:hlinkClick r:id="rId3"/>
              </a:rPr>
              <a:t>https://learn.k20center.ou.edu/strategy/125</a:t>
            </a:r>
            <a:endParaRPr lang="en-US" b="0" i="0" u="none" strike="noStrike" dirty="0">
              <a:solidFill>
                <a:srgbClr val="292929"/>
              </a:solidFill>
              <a:effectLst/>
              <a:latin typeface="Open Sans" panose="020F0502020204030204" pitchFamily="34" charset="0"/>
            </a:endParaRPr>
          </a:p>
          <a:p>
            <a:br>
              <a:rPr lang="en-US" dirty="0"/>
            </a:b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2" name="Google Shape;9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000" dirty="0">
                <a:solidFill>
                  <a:srgbClr val="202122"/>
                </a:solidFill>
                <a:highlight>
                  <a:srgbClr val="F8F9FA"/>
                </a:highlight>
              </a:rPr>
              <a:t>Watson (Brown)</a:t>
            </a:r>
            <a:endParaRPr sz="1000" dirty="0">
              <a:solidFill>
                <a:srgbClr val="202122"/>
              </a:solidFill>
              <a:highlight>
                <a:srgbClr val="F8F9FA"/>
              </a:highlight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VOGUE Taiwan. (2023, September 17). Emma Watson 2023 head and shoulders 1. </a:t>
            </a:r>
            <a:r>
              <a:rPr lang="en-US" i="0" dirty="0"/>
              <a:t>Wikimedia Commons.</a:t>
            </a:r>
            <a:r>
              <a:rPr lang="en-US" dirty="0"/>
              <a:t> https://</a:t>
            </a:r>
            <a:r>
              <a:rPr lang="en-US" dirty="0" err="1"/>
              <a:t>commons.wikimedia.org</a:t>
            </a:r>
            <a:r>
              <a:rPr lang="en-US" dirty="0"/>
              <a:t>/wiki/File:Emma_Watson_2023_head_and_shoulders_1_(cropped)_(</a:t>
            </a:r>
            <a:r>
              <a:rPr lang="en-US" dirty="0" err="1"/>
              <a:t>color_edit</a:t>
            </a:r>
            <a:r>
              <a:rPr lang="en-US" dirty="0"/>
              <a:t>).jpg</a:t>
            </a:r>
            <a:endParaRPr sz="1000" dirty="0">
              <a:solidFill>
                <a:srgbClr val="202122"/>
              </a:solidFill>
              <a:highlight>
                <a:srgbClr val="F8F9FA"/>
              </a:highlight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000" dirty="0">
                <a:solidFill>
                  <a:srgbClr val="202122"/>
                </a:solidFill>
                <a:highlight>
                  <a:srgbClr val="F8F9FA"/>
                </a:highlight>
              </a:rPr>
              <a:t>Trinh (Columbia)</a:t>
            </a:r>
            <a:endParaRPr sz="1000" dirty="0">
              <a:solidFill>
                <a:srgbClr val="202122"/>
              </a:solidFill>
              <a:highlight>
                <a:srgbClr val="F8F9FA"/>
              </a:highlight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NASA on The Commons. (1991, September 11). Gene Trinh (29028720973). </a:t>
            </a:r>
            <a:r>
              <a:rPr lang="en-US" i="0" dirty="0"/>
              <a:t>Wikimedia Commons.</a:t>
            </a:r>
            <a:r>
              <a:rPr lang="en-US" dirty="0"/>
              <a:t> https://</a:t>
            </a:r>
            <a:r>
              <a:rPr lang="en-US" dirty="0" err="1"/>
              <a:t>commons.wikimedia.org</a:t>
            </a:r>
            <a:r>
              <a:rPr lang="en-US" dirty="0"/>
              <a:t>/wiki/</a:t>
            </a:r>
            <a:r>
              <a:rPr lang="en-US" dirty="0" err="1"/>
              <a:t>File:Gene_Trinh</a:t>
            </a:r>
            <a:r>
              <a:rPr lang="en-US" dirty="0"/>
              <a:t>_(29028720973).jpg</a:t>
            </a:r>
            <a:endParaRPr sz="1000" dirty="0">
              <a:solidFill>
                <a:srgbClr val="202122"/>
              </a:solidFill>
              <a:highlight>
                <a:srgbClr val="F8F9FA"/>
              </a:highlight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000" dirty="0">
              <a:solidFill>
                <a:srgbClr val="202122"/>
              </a:solidFill>
              <a:highlight>
                <a:srgbClr val="F8F9FA"/>
              </a:highlight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000" dirty="0">
              <a:solidFill>
                <a:srgbClr val="202122"/>
              </a:solidFill>
              <a:highlight>
                <a:srgbClr val="F8F9FA"/>
              </a:highlight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98" name="Google Shape;9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1431010b422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1431010b422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 dirty="0">
                <a:latin typeface="Calibri"/>
                <a:ea typeface="Calibri"/>
                <a:cs typeface="Calibri"/>
                <a:sym typeface="Calibri"/>
              </a:rPr>
              <a:t>Nye (Cornell)</a:t>
            </a:r>
            <a:endParaRPr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Grabowsky</a:t>
            </a:r>
            <a:r>
              <a:rPr lang="en-US" dirty="0"/>
              <a:t>, N./Montclair Film Festival. (2017, May 6). Bill Nye 2017. Wikimedia Commons. https://</a:t>
            </a:r>
            <a:r>
              <a:rPr lang="en-US" dirty="0" err="1"/>
              <a:t>commons.wikimedia.org</a:t>
            </a:r>
            <a:r>
              <a:rPr lang="en-US" dirty="0"/>
              <a:t>/wiki/File:Bill_Nye_2017.jpg</a:t>
            </a:r>
            <a:endParaRPr sz="12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 dirty="0">
                <a:latin typeface="Calibri"/>
                <a:ea typeface="Calibri"/>
                <a:cs typeface="Calibri"/>
                <a:sym typeface="Calibri"/>
              </a:rPr>
              <a:t>Clinton (Yale)</a:t>
            </a:r>
            <a:endParaRPr sz="12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/>
              <a:t>Skidmore, G. (2016, November 2). Hillary Clinton by Gage Skidmore 6. Wikimedia Commons. </a:t>
            </a:r>
            <a:r>
              <a:rPr lang="en-US" u="sng" dirty="0">
                <a:solidFill>
                  <a:schemeClr val="hlink"/>
                </a:solidFill>
                <a:hlinkClick r:id="rId3"/>
              </a:rPr>
              <a:t>https://commons.wikimedia.org/wiki/File:Hillary_Clinton_by_Gage_Skidmore_6.jpg</a:t>
            </a:r>
            <a:endParaRPr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1431010b422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1431010b422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 dirty="0">
                <a:latin typeface="Calibri"/>
                <a:ea typeface="Calibri"/>
                <a:cs typeface="Calibri"/>
                <a:sym typeface="Calibri"/>
              </a:rPr>
              <a:t>Rhimes (Dartmouth)</a:t>
            </a:r>
            <a:endParaRPr sz="12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 dirty="0">
                <a:latin typeface="Calibri"/>
                <a:ea typeface="Calibri"/>
                <a:cs typeface="Calibri"/>
                <a:sym typeface="Calibri"/>
              </a:rPr>
              <a:t>White, J. Portrait of Shonda Rhimes. Shondaland. Accessed September 23, 2024. </a:t>
            </a:r>
            <a:r>
              <a:rPr lang="en-US" sz="1200" u="sng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https://www.shondaland.com/about/a12258201/what-we-do/</a:t>
            </a:r>
            <a:endParaRPr sz="12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 dirty="0">
                <a:latin typeface="Calibri"/>
                <a:ea typeface="Calibri"/>
                <a:cs typeface="Calibri"/>
                <a:sym typeface="Calibri"/>
              </a:rPr>
              <a:t>Obama (Harvard)</a:t>
            </a:r>
            <a:endParaRPr sz="12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/>
              <a:t>Souza, P. (2012, December 6). President Barack Obama. Wikimedia Commons. </a:t>
            </a:r>
            <a:r>
              <a:rPr lang="en-US" sz="1200" u="sng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https://commons.wikimedia.org/wiki/File:President_Barack_Obama.jpg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1431010b422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1431010b422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Legend (U of Penn)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Toglenn</a:t>
            </a:r>
            <a:r>
              <a:rPr lang="en-US" dirty="0"/>
              <a:t>. (2019, March 14). John Legend 2019 by Glenn Francis. Wikimedia Commons. https://</a:t>
            </a:r>
            <a:r>
              <a:rPr lang="en-US" dirty="0" err="1"/>
              <a:t>commons.wikimedia.org</a:t>
            </a:r>
            <a:r>
              <a:rPr lang="en-US" dirty="0"/>
              <a:t>/wiki/File:John_Legend_2019_by_Glenn_Francis_(cropped).jpg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Bezos (Princeton) Ha, V. (2011, December 31). Jeff Bezos visits LAAFB SMC. Wikimedia Commons.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 dirty="0">
                <a:solidFill>
                  <a:schemeClr val="hlink"/>
                </a:solidFill>
                <a:hlinkClick r:id="rId3"/>
              </a:rPr>
              <a:t>https://commons.wikimedia.org/wiki/File:Jeff_Bezos_visits_LAAFB_SMC_(3908618)_(cropped).jpeg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14228559ce8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14228559ce8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14228559ce8_3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14228559ce8_3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U.S. News Staff. (2024, September 23). Ivy League schools. </a:t>
            </a:r>
            <a:r>
              <a:rPr lang="en-US" i="1" dirty="0"/>
              <a:t>U.S. News &amp; World Report. </a:t>
            </a:r>
            <a:r>
              <a:rPr lang="en-US" dirty="0"/>
              <a:t>https://</a:t>
            </a:r>
            <a:r>
              <a:rPr lang="en-US" dirty="0" err="1"/>
              <a:t>www.usnews.com</a:t>
            </a:r>
            <a:r>
              <a:rPr lang="en-US" dirty="0"/>
              <a:t>/education/best-colleges/ivy-league-schools</a:t>
            </a: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2" name="Google Shape;14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ARN Logo" type="blank">
  <p:cSld name="BLANK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16452" y="1028700"/>
            <a:ext cx="1911096" cy="3122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1"/>
          <p:cNvSpPr txBox="1">
            <a:spLocks noGrp="1"/>
          </p:cNvSpPr>
          <p:nvPr>
            <p:ph type="body" idx="1"/>
          </p:nvPr>
        </p:nvSpPr>
        <p:spPr>
          <a:xfrm>
            <a:off x="457200" y="1391436"/>
            <a:ext cx="4040188" cy="494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11"/>
          <p:cNvSpPr txBox="1">
            <a:spLocks noGrp="1"/>
          </p:cNvSpPr>
          <p:nvPr>
            <p:ph type="body" idx="2"/>
          </p:nvPr>
        </p:nvSpPr>
        <p:spPr>
          <a:xfrm>
            <a:off x="4645027" y="1394820"/>
            <a:ext cx="4041775" cy="491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body" idx="3"/>
          </p:nvPr>
        </p:nvSpPr>
        <p:spPr>
          <a:xfrm>
            <a:off x="457200" y="1974760"/>
            <a:ext cx="4040188" cy="2795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2pPr>
            <a:lvl3pPr marL="1371600" lvl="2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3pPr>
            <a:lvl4pPr marL="1828800" lvl="3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4pPr>
            <a:lvl5pPr marL="2286000" lvl="4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53" name="Google Shape;53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11"/>
          <p:cNvSpPr txBox="1">
            <a:spLocks noGrp="1"/>
          </p:cNvSpPr>
          <p:nvPr>
            <p:ph type="body" idx="4"/>
          </p:nvPr>
        </p:nvSpPr>
        <p:spPr>
          <a:xfrm>
            <a:off x="4649788" y="1974760"/>
            <a:ext cx="4040188" cy="279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2pPr>
            <a:lvl3pPr marL="1371600" lvl="2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3pPr>
            <a:lvl4pPr marL="1828800" lvl="3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4pPr>
            <a:lvl5pPr marL="2286000" lvl="4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Graphic">
  <p:cSld name="Content with Graphic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2"/>
          <p:cNvSpPr txBox="1">
            <a:spLocks noGrp="1"/>
          </p:cNvSpPr>
          <p:nvPr>
            <p:ph type="body" idx="1"/>
          </p:nvPr>
        </p:nvSpPr>
        <p:spPr>
          <a:xfrm>
            <a:off x="3581400" y="1330012"/>
            <a:ext cx="511175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SzPts val="2100"/>
              <a:buNone/>
              <a:defRPr sz="2100"/>
            </a:lvl1pPr>
            <a:lvl2pPr marL="914400" lvl="1" indent="-333883" algn="l">
              <a:lnSpc>
                <a:spcPct val="100000"/>
              </a:lnSpc>
              <a:spcBef>
                <a:spcPts val="390"/>
              </a:spcBef>
              <a:spcAft>
                <a:spcPts val="0"/>
              </a:spcAft>
              <a:buSzPts val="1658"/>
              <a:buChar char="⚫"/>
              <a:defRPr sz="1950"/>
            </a:lvl2pPr>
            <a:lvl3pPr marL="1371600" lvl="2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⚫"/>
              <a:defRPr sz="1800"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 sz="1500"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12"/>
          <p:cNvSpPr txBox="1">
            <a:spLocks noGrp="1"/>
          </p:cNvSpPr>
          <p:nvPr>
            <p:ph type="body" idx="2"/>
          </p:nvPr>
        </p:nvSpPr>
        <p:spPr>
          <a:xfrm>
            <a:off x="450850" y="1330012"/>
            <a:ext cx="312420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•"/>
              <a:defRPr sz="1600"/>
            </a:lvl2pPr>
            <a:lvl3pPr marL="1371600" lvl="2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Font typeface="Arial"/>
              <a:buChar char="•"/>
              <a:defRPr sz="1400"/>
            </a:lvl3pPr>
            <a:lvl4pPr marL="1828800" lvl="3" indent="-311150" algn="l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SzPts val="1300"/>
              <a:buFont typeface="Arial"/>
              <a:buChar char="•"/>
              <a:defRPr sz="1300"/>
            </a:lvl4pPr>
            <a:lvl5pPr marL="2286000" lvl="4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58" name="Google Shape;58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2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o">
  <p:cSld name="Video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3"/>
          <p:cNvSpPr>
            <a:spLocks noGrp="1"/>
          </p:cNvSpPr>
          <p:nvPr>
            <p:ph type="media" idx="2"/>
          </p:nvPr>
        </p:nvSpPr>
        <p:spPr>
          <a:xfrm>
            <a:off x="457200" y="1343696"/>
            <a:ext cx="6125827" cy="3408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Google Shape;63;p13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">
  <p:cSld name="Table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4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Only">
  <p:cSld name="1_Title Only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5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1">
  <p:cSld name="Blank 1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hite BG">
  <p:cSld name="Blank White BG">
    <p:bg>
      <p:bgPr>
        <a:solidFill>
          <a:schemeClr val="lt1"/>
        </a:solid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No Logo">
  <p:cSld name="Blank No Logo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0"/>
          <p:cNvSpPr txBox="1">
            <a:spLocks noGrp="1"/>
          </p:cNvSpPr>
          <p:nvPr>
            <p:ph type="ctrTitle"/>
          </p:nvPr>
        </p:nvSpPr>
        <p:spPr>
          <a:xfrm>
            <a:off x="644652" y="1007598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0"/>
          <p:cNvSpPr txBox="1">
            <a:spLocks noGrp="1"/>
          </p:cNvSpPr>
          <p:nvPr>
            <p:ph type="subTitle" idx="1"/>
          </p:nvPr>
        </p:nvSpPr>
        <p:spPr>
          <a:xfrm>
            <a:off x="644652" y="2400300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>
            <a:lvl1pPr marR="34289" lv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81" name="Google Shape;81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00" scaled="0"/>
        </a:grad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1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1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Char char="•"/>
              <a:defRPr sz="26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85" name="Google Shape;85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3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3655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SzPts val="1700"/>
              <a:buFont typeface="Arial"/>
              <a:buChar char="•"/>
              <a:defRPr sz="1700"/>
            </a:lvl3pPr>
            <a:lvl4pPr marL="1828800" lvl="3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/>
            </a:lvl4pPr>
            <a:lvl5pPr marL="2286000" lvl="4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2" name="Google Shape;12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3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rategy v1">
  <p:cSld name="Strategy v1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15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4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5020614" cy="3620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sp>
        <p:nvSpPr>
          <p:cNvPr id="18" name="Google Shape;18;p4"/>
          <p:cNvSpPr>
            <a:spLocks noGrp="1"/>
          </p:cNvSpPr>
          <p:nvPr>
            <p:ph type="pic" idx="2"/>
          </p:nvPr>
        </p:nvSpPr>
        <p:spPr>
          <a:xfrm>
            <a:off x="5911850" y="1663336"/>
            <a:ext cx="1828800" cy="1828009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rategy v2">
  <p:cSld name="Strategy v2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3994500" cy="3620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sp>
        <p:nvSpPr>
          <p:cNvPr id="23" name="Google Shape;23;p5"/>
          <p:cNvSpPr>
            <a:spLocks noGrp="1"/>
          </p:cNvSpPr>
          <p:nvPr>
            <p:ph type="pic" idx="2"/>
          </p:nvPr>
        </p:nvSpPr>
        <p:spPr>
          <a:xfrm>
            <a:off x="4692302" y="1305059"/>
            <a:ext cx="3994150" cy="1420813"/>
          </a:xfrm>
          <a:prstGeom prst="rect">
            <a:avLst/>
          </a:prstGeom>
          <a:noFill/>
          <a:ln w="9525" cap="flat" cmpd="sng">
            <a:solidFill>
              <a:srgbClr val="BCD4E9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ull Quote">
  <p:cSld name="Pull Quote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/>
          <p:nvPr/>
        </p:nvSpPr>
        <p:spPr>
          <a:xfrm>
            <a:off x="1721476" y="1313644"/>
            <a:ext cx="5701048" cy="3206840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1C3C5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" name="Google Shape;26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6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body" idx="1"/>
          </p:nvPr>
        </p:nvSpPr>
        <p:spPr>
          <a:xfrm>
            <a:off x="2574750" y="1534732"/>
            <a:ext cx="3994500" cy="2376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b="1">
                <a:solidFill>
                  <a:schemeClr val="lt1"/>
                </a:solidFill>
              </a:defRPr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2"/>
          </p:nvPr>
        </p:nvSpPr>
        <p:spPr>
          <a:xfrm>
            <a:off x="3017949" y="3943350"/>
            <a:ext cx="3108101" cy="521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 i="1">
                <a:solidFill>
                  <a:schemeClr val="lt1"/>
                </a:solidFill>
              </a:defRPr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pic>
        <p:nvPicPr>
          <p:cNvPr id="30" name="Google Shape;30;p6" descr="A picture containing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34179" t="21571" r="32616" b="56088"/>
          <a:stretch/>
        </p:blipFill>
        <p:spPr>
          <a:xfrm>
            <a:off x="1828288" y="1352281"/>
            <a:ext cx="639651" cy="536620"/>
          </a:xfrm>
          <a:prstGeom prst="rect">
            <a:avLst/>
          </a:prstGeom>
          <a:solidFill>
            <a:srgbClr val="1C3C58"/>
          </a:solidFill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>
            <a:spLocks noGrp="1"/>
          </p:cNvSpPr>
          <p:nvPr>
            <p:ph type="ctrTitle"/>
          </p:nvPr>
        </p:nvSpPr>
        <p:spPr>
          <a:xfrm>
            <a:off x="644652" y="1007598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subTitle" idx="1"/>
          </p:nvPr>
        </p:nvSpPr>
        <p:spPr>
          <a:xfrm>
            <a:off x="644652" y="2400300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>
            <a:lvl1pPr marR="34289" lv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34" name="Google Shape;34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rdered List">
  <p:cSld name="Ordered Lis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Calibri"/>
              <a:buAutoNum type="arabicPeriod"/>
              <a:defRPr sz="26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Calibri"/>
              <a:buAutoNum type="alphaLcParenR"/>
              <a:defRPr sz="2000"/>
            </a:lvl2pPr>
            <a:lvl3pPr marL="1371600" lvl="2" indent="-33655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>
                <a:schemeClr val="accent4"/>
              </a:buClr>
              <a:buSzPts val="1700"/>
              <a:buFont typeface="Calibri"/>
              <a:buAutoNum type="romanLcPeriod"/>
              <a:defRPr sz="1700"/>
            </a:lvl3pPr>
            <a:lvl4pPr marL="1828800" lvl="3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Calibri"/>
              <a:buAutoNum type="arabicPeriod"/>
              <a:defRPr/>
            </a:lvl4pPr>
            <a:lvl5pPr marL="2286000" lvl="4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AutoNum type="arabicPeriod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7" name="Google Shape;37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8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00" scaled="0"/>
        </a:gra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Char char="•"/>
              <a:defRPr sz="26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2" name="Google Shape;42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>
            <a:spLocks noGrp="1"/>
          </p:cNvSpPr>
          <p:nvPr>
            <p:ph type="title"/>
          </p:nvPr>
        </p:nvSpPr>
        <p:spPr>
          <a:xfrm>
            <a:off x="457200" y="302954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0"/>
          <p:cNvSpPr txBox="1">
            <a:spLocks noGrp="1"/>
          </p:cNvSpPr>
          <p:nvPr>
            <p:ph type="body" idx="1"/>
          </p:nvPr>
        </p:nvSpPr>
        <p:spPr>
          <a:xfrm>
            <a:off x="457200" y="1317938"/>
            <a:ext cx="4038600" cy="3448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3pPr>
            <a:lvl4pPr marL="1828800" lvl="3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4pPr>
            <a:lvl5pPr marL="2286000" lvl="4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6" name="Google Shape;46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10"/>
          <p:cNvSpPr txBox="1">
            <a:spLocks noGrp="1"/>
          </p:cNvSpPr>
          <p:nvPr>
            <p:ph type="body" idx="2"/>
          </p:nvPr>
        </p:nvSpPr>
        <p:spPr>
          <a:xfrm>
            <a:off x="4648200" y="1317938"/>
            <a:ext cx="4038600" cy="3448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3pPr>
            <a:lvl4pPr marL="1828800" lvl="3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4pPr>
            <a:lvl5pPr marL="2286000" lvl="4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8D8D8"/>
            </a:gs>
          </a:gsLst>
          <a:lin ang="5640000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5275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chemeClr val="dk1"/>
            </a:gs>
          </a:gsLst>
          <a:lin ang="5640000" scaled="0"/>
        </a:grad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9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7" name="Google Shape;77;p19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5275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5" r:id="rId1"/>
    <p:sldLayoutId id="2147483666" r:id="rId2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LUuTn3rVaQw?feature=oembed" TargetMode="External"/><Relationship Id="rId5" Type="http://schemas.openxmlformats.org/officeDocument/2006/relationships/image" Target="../media/image13.jpeg"/><Relationship Id="rId4" Type="http://schemas.openxmlformats.org/officeDocument/2006/relationships/hyperlink" Target="https://youtu.be/LUuTn3rVaQw?si=jfNkKDJ36CY3CpkA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1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</a:pPr>
            <a:r>
              <a:rPr lang="en-US" dirty="0"/>
              <a:t>Learning Objectives</a:t>
            </a:r>
            <a:endParaRPr dirty="0"/>
          </a:p>
        </p:txBody>
      </p:sp>
      <p:sp>
        <p:nvSpPr>
          <p:cNvPr id="151" name="Google Shape;151;p31"/>
          <p:cNvSpPr txBox="1">
            <a:spLocks noGrp="1"/>
          </p:cNvSpPr>
          <p:nvPr>
            <p:ph type="body" idx="1"/>
          </p:nvPr>
        </p:nvSpPr>
        <p:spPr>
          <a:xfrm>
            <a:off x="530350" y="2028500"/>
            <a:ext cx="7772400" cy="2517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571500" indent="-571500">
              <a:spcBef>
                <a:spcPts val="0"/>
              </a:spcBef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Analyze the historical background of Ivy League schools.</a:t>
            </a:r>
            <a:endParaRPr dirty="0"/>
          </a:p>
          <a:p>
            <a:pPr marL="571500" indent="-571500">
              <a:spcBef>
                <a:spcPts val="0"/>
              </a:spcBef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endParaRPr dirty="0"/>
          </a:p>
          <a:p>
            <a:pPr marL="571500" indent="-571500">
              <a:spcBef>
                <a:spcPts val="0"/>
              </a:spcBef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Collaborate in researching Ivy League schools to identify which school best meets your personal and academic goals.</a:t>
            </a:r>
            <a:endParaRPr dirty="0"/>
          </a:p>
          <a:p>
            <a:pPr marL="398463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32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POMS: History of Ivy League Schools</a:t>
            </a:r>
            <a:endParaRPr b="1" dirty="0"/>
          </a:p>
        </p:txBody>
      </p:sp>
      <p:sp>
        <p:nvSpPr>
          <p:cNvPr id="158" name="Google Shape;158;p32"/>
          <p:cNvSpPr txBox="1"/>
          <p:nvPr/>
        </p:nvSpPr>
        <p:spPr>
          <a:xfrm>
            <a:off x="5698200" y="1164649"/>
            <a:ext cx="3277800" cy="2940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Calibri"/>
              <a:buChar char="●"/>
            </a:pP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Please follow the link to view: </a:t>
            </a:r>
            <a:r>
              <a:rPr lang="en-US" sz="1800" u="sng" dirty="0">
                <a:solidFill>
                  <a:srgbClr val="2200CC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History of Ivy League Schools: Sports and Education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Calibri"/>
              <a:buChar char="●"/>
            </a:pP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 you watch the video consider at least one Point of Most Significance to share with the class after the video is over.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Online Media 1" descr="History of Ivy League Schools: Sports and Education">
            <a:hlinkClick r:id="" action="ppaction://media"/>
            <a:extLst>
              <a:ext uri="{FF2B5EF4-FFF2-40B4-BE49-F238E27FC236}">
                <a16:creationId xmlns:a16="http://schemas.microsoft.com/office/drawing/2014/main" id="{CF19CCDF-71E9-579F-D6D5-25F0A2E2DE53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457200" y="1265802"/>
            <a:ext cx="5204313" cy="29404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33"/>
          <p:cNvSpPr txBox="1">
            <a:spLocks noGrp="1"/>
          </p:cNvSpPr>
          <p:nvPr>
            <p:ph type="body" idx="1"/>
          </p:nvPr>
        </p:nvSpPr>
        <p:spPr>
          <a:xfrm>
            <a:off x="457200" y="1638026"/>
            <a:ext cx="6581706" cy="2822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As you read through the handout “The Rise of the Ivy League Universities,” stop and jot down a summary of each section.</a:t>
            </a:r>
            <a:br>
              <a:rPr lang="en-US" dirty="0"/>
            </a:br>
            <a:r>
              <a:rPr lang="en-US" dirty="0"/>
              <a:t> </a:t>
            </a:r>
            <a:endParaRPr dirty="0"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Be sure to include all information important to the understanding of that section. </a:t>
            </a:r>
            <a:endParaRPr dirty="0"/>
          </a:p>
        </p:txBody>
      </p:sp>
      <p:sp>
        <p:nvSpPr>
          <p:cNvPr id="164" name="Google Shape;164;p33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b="1" dirty="0"/>
              <a:t>Stop and Jot </a:t>
            </a:r>
            <a:endParaRPr b="1" dirty="0"/>
          </a:p>
        </p:txBody>
      </p:sp>
      <p:pic>
        <p:nvPicPr>
          <p:cNvPr id="165" name="Google Shape;165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23711" y="307247"/>
            <a:ext cx="1905000" cy="190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34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038982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You will research </a:t>
            </a:r>
            <a:r>
              <a:rPr lang="en-US" b="1" dirty="0"/>
              <a:t>two</a:t>
            </a:r>
            <a:r>
              <a:rPr lang="en-US" dirty="0"/>
              <a:t> Ivy League schools of your choice, listed on the </a:t>
            </a:r>
            <a:r>
              <a:rPr lang="en-US" b="1" dirty="0"/>
              <a:t>Instructions </a:t>
            </a:r>
            <a:r>
              <a:rPr lang="en-US" dirty="0"/>
              <a:t>handout, to gain more information about the schools. 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Use the link or QR code to find the school website.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You will collect your research using the </a:t>
            </a:r>
            <a:r>
              <a:rPr lang="en-US" b="1" dirty="0"/>
              <a:t>Research Notes Organizer</a:t>
            </a:r>
            <a:r>
              <a:rPr lang="en-US" dirty="0"/>
              <a:t>. You might have to use other sources to find answers to some of the questions. </a:t>
            </a:r>
            <a:endParaRPr dirty="0"/>
          </a:p>
        </p:txBody>
      </p:sp>
      <p:sp>
        <p:nvSpPr>
          <p:cNvPr id="171" name="Google Shape;171;p34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Ivy League Research Project </a:t>
            </a:r>
            <a:endParaRPr b="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5"/>
          <p:cNvSpPr txBox="1">
            <a:spLocks noGrp="1"/>
          </p:cNvSpPr>
          <p:nvPr>
            <p:ph type="body" idx="1"/>
          </p:nvPr>
        </p:nvSpPr>
        <p:spPr>
          <a:xfrm>
            <a:off x="457200" y="1309350"/>
            <a:ext cx="6978900" cy="3434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810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400"/>
              <a:buChar char="●"/>
            </a:pPr>
            <a:r>
              <a:rPr lang="en-US" sz="2400" dirty="0"/>
              <a:t>Reflecting on what you’ve researched, you will select </a:t>
            </a:r>
            <a:r>
              <a:rPr lang="en-US" sz="2400" b="1" dirty="0"/>
              <a:t>ONE </a:t>
            </a:r>
            <a:r>
              <a:rPr lang="en-US" sz="2400" dirty="0"/>
              <a:t>school that best aligns with you to create a one-pager. </a:t>
            </a:r>
            <a:endParaRPr sz="2400" dirty="0"/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 dirty="0"/>
              <a:t>Use the second half of the Instructions handout for everything that needs to be included in your one-pager. </a:t>
            </a:r>
            <a:endParaRPr sz="2400" dirty="0"/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 dirty="0"/>
              <a:t>You can create a hard copy or a digital version. </a:t>
            </a:r>
            <a:endParaRPr sz="2400" dirty="0"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7" name="Google Shape;177;p35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991B1E"/>
                </a:solidFill>
              </a:rPr>
              <a:t>One-Pager</a:t>
            </a:r>
            <a:endParaRPr dirty="0"/>
          </a:p>
        </p:txBody>
      </p:sp>
      <p:pic>
        <p:nvPicPr>
          <p:cNvPr id="178" name="Google Shape;178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65260" y="230245"/>
            <a:ext cx="2447172" cy="26145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Google Shape;183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11624" y="0"/>
            <a:ext cx="6658250" cy="51434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7"/>
          <p:cNvSpPr txBox="1">
            <a:spLocks noGrp="1"/>
          </p:cNvSpPr>
          <p:nvPr>
            <p:ph type="body" idx="1"/>
          </p:nvPr>
        </p:nvSpPr>
        <p:spPr>
          <a:xfrm>
            <a:off x="292000" y="1040675"/>
            <a:ext cx="8394900" cy="3702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 i="1" dirty="0"/>
              <a:t>If you had the opportunity to complete an Ivy League campus tour, what school would you select and what is one question you’d ask during the tour?</a:t>
            </a:r>
            <a:endParaRPr i="1" dirty="0"/>
          </a:p>
        </p:txBody>
      </p:sp>
      <p:sp>
        <p:nvSpPr>
          <p:cNvPr id="189" name="Google Shape;189;p37"/>
          <p:cNvSpPr txBox="1">
            <a:spLocks noGrp="1"/>
          </p:cNvSpPr>
          <p:nvPr>
            <p:ph type="title"/>
          </p:nvPr>
        </p:nvSpPr>
        <p:spPr>
          <a:xfrm>
            <a:off x="367175" y="127547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Exit Ticket</a:t>
            </a:r>
            <a:endParaRPr b="1" dirty="0"/>
          </a:p>
        </p:txBody>
      </p:sp>
      <p:pic>
        <p:nvPicPr>
          <p:cNvPr id="190" name="Google Shape;190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24988" y="2177750"/>
            <a:ext cx="2771775" cy="1428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3"/>
          <p:cNvSpPr txBox="1">
            <a:spLocks noGrp="1"/>
          </p:cNvSpPr>
          <p:nvPr>
            <p:ph type="ctrTitle"/>
          </p:nvPr>
        </p:nvSpPr>
        <p:spPr>
          <a:xfrm>
            <a:off x="644652" y="1007598"/>
            <a:ext cx="7851600" cy="1371600"/>
          </a:xfrm>
          <a:prstGeom prst="rect">
            <a:avLst/>
          </a:prstGeom>
        </p:spPr>
        <p:txBody>
          <a:bodyPr spcFirstLastPara="1" wrap="square" lIns="0" tIns="0" rIns="18275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Road Trip to the Future 	</a:t>
            </a:r>
            <a:endParaRPr dirty="0"/>
          </a:p>
        </p:txBody>
      </p:sp>
      <p:sp>
        <p:nvSpPr>
          <p:cNvPr id="95" name="Google Shape;95;p23"/>
          <p:cNvSpPr txBox="1">
            <a:spLocks noGrp="1"/>
          </p:cNvSpPr>
          <p:nvPr>
            <p:ph type="subTitle" idx="1"/>
          </p:nvPr>
        </p:nvSpPr>
        <p:spPr>
          <a:xfrm>
            <a:off x="644652" y="2400300"/>
            <a:ext cx="7854600" cy="1314600"/>
          </a:xfrm>
          <a:prstGeom prst="rect">
            <a:avLst/>
          </a:prstGeom>
        </p:spPr>
        <p:txBody>
          <a:bodyPr spcFirstLastPara="1" wrap="square" lIns="0" tIns="45700" rIns="18275" bIns="45700" anchor="t" anchorCtr="0">
            <a:norm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 dirty="0"/>
              <a:t>Exploring Ivy League Schools</a:t>
            </a:r>
            <a:endParaRPr dirty="0"/>
          </a:p>
        </p:txBody>
      </p:sp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4"/>
          <p:cNvSpPr txBox="1">
            <a:spLocks noGrp="1"/>
          </p:cNvSpPr>
          <p:nvPr>
            <p:ph type="body" idx="1"/>
          </p:nvPr>
        </p:nvSpPr>
        <p:spPr>
          <a:xfrm>
            <a:off x="270025" y="515425"/>
            <a:ext cx="4041900" cy="1707600"/>
          </a:xfrm>
          <a:prstGeom prst="rect">
            <a:avLst/>
          </a:prstGeom>
        </p:spPr>
        <p:txBody>
          <a:bodyPr spcFirstLastPara="1" wrap="square" lIns="45700" tIns="0" rIns="45700" bIns="0" anchor="ctr" anchorCtr="0">
            <a:noAutofit/>
          </a:bodyPr>
          <a:lstStyle/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accent4"/>
                </a:solidFill>
              </a:rPr>
              <a:t>Emma Watson</a:t>
            </a:r>
            <a:endParaRPr dirty="0">
              <a:solidFill>
                <a:schemeClr val="accent4"/>
              </a:solidFill>
            </a:endParaRPr>
          </a:p>
          <a:p>
            <a:pPr marL="457200" lvl="0" indent="-304800" algn="l" rtl="0">
              <a:spcBef>
                <a:spcPts val="480"/>
              </a:spcBef>
              <a:spcAft>
                <a:spcPts val="0"/>
              </a:spcAft>
              <a:buSzPts val="1200"/>
              <a:buChar char="●"/>
            </a:pPr>
            <a:r>
              <a:rPr lang="en-US" sz="1200" b="0" dirty="0"/>
              <a:t>English actress ranked by </a:t>
            </a:r>
            <a:r>
              <a:rPr lang="en-US" sz="1200" b="0" i="1" dirty="0"/>
              <a:t>Forbes</a:t>
            </a:r>
            <a:r>
              <a:rPr lang="en-US" sz="1200" b="0" dirty="0"/>
              <a:t> and </a:t>
            </a:r>
            <a:r>
              <a:rPr lang="en-US" sz="1200" b="0" i="1" dirty="0"/>
              <a:t>Vanity Fair</a:t>
            </a:r>
            <a:r>
              <a:rPr lang="en-US" sz="1200" b="0" dirty="0"/>
              <a:t> as one of the world’s highest-paid actresses and named by </a:t>
            </a:r>
            <a:r>
              <a:rPr lang="en-US" sz="1200" b="0" i="1" dirty="0"/>
              <a:t>Time</a:t>
            </a:r>
            <a:r>
              <a:rPr lang="en-US" sz="1200" dirty="0"/>
              <a:t> </a:t>
            </a:r>
            <a:r>
              <a:rPr lang="en-US" sz="1200" b="0" dirty="0"/>
              <a:t>magazine as one of the 100 most influential people in the world.</a:t>
            </a:r>
            <a:endParaRPr sz="1200" b="0" dirty="0"/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-US" sz="1200" b="0" dirty="0"/>
              <a:t>Watson has starred in films such as the </a:t>
            </a:r>
            <a:r>
              <a:rPr lang="en-US" sz="1200" i="1" dirty="0"/>
              <a:t>Harry Potter </a:t>
            </a:r>
            <a:r>
              <a:rPr lang="en-US" sz="1200" b="0" dirty="0"/>
              <a:t>series, </a:t>
            </a:r>
            <a:r>
              <a:rPr lang="en-US" sz="1200" i="1" dirty="0"/>
              <a:t>Little Women</a:t>
            </a:r>
            <a:r>
              <a:rPr lang="en-US" sz="1200" b="0" dirty="0"/>
              <a:t>, </a:t>
            </a:r>
            <a:r>
              <a:rPr lang="en-US" sz="1200" i="1" dirty="0"/>
              <a:t>Beauty and the Beast</a:t>
            </a:r>
            <a:r>
              <a:rPr lang="en-US" sz="1200" b="0" dirty="0"/>
              <a:t>,</a:t>
            </a:r>
            <a:r>
              <a:rPr lang="en-US" sz="1200" i="1" dirty="0"/>
              <a:t> </a:t>
            </a:r>
            <a:r>
              <a:rPr lang="en-US" sz="1200" b="0" dirty="0"/>
              <a:t>and much more.</a:t>
            </a:r>
            <a:endParaRPr sz="1200" b="0" dirty="0"/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-US" sz="1200" b="0" dirty="0"/>
              <a:t>A strong advocate for gender equality, Watson was appointed a UN Women Goodwill Ambassador. </a:t>
            </a:r>
            <a:endParaRPr sz="1200" dirty="0">
              <a:solidFill>
                <a:schemeClr val="accent6"/>
              </a:solidFill>
            </a:endParaRPr>
          </a:p>
        </p:txBody>
      </p:sp>
      <p:sp>
        <p:nvSpPr>
          <p:cNvPr id="101" name="Google Shape;101;p24"/>
          <p:cNvSpPr txBox="1">
            <a:spLocks noGrp="1"/>
          </p:cNvSpPr>
          <p:nvPr>
            <p:ph type="body" idx="2"/>
          </p:nvPr>
        </p:nvSpPr>
        <p:spPr>
          <a:xfrm>
            <a:off x="4601825" y="283075"/>
            <a:ext cx="4041900" cy="1939950"/>
          </a:xfrm>
          <a:prstGeom prst="rect">
            <a:avLst/>
          </a:prstGeom>
        </p:spPr>
        <p:txBody>
          <a:bodyPr spcFirstLastPara="1" wrap="square" lIns="45700" tIns="0" rIns="45700" bIns="0" anchor="ctr" anchorCtr="0">
            <a:normAutofit/>
          </a:bodyPr>
          <a:lstStyle/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accent4"/>
                </a:solidFill>
              </a:rPr>
              <a:t>Eugene H. Trinh</a:t>
            </a:r>
            <a:endParaRPr b="0" dirty="0"/>
          </a:p>
          <a:p>
            <a:pPr marL="457200" lvl="0" indent="-304800" algn="l" rtl="0">
              <a:spcBef>
                <a:spcPts val="480"/>
              </a:spcBef>
              <a:spcAft>
                <a:spcPts val="0"/>
              </a:spcAft>
              <a:buSzPts val="1200"/>
              <a:buChar char="●"/>
            </a:pPr>
            <a:r>
              <a:rPr lang="en-US" sz="1200" b="0" dirty="0"/>
              <a:t>Vietnamese American biochemist who served as the director of the physical sciences research division at NASA.</a:t>
            </a:r>
            <a:br>
              <a:rPr lang="en-US" sz="1200" b="0" dirty="0"/>
            </a:br>
            <a:endParaRPr sz="1200" b="0" dirty="0"/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-US" sz="1200" b="0" dirty="0"/>
              <a:t>Trinh flew aboard NASA Space Shuttle mission STS-50 becoming the </a:t>
            </a:r>
            <a:r>
              <a:rPr lang="en-US" sz="1200" dirty="0"/>
              <a:t>first Vietnamese American astronaut in space</a:t>
            </a:r>
            <a:r>
              <a:rPr lang="en-US" sz="1200" b="0" dirty="0"/>
              <a:t>.</a:t>
            </a:r>
            <a:endParaRPr sz="1200" dirty="0"/>
          </a:p>
        </p:txBody>
      </p:sp>
      <p:pic>
        <p:nvPicPr>
          <p:cNvPr id="102" name="Google Shape;102;p24"/>
          <p:cNvPicPr preferRelativeResize="0"/>
          <p:nvPr/>
        </p:nvPicPr>
        <p:blipFill rotWithShape="1">
          <a:blip r:embed="rId3">
            <a:alphaModFix/>
          </a:blip>
          <a:srcRect t="7166"/>
          <a:stretch/>
        </p:blipFill>
        <p:spPr>
          <a:xfrm>
            <a:off x="1233900" y="2486700"/>
            <a:ext cx="1961750" cy="242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31139" y="2426533"/>
            <a:ext cx="1972670" cy="24883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5"/>
          <p:cNvSpPr txBox="1">
            <a:spLocks noGrp="1"/>
          </p:cNvSpPr>
          <p:nvPr>
            <p:ph type="body" idx="1"/>
          </p:nvPr>
        </p:nvSpPr>
        <p:spPr>
          <a:xfrm>
            <a:off x="313500" y="992245"/>
            <a:ext cx="4040100" cy="735000"/>
          </a:xfrm>
          <a:prstGeom prst="rect">
            <a:avLst/>
          </a:prstGeom>
        </p:spPr>
        <p:txBody>
          <a:bodyPr spcFirstLastPara="1" wrap="square" lIns="45700" tIns="0" rIns="45700" bIns="0" anchor="ctr" anchorCtr="0">
            <a:noAutofit/>
          </a:bodyPr>
          <a:lstStyle/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accent4"/>
                </a:solidFill>
              </a:rPr>
              <a:t>William (Bill) Sanford Nye</a:t>
            </a:r>
            <a:endParaRPr dirty="0">
              <a:solidFill>
                <a:schemeClr val="accent4"/>
              </a:solidFill>
            </a:endParaRPr>
          </a:p>
          <a:p>
            <a:pPr marL="457200" lvl="0" indent="-304800" algn="l" rtl="0">
              <a:spcBef>
                <a:spcPts val="480"/>
              </a:spcBef>
              <a:spcAft>
                <a:spcPts val="0"/>
              </a:spcAft>
              <a:buSzPts val="1200"/>
              <a:buChar char="●"/>
            </a:pPr>
            <a:r>
              <a:rPr lang="en-US" sz="1200" b="0" dirty="0"/>
              <a:t>American author, science communicator, TV presenter, and former mechanical engineer. </a:t>
            </a:r>
            <a:br>
              <a:rPr lang="en-US" sz="1200" b="0" dirty="0"/>
            </a:br>
            <a:endParaRPr sz="1200" b="0" dirty="0"/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-US" sz="1200" b="0" dirty="0"/>
              <a:t>Former host of the science education show </a:t>
            </a:r>
            <a:r>
              <a:rPr lang="en-US" sz="1200" i="1" dirty="0"/>
              <a:t>Bill Nye the Science Gu</a:t>
            </a:r>
            <a:r>
              <a:rPr lang="en-US" sz="1200" dirty="0"/>
              <a:t>y</a:t>
            </a:r>
            <a:r>
              <a:rPr lang="en-US" sz="1200" b="0" dirty="0"/>
              <a:t>, which won 19 Emmy Awards.</a:t>
            </a:r>
            <a:endParaRPr sz="1200" b="0" dirty="0"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 sz="1400" dirty="0"/>
          </a:p>
        </p:txBody>
      </p:sp>
      <p:sp>
        <p:nvSpPr>
          <p:cNvPr id="109" name="Google Shape;109;p25"/>
          <p:cNvSpPr txBox="1">
            <a:spLocks noGrp="1"/>
          </p:cNvSpPr>
          <p:nvPr>
            <p:ph type="body" idx="2"/>
          </p:nvPr>
        </p:nvSpPr>
        <p:spPr>
          <a:xfrm>
            <a:off x="4478550" y="437775"/>
            <a:ext cx="4421700" cy="2650500"/>
          </a:xfrm>
          <a:prstGeom prst="rect">
            <a:avLst/>
          </a:prstGeom>
        </p:spPr>
        <p:txBody>
          <a:bodyPr spcFirstLastPara="1" wrap="square" lIns="45700" tIns="0" rIns="45700" bIns="0" anchor="ctr" anchorCtr="0">
            <a:normAutofit/>
          </a:bodyPr>
          <a:lstStyle/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accent4"/>
                </a:solidFill>
              </a:rPr>
              <a:t>Hillary Clinton</a:t>
            </a:r>
            <a:endParaRPr dirty="0">
              <a:solidFill>
                <a:schemeClr val="accent4"/>
              </a:solidFill>
            </a:endParaRPr>
          </a:p>
          <a:p>
            <a:pPr marL="457200" lvl="0" indent="-311150" algn="l" rtl="0">
              <a:spcBef>
                <a:spcPts val="480"/>
              </a:spcBef>
              <a:spcAft>
                <a:spcPts val="0"/>
              </a:spcAft>
              <a:buSzPts val="1300"/>
              <a:buChar char="●"/>
            </a:pPr>
            <a:r>
              <a:rPr lang="en-US" sz="1200" b="0" dirty="0"/>
              <a:t>American politician and diplomat who served as the U.S. Secretary of State. </a:t>
            </a:r>
            <a:endParaRPr sz="1200" b="0" dirty="0"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US" sz="1200" b="0" dirty="0"/>
              <a:t>Before her time as Secretary of State, Clinton served as a U.S. senator for New York, and as the First Lady of the U.S. to the 42nd President. </a:t>
            </a:r>
            <a:endParaRPr sz="1200" b="0" dirty="0"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US" sz="1200" b="0" dirty="0"/>
              <a:t>In 2016, Clinton became the first woman to be nominated for president by a major political party.</a:t>
            </a:r>
            <a:endParaRPr sz="1200" b="0" dirty="0"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-US" dirty="0"/>
              <a:t> </a:t>
            </a:r>
            <a:endParaRPr dirty="0"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110" name="Google Shape;110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85484" y="2634318"/>
            <a:ext cx="3146031" cy="20960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87988" y="2198610"/>
            <a:ext cx="1691125" cy="25317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6"/>
          <p:cNvSpPr txBox="1">
            <a:spLocks noGrp="1"/>
          </p:cNvSpPr>
          <p:nvPr>
            <p:ph type="body" idx="1"/>
          </p:nvPr>
        </p:nvSpPr>
        <p:spPr>
          <a:xfrm>
            <a:off x="426825" y="556735"/>
            <a:ext cx="4040100" cy="1170000"/>
          </a:xfrm>
          <a:prstGeom prst="rect">
            <a:avLst/>
          </a:prstGeom>
        </p:spPr>
        <p:txBody>
          <a:bodyPr spcFirstLastPara="1" wrap="square" lIns="45700" tIns="0" rIns="45700" bIns="0" anchor="ctr" anchorCtr="0">
            <a:noAutofit/>
          </a:bodyPr>
          <a:lstStyle/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accent4"/>
                </a:solidFill>
              </a:rPr>
              <a:t>Shonda Rhimes</a:t>
            </a:r>
            <a:endParaRPr dirty="0">
              <a:solidFill>
                <a:schemeClr val="accent4"/>
              </a:solidFill>
            </a:endParaRPr>
          </a:p>
          <a:p>
            <a:pPr marL="457200" lvl="0" indent="-292100" algn="l" rtl="0">
              <a:spcBef>
                <a:spcPts val="480"/>
              </a:spcBef>
              <a:spcAft>
                <a:spcPts val="0"/>
              </a:spcAft>
              <a:buSzPts val="1000"/>
              <a:buChar char="●"/>
            </a:pPr>
            <a:r>
              <a:rPr lang="en-US" sz="1200" b="0" dirty="0"/>
              <a:t>American TV producer, screenwriter, and founder of the production company Shondaland.</a:t>
            </a:r>
            <a:endParaRPr sz="1200" b="0" dirty="0"/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-US" sz="1200" b="0" dirty="0"/>
              <a:t>Rhimes was inducted into the TV Hall of Fame and NAB Broadcasting Hall of Fame. Some of her hit shows include</a:t>
            </a:r>
            <a:r>
              <a:rPr lang="en-US" sz="1200" i="1" dirty="0"/>
              <a:t> Grey’s Anatomy, Private Practice, </a:t>
            </a:r>
            <a:r>
              <a:rPr lang="en-US" sz="1200" b="0" dirty="0"/>
              <a:t>and </a:t>
            </a:r>
            <a:r>
              <a:rPr lang="en-US" sz="1200" i="1" dirty="0"/>
              <a:t>Scandal.</a:t>
            </a:r>
            <a:endParaRPr sz="1200" b="0" dirty="0"/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-US" sz="1200" b="0" dirty="0"/>
              <a:t>She has executive produced on shows such as </a:t>
            </a:r>
            <a:r>
              <a:rPr lang="en-US" sz="1200" i="1" dirty="0"/>
              <a:t>How to Get Away with Murder </a:t>
            </a:r>
            <a:r>
              <a:rPr lang="en-US" sz="1200" b="0" dirty="0"/>
              <a:t>and </a:t>
            </a:r>
            <a:r>
              <a:rPr lang="en-US" sz="1200" i="1" dirty="0"/>
              <a:t>Bridgerton</a:t>
            </a:r>
            <a:r>
              <a:rPr lang="en-US" sz="1200" b="0" dirty="0"/>
              <a:t>. </a:t>
            </a:r>
            <a:endParaRPr sz="1200" b="0" dirty="0"/>
          </a:p>
        </p:txBody>
      </p:sp>
      <p:sp>
        <p:nvSpPr>
          <p:cNvPr id="117" name="Google Shape;117;p26"/>
          <p:cNvSpPr txBox="1">
            <a:spLocks noGrp="1"/>
          </p:cNvSpPr>
          <p:nvPr>
            <p:ph type="body" idx="2"/>
          </p:nvPr>
        </p:nvSpPr>
        <p:spPr>
          <a:xfrm>
            <a:off x="4645025" y="342810"/>
            <a:ext cx="4041900" cy="1451700"/>
          </a:xfrm>
          <a:prstGeom prst="rect">
            <a:avLst/>
          </a:prstGeom>
        </p:spPr>
        <p:txBody>
          <a:bodyPr spcFirstLastPara="1" wrap="square" lIns="45700" tIns="0" rIns="45700" bIns="0" anchor="ctr" anchorCtr="0">
            <a:normAutofit/>
          </a:bodyPr>
          <a:lstStyle/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accent4"/>
                </a:solidFill>
              </a:rPr>
              <a:t>Barack Hussein Obama</a:t>
            </a:r>
            <a:endParaRPr dirty="0">
              <a:solidFill>
                <a:schemeClr val="accent4"/>
              </a:solidFill>
            </a:endParaRPr>
          </a:p>
          <a:p>
            <a:pPr marL="457200" lvl="0" indent="-304800" algn="l" rtl="0">
              <a:spcBef>
                <a:spcPts val="480"/>
              </a:spcBef>
              <a:spcAft>
                <a:spcPts val="0"/>
              </a:spcAft>
              <a:buSzPts val="1200"/>
              <a:buChar char="●"/>
            </a:pPr>
            <a:r>
              <a:rPr lang="en-US" sz="1200" b="0" dirty="0"/>
              <a:t>American politician who served as the </a:t>
            </a:r>
            <a:r>
              <a:rPr lang="en-US" sz="1200" dirty="0"/>
              <a:t>44th U.S. President </a:t>
            </a:r>
            <a:r>
              <a:rPr lang="en-US" sz="1200" b="0" dirty="0"/>
              <a:t>becoming the first African American president. </a:t>
            </a:r>
            <a:endParaRPr sz="1200" b="0" dirty="0"/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-US" sz="1200" b="0" dirty="0"/>
              <a:t>Former president Obama previously served as U.S. senator from Illinois before his time in office.</a:t>
            </a:r>
            <a:endParaRPr sz="1200" b="0" dirty="0"/>
          </a:p>
        </p:txBody>
      </p:sp>
      <p:pic>
        <p:nvPicPr>
          <p:cNvPr id="118" name="Google Shape;118;p26"/>
          <p:cNvPicPr preferRelativeResize="0"/>
          <p:nvPr/>
        </p:nvPicPr>
        <p:blipFill rotWithShape="1">
          <a:blip r:embed="rId3">
            <a:alphaModFix/>
          </a:blip>
          <a:srcRect b="13509"/>
          <a:stretch/>
        </p:blipFill>
        <p:spPr>
          <a:xfrm>
            <a:off x="980525" y="2235551"/>
            <a:ext cx="2391126" cy="27573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72101" y="2170340"/>
            <a:ext cx="2226128" cy="27826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7"/>
          <p:cNvSpPr txBox="1">
            <a:spLocks noGrp="1"/>
          </p:cNvSpPr>
          <p:nvPr>
            <p:ph type="body" idx="1"/>
          </p:nvPr>
        </p:nvSpPr>
        <p:spPr>
          <a:xfrm>
            <a:off x="570088" y="730775"/>
            <a:ext cx="3488700" cy="1143000"/>
          </a:xfrm>
          <a:prstGeom prst="rect">
            <a:avLst/>
          </a:prstGeom>
        </p:spPr>
        <p:txBody>
          <a:bodyPr spcFirstLastPara="1" wrap="square" lIns="45700" tIns="0" rIns="45700" bIns="0" anchor="ctr" anchorCtr="0">
            <a:noAutofit/>
          </a:bodyPr>
          <a:lstStyle/>
          <a:p>
            <a:pPr marL="0" lvl="0" indent="457200" algn="l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accent4"/>
                </a:solidFill>
              </a:rPr>
              <a:t>John Legend </a:t>
            </a:r>
            <a:endParaRPr dirty="0">
              <a:solidFill>
                <a:schemeClr val="accent4"/>
              </a:solidFill>
            </a:endParaRPr>
          </a:p>
          <a:p>
            <a:pPr marL="457200" lvl="0" indent="-304800" algn="l" rtl="0">
              <a:spcBef>
                <a:spcPts val="480"/>
              </a:spcBef>
              <a:spcAft>
                <a:spcPts val="0"/>
              </a:spcAft>
              <a:buSzPts val="1200"/>
              <a:buChar char="●"/>
            </a:pPr>
            <a:r>
              <a:rPr lang="en-US" sz="1200" b="0" dirty="0"/>
              <a:t>American singer, songwriter, pianist, record producer, and actor.</a:t>
            </a:r>
            <a:endParaRPr sz="1200" b="0" dirty="0"/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-US" sz="1200" b="0" dirty="0"/>
              <a:t>Legend became the first African American male and second youngest </a:t>
            </a:r>
            <a:r>
              <a:rPr lang="en-US" sz="1200" dirty="0"/>
              <a:t>recipient of all four major American entertainment awards: Emmy, Grammy, Oscar, and Tony (EGOT)</a:t>
            </a:r>
            <a:r>
              <a:rPr lang="en-US" sz="1200" b="0" dirty="0"/>
              <a:t>. </a:t>
            </a:r>
            <a:endParaRPr sz="1200" b="0" dirty="0"/>
          </a:p>
          <a:p>
            <a:pPr marL="45720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 sz="1200" b="0" dirty="0"/>
          </a:p>
        </p:txBody>
      </p:sp>
      <p:sp>
        <p:nvSpPr>
          <p:cNvPr id="125" name="Google Shape;125;p27"/>
          <p:cNvSpPr txBox="1">
            <a:spLocks noGrp="1"/>
          </p:cNvSpPr>
          <p:nvPr>
            <p:ph type="body" idx="2"/>
          </p:nvPr>
        </p:nvSpPr>
        <p:spPr>
          <a:xfrm>
            <a:off x="5301027" y="392825"/>
            <a:ext cx="3262800" cy="1295400"/>
          </a:xfrm>
          <a:prstGeom prst="rect">
            <a:avLst/>
          </a:prstGeom>
        </p:spPr>
        <p:txBody>
          <a:bodyPr spcFirstLastPara="1" wrap="square" lIns="45700" tIns="0" rIns="45700" bIns="0" anchor="ctr" anchorCtr="0">
            <a:normAutofit/>
          </a:bodyPr>
          <a:lstStyle/>
          <a:p>
            <a:pPr marL="0" lvl="0" indent="457200" algn="l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accent4"/>
                </a:solidFill>
              </a:rPr>
              <a:t>Jeff Bezos </a:t>
            </a:r>
            <a:endParaRPr dirty="0">
              <a:solidFill>
                <a:schemeClr val="accent4"/>
              </a:solidFill>
            </a:endParaRPr>
          </a:p>
          <a:p>
            <a:pPr marL="457200" lvl="0" indent="-304800" algn="l" rtl="0">
              <a:spcBef>
                <a:spcPts val="480"/>
              </a:spcBef>
              <a:spcAft>
                <a:spcPts val="0"/>
              </a:spcAft>
              <a:buSzPts val="1200"/>
              <a:buChar char="●"/>
            </a:pPr>
            <a:r>
              <a:rPr lang="en-US" sz="1200" b="0" dirty="0"/>
              <a:t>American business mogul, </a:t>
            </a:r>
            <a:r>
              <a:rPr lang="en-US" sz="1200" dirty="0"/>
              <a:t>former president and CEO of Amazon.</a:t>
            </a:r>
            <a:endParaRPr sz="1200" dirty="0"/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-US" sz="1200" b="0" dirty="0"/>
              <a:t>As of July 2024, Bezos is the second wealthiest person in the world. </a:t>
            </a:r>
            <a:endParaRPr sz="1200" b="0" dirty="0"/>
          </a:p>
        </p:txBody>
      </p:sp>
      <p:pic>
        <p:nvPicPr>
          <p:cNvPr id="126" name="Google Shape;126;p27"/>
          <p:cNvPicPr preferRelativeResize="0"/>
          <p:nvPr/>
        </p:nvPicPr>
        <p:blipFill rotWithShape="1">
          <a:blip r:embed="rId3">
            <a:alphaModFix/>
          </a:blip>
          <a:srcRect b="15189"/>
          <a:stretch/>
        </p:blipFill>
        <p:spPr>
          <a:xfrm>
            <a:off x="1196326" y="2140950"/>
            <a:ext cx="2236249" cy="2844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81838" y="1835275"/>
            <a:ext cx="2443701" cy="31504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8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Tell Me Everything </a:t>
            </a:r>
            <a:endParaRPr b="1" dirty="0"/>
          </a:p>
        </p:txBody>
      </p:sp>
      <p:sp>
        <p:nvSpPr>
          <p:cNvPr id="133" name="Google Shape;133;p28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 dirty="0"/>
              <a:t>From politicians to entertainers to corporations, what might all these successful individuals have in common?</a:t>
            </a:r>
            <a:endParaRPr dirty="0"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 sz="1300" dirty="0">
              <a:solidFill>
                <a:srgbClr val="3F3F3F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 sz="1300" dirty="0">
              <a:solidFill>
                <a:srgbClr val="3F3F3F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9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457200" lvl="0" indent="-317500" algn="l" rtl="0">
              <a:spcBef>
                <a:spcPts val="520"/>
              </a:spcBef>
              <a:spcAft>
                <a:spcPts val="0"/>
              </a:spcAft>
              <a:buSzPts val="1400"/>
              <a:buChar char="●"/>
            </a:pPr>
            <a:r>
              <a:rPr lang="en-US" dirty="0"/>
              <a:t>All these individuals graduated from an </a:t>
            </a:r>
            <a:r>
              <a:rPr lang="en-US" b="1" dirty="0"/>
              <a:t>Ivy League</a:t>
            </a:r>
            <a:r>
              <a:rPr lang="en-US" dirty="0"/>
              <a:t> </a:t>
            </a:r>
            <a:r>
              <a:rPr lang="en-US" b="1" dirty="0"/>
              <a:t>university. </a:t>
            </a:r>
            <a:br>
              <a:rPr lang="en-US" dirty="0"/>
            </a:br>
            <a:endParaRPr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 dirty="0"/>
              <a:t>Ivy League universities are a group of eight private schools, located in the Northeast of the U.S., known for their selective process and academic excellence. </a:t>
            </a:r>
            <a:br>
              <a:rPr lang="en-US" dirty="0"/>
            </a:br>
            <a:endParaRPr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 dirty="0"/>
              <a:t>These schools are considered some of the most prestigious universities in the world. </a:t>
            </a:r>
            <a:endParaRPr dirty="0"/>
          </a:p>
        </p:txBody>
      </p:sp>
      <p:sp>
        <p:nvSpPr>
          <p:cNvPr id="139" name="Google Shape;139;p29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Ivy League Universities</a:t>
            </a:r>
            <a:endParaRPr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0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</a:pPr>
            <a:r>
              <a:rPr lang="en-US" dirty="0"/>
              <a:t>Essential Question</a:t>
            </a:r>
            <a:endParaRPr dirty="0"/>
          </a:p>
        </p:txBody>
      </p:sp>
      <p:sp>
        <p:nvSpPr>
          <p:cNvPr id="145" name="Google Shape;145;p30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332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55562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2307"/>
              <a:buFont typeface="Arial"/>
              <a:buNone/>
            </a:pPr>
            <a:r>
              <a:rPr lang="en-US" dirty="0"/>
              <a:t>What challenges might limit underrepresented students from attending Ivy League schools, and how can they be addressed?</a:t>
            </a:r>
            <a:endParaRPr dirty="0"/>
          </a:p>
          <a:p>
            <a:pPr marL="55562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2307"/>
              <a:buFont typeface="Arial"/>
              <a:buNone/>
            </a:pPr>
            <a:endParaRPr dirty="0"/>
          </a:p>
          <a:p>
            <a:pPr marL="55563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LEARN theme">
  <a:themeElements>
    <a:clrScheme name="LEARN Colors">
      <a:dk1>
        <a:srgbClr val="000000"/>
      </a:dk1>
      <a:lt1>
        <a:srgbClr val="FFFFFF"/>
      </a:lt1>
      <a:dk2>
        <a:srgbClr val="626262"/>
      </a:dk2>
      <a:lt2>
        <a:srgbClr val="E0EBF5"/>
      </a:lt2>
      <a:accent1>
        <a:srgbClr val="DCBA25"/>
      </a:accent1>
      <a:accent2>
        <a:srgbClr val="3E5C61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BED7D3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EARN theme">
  <a:themeElements>
    <a:clrScheme name="LEARN Colors">
      <a:dk1>
        <a:srgbClr val="000000"/>
      </a:dk1>
      <a:lt1>
        <a:srgbClr val="FFFFFF"/>
      </a:lt1>
      <a:dk2>
        <a:srgbClr val="626262"/>
      </a:dk2>
      <a:lt2>
        <a:srgbClr val="E0EBF5"/>
      </a:lt2>
      <a:accent1>
        <a:srgbClr val="DCBA25"/>
      </a:accent1>
      <a:accent2>
        <a:srgbClr val="3E5C61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BED7D3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1205</TotalTime>
  <Words>1345</Words>
  <Application>Microsoft Office PowerPoint</Application>
  <PresentationFormat>On-screen Show (16:9)</PresentationFormat>
  <Paragraphs>101</Paragraphs>
  <Slides>16</Slides>
  <Notes>16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Noto Sans Symbols</vt:lpstr>
      <vt:lpstr>Open Sans</vt:lpstr>
      <vt:lpstr>LEARN theme</vt:lpstr>
      <vt:lpstr>LEARN theme</vt:lpstr>
      <vt:lpstr>PowerPoint Presentation</vt:lpstr>
      <vt:lpstr>Road Trip to the Future  </vt:lpstr>
      <vt:lpstr>PowerPoint Presentation</vt:lpstr>
      <vt:lpstr>PowerPoint Presentation</vt:lpstr>
      <vt:lpstr>PowerPoint Presentation</vt:lpstr>
      <vt:lpstr>PowerPoint Presentation</vt:lpstr>
      <vt:lpstr>Tell Me Everything </vt:lpstr>
      <vt:lpstr>Ivy League Universities</vt:lpstr>
      <vt:lpstr>Essential Question</vt:lpstr>
      <vt:lpstr>Learning Objectives</vt:lpstr>
      <vt:lpstr>POMS: History of Ivy League Schools</vt:lpstr>
      <vt:lpstr>Stop and Jot </vt:lpstr>
      <vt:lpstr>Ivy League Research Project </vt:lpstr>
      <vt:lpstr>One-Pager</vt:lpstr>
      <vt:lpstr>PowerPoint Presentation</vt:lpstr>
      <vt:lpstr>Exit Ticket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Stone, Aster</cp:lastModifiedBy>
  <cp:revision>5</cp:revision>
  <dcterms:modified xsi:type="dcterms:W3CDTF">2024-11-14T14:32:15Z</dcterms:modified>
</cp:coreProperties>
</file>