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  <p:sldMasterId id="2147483668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77"/>
    <p:restoredTop sz="82332"/>
  </p:normalViewPr>
  <p:slideViewPr>
    <p:cSldViewPr snapToGrid="0">
      <p:cViewPr varScale="1">
        <p:scale>
          <a:sx n="132" d="100"/>
          <a:sy n="132" d="100"/>
        </p:scale>
        <p:origin x="106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rram, Jehanne" userId="85e21374-e6a7-4794-bfaa-d28b9d520c64" providerId="ADAL" clId="{C2EF0D98-1FE8-F247-AFAB-FF6B5AE8C1E3}"/>
    <pc:docChg chg="undo custSel delSld modSld">
      <pc:chgData name="Moharram, Jehanne" userId="85e21374-e6a7-4794-bfaa-d28b9d520c64" providerId="ADAL" clId="{C2EF0D98-1FE8-F247-AFAB-FF6B5AE8C1E3}" dt="2024-10-08T16:03:36.476" v="976" actId="20577"/>
      <pc:docMkLst>
        <pc:docMk/>
      </pc:docMkLst>
      <pc:sldChg chg="modSp mod modNotesTx">
        <pc:chgData name="Moharram, Jehanne" userId="85e21374-e6a7-4794-bfaa-d28b9d520c64" providerId="ADAL" clId="{C2EF0D98-1FE8-F247-AFAB-FF6B5AE8C1E3}" dt="2024-10-08T15:40:01.306" v="281" actId="20577"/>
        <pc:sldMkLst>
          <pc:docMk/>
          <pc:sldMk cId="0" sldId="258"/>
        </pc:sldMkLst>
        <pc:spChg chg="mod">
          <ac:chgData name="Moharram, Jehanne" userId="85e21374-e6a7-4794-bfaa-d28b9d520c64" providerId="ADAL" clId="{C2EF0D98-1FE8-F247-AFAB-FF6B5AE8C1E3}" dt="2024-10-08T15:30:31.595" v="83" actId="20577"/>
          <ac:spMkLst>
            <pc:docMk/>
            <pc:sldMk cId="0" sldId="258"/>
            <ac:spMk id="100" creationId="{00000000-0000-0000-0000-000000000000}"/>
          </ac:spMkLst>
        </pc:spChg>
        <pc:spChg chg="mod">
          <ac:chgData name="Moharram, Jehanne" userId="85e21374-e6a7-4794-bfaa-d28b9d520c64" providerId="ADAL" clId="{C2EF0D98-1FE8-F247-AFAB-FF6B5AE8C1E3}" dt="2024-10-08T15:30:50.412" v="86" actId="20577"/>
          <ac:spMkLst>
            <pc:docMk/>
            <pc:sldMk cId="0" sldId="258"/>
            <ac:spMk id="101" creationId="{00000000-0000-0000-0000-000000000000}"/>
          </ac:spMkLst>
        </pc:spChg>
      </pc:sldChg>
      <pc:sldChg chg="modSp mod modNotesTx">
        <pc:chgData name="Moharram, Jehanne" userId="85e21374-e6a7-4794-bfaa-d28b9d520c64" providerId="ADAL" clId="{C2EF0D98-1FE8-F247-AFAB-FF6B5AE8C1E3}" dt="2024-10-08T15:44:09.198" v="431" actId="20577"/>
        <pc:sldMkLst>
          <pc:docMk/>
          <pc:sldMk cId="0" sldId="259"/>
        </pc:sldMkLst>
        <pc:spChg chg="mod">
          <ac:chgData name="Moharram, Jehanne" userId="85e21374-e6a7-4794-bfaa-d28b9d520c64" providerId="ADAL" clId="{C2EF0D98-1FE8-F247-AFAB-FF6B5AE8C1E3}" dt="2024-10-08T15:43:46.611" v="427" actId="20577"/>
          <ac:spMkLst>
            <pc:docMk/>
            <pc:sldMk cId="0" sldId="259"/>
            <ac:spMk id="108" creationId="{00000000-0000-0000-0000-000000000000}"/>
          </ac:spMkLst>
        </pc:spChg>
        <pc:spChg chg="mod">
          <ac:chgData name="Moharram, Jehanne" userId="85e21374-e6a7-4794-bfaa-d28b9d520c64" providerId="ADAL" clId="{C2EF0D98-1FE8-F247-AFAB-FF6B5AE8C1E3}" dt="2024-10-08T15:44:09.198" v="431" actId="20577"/>
          <ac:spMkLst>
            <pc:docMk/>
            <pc:sldMk cId="0" sldId="259"/>
            <ac:spMk id="109" creationId="{00000000-0000-0000-0000-000000000000}"/>
          </ac:spMkLst>
        </pc:spChg>
      </pc:sldChg>
      <pc:sldChg chg="modSp mod modNotesTx">
        <pc:chgData name="Moharram, Jehanne" userId="85e21374-e6a7-4794-bfaa-d28b9d520c64" providerId="ADAL" clId="{C2EF0D98-1FE8-F247-AFAB-FF6B5AE8C1E3}" dt="2024-10-08T15:50:09.736" v="553" actId="20577"/>
        <pc:sldMkLst>
          <pc:docMk/>
          <pc:sldMk cId="0" sldId="260"/>
        </pc:sldMkLst>
        <pc:spChg chg="mod">
          <ac:chgData name="Moharram, Jehanne" userId="85e21374-e6a7-4794-bfaa-d28b9d520c64" providerId="ADAL" clId="{C2EF0D98-1FE8-F247-AFAB-FF6B5AE8C1E3}" dt="2024-10-08T15:44:52.935" v="438" actId="113"/>
          <ac:spMkLst>
            <pc:docMk/>
            <pc:sldMk cId="0" sldId="260"/>
            <ac:spMk id="116" creationId="{00000000-0000-0000-0000-000000000000}"/>
          </ac:spMkLst>
        </pc:spChg>
        <pc:spChg chg="mod">
          <ac:chgData name="Moharram, Jehanne" userId="85e21374-e6a7-4794-bfaa-d28b9d520c64" providerId="ADAL" clId="{C2EF0D98-1FE8-F247-AFAB-FF6B5AE8C1E3}" dt="2024-10-08T15:45:36.390" v="460" actId="20577"/>
          <ac:spMkLst>
            <pc:docMk/>
            <pc:sldMk cId="0" sldId="260"/>
            <ac:spMk id="117" creationId="{00000000-0000-0000-0000-000000000000}"/>
          </ac:spMkLst>
        </pc:spChg>
      </pc:sldChg>
      <pc:sldChg chg="modSp mod modNotesTx">
        <pc:chgData name="Moharram, Jehanne" userId="85e21374-e6a7-4794-bfaa-d28b9d520c64" providerId="ADAL" clId="{C2EF0D98-1FE8-F247-AFAB-FF6B5AE8C1E3}" dt="2024-10-08T15:55:35.286" v="755" actId="20577"/>
        <pc:sldMkLst>
          <pc:docMk/>
          <pc:sldMk cId="0" sldId="261"/>
        </pc:sldMkLst>
        <pc:spChg chg="mod">
          <ac:chgData name="Moharram, Jehanne" userId="85e21374-e6a7-4794-bfaa-d28b9d520c64" providerId="ADAL" clId="{C2EF0D98-1FE8-F247-AFAB-FF6B5AE8C1E3}" dt="2024-10-08T15:51:23.169" v="559" actId="20577"/>
          <ac:spMkLst>
            <pc:docMk/>
            <pc:sldMk cId="0" sldId="261"/>
            <ac:spMk id="124" creationId="{00000000-0000-0000-0000-000000000000}"/>
          </ac:spMkLst>
        </pc:spChg>
        <pc:spChg chg="mod">
          <ac:chgData name="Moharram, Jehanne" userId="85e21374-e6a7-4794-bfaa-d28b9d520c64" providerId="ADAL" clId="{C2EF0D98-1FE8-F247-AFAB-FF6B5AE8C1E3}" dt="2024-10-08T15:51:40.675" v="561" actId="20577"/>
          <ac:spMkLst>
            <pc:docMk/>
            <pc:sldMk cId="0" sldId="261"/>
            <ac:spMk id="125" creationId="{00000000-0000-0000-0000-000000000000}"/>
          </ac:spMkLst>
        </pc:spChg>
      </pc:sldChg>
      <pc:sldChg chg="modSp mod modNotesTx">
        <pc:chgData name="Moharram, Jehanne" userId="85e21374-e6a7-4794-bfaa-d28b9d520c64" providerId="ADAL" clId="{C2EF0D98-1FE8-F247-AFAB-FF6B5AE8C1E3}" dt="2024-10-08T15:57:36.481" v="841" actId="114"/>
        <pc:sldMkLst>
          <pc:docMk/>
          <pc:sldMk cId="0" sldId="263"/>
        </pc:sldMkLst>
        <pc:spChg chg="mod">
          <ac:chgData name="Moharram, Jehanne" userId="85e21374-e6a7-4794-bfaa-d28b9d520c64" providerId="ADAL" clId="{C2EF0D98-1FE8-F247-AFAB-FF6B5AE8C1E3}" dt="2024-10-07T20:27:07.145" v="9" actId="20577"/>
          <ac:spMkLst>
            <pc:docMk/>
            <pc:sldMk cId="0" sldId="263"/>
            <ac:spMk id="138" creationId="{00000000-0000-0000-0000-000000000000}"/>
          </ac:spMkLst>
        </pc:spChg>
      </pc:sldChg>
      <pc:sldChg chg="modSp mod">
        <pc:chgData name="Moharram, Jehanne" userId="85e21374-e6a7-4794-bfaa-d28b9d520c64" providerId="ADAL" clId="{C2EF0D98-1FE8-F247-AFAB-FF6B5AE8C1E3}" dt="2024-10-08T15:58:42.494" v="853" actId="27636"/>
        <pc:sldMkLst>
          <pc:docMk/>
          <pc:sldMk cId="0" sldId="264"/>
        </pc:sldMkLst>
        <pc:spChg chg="mod">
          <ac:chgData name="Moharram, Jehanne" userId="85e21374-e6a7-4794-bfaa-d28b9d520c64" providerId="ADAL" clId="{C2EF0D98-1FE8-F247-AFAB-FF6B5AE8C1E3}" dt="2024-10-08T15:58:42.494" v="853" actId="27636"/>
          <ac:spMkLst>
            <pc:docMk/>
            <pc:sldMk cId="0" sldId="264"/>
            <ac:spMk id="145" creationId="{00000000-0000-0000-0000-000000000000}"/>
          </ac:spMkLst>
        </pc:spChg>
      </pc:sldChg>
      <pc:sldChg chg="modSp mod">
        <pc:chgData name="Moharram, Jehanne" userId="85e21374-e6a7-4794-bfaa-d28b9d520c64" providerId="ADAL" clId="{C2EF0D98-1FE8-F247-AFAB-FF6B5AE8C1E3}" dt="2024-10-08T15:58:19.903" v="847" actId="14100"/>
        <pc:sldMkLst>
          <pc:docMk/>
          <pc:sldMk cId="0" sldId="265"/>
        </pc:sldMkLst>
        <pc:spChg chg="mod">
          <ac:chgData name="Moharram, Jehanne" userId="85e21374-e6a7-4794-bfaa-d28b9d520c64" providerId="ADAL" clId="{C2EF0D98-1FE8-F247-AFAB-FF6B5AE8C1E3}" dt="2024-10-08T15:58:19.903" v="847" actId="14100"/>
          <ac:spMkLst>
            <pc:docMk/>
            <pc:sldMk cId="0" sldId="265"/>
            <ac:spMk id="151" creationId="{00000000-0000-0000-0000-000000000000}"/>
          </ac:spMkLst>
        </pc:spChg>
      </pc:sldChg>
      <pc:sldChg chg="modSp mod modNotesTx">
        <pc:chgData name="Moharram, Jehanne" userId="85e21374-e6a7-4794-bfaa-d28b9d520c64" providerId="ADAL" clId="{C2EF0D98-1FE8-F247-AFAB-FF6B5AE8C1E3}" dt="2024-10-08T16:03:36.476" v="976" actId="20577"/>
        <pc:sldMkLst>
          <pc:docMk/>
          <pc:sldMk cId="0" sldId="266"/>
        </pc:sldMkLst>
        <pc:spChg chg="mod">
          <ac:chgData name="Moharram, Jehanne" userId="85e21374-e6a7-4794-bfaa-d28b9d520c64" providerId="ADAL" clId="{C2EF0D98-1FE8-F247-AFAB-FF6B5AE8C1E3}" dt="2024-10-07T20:29:41.138" v="45" actId="20577"/>
          <ac:spMkLst>
            <pc:docMk/>
            <pc:sldMk cId="0" sldId="266"/>
            <ac:spMk id="158" creationId="{00000000-0000-0000-0000-000000000000}"/>
          </ac:spMkLst>
        </pc:spChg>
      </pc:sldChg>
      <pc:sldChg chg="modSp mod modNotesTx">
        <pc:chgData name="Moharram, Jehanne" userId="85e21374-e6a7-4794-bfaa-d28b9d520c64" providerId="ADAL" clId="{C2EF0D98-1FE8-F247-AFAB-FF6B5AE8C1E3}" dt="2024-10-08T16:02:57.951" v="973"/>
        <pc:sldMkLst>
          <pc:docMk/>
          <pc:sldMk cId="0" sldId="267"/>
        </pc:sldMkLst>
        <pc:spChg chg="mod">
          <ac:chgData name="Moharram, Jehanne" userId="85e21374-e6a7-4794-bfaa-d28b9d520c64" providerId="ADAL" clId="{C2EF0D98-1FE8-F247-AFAB-FF6B5AE8C1E3}" dt="2024-10-08T16:00:29.708" v="887" actId="20577"/>
          <ac:spMkLst>
            <pc:docMk/>
            <pc:sldMk cId="0" sldId="267"/>
            <ac:spMk id="163" creationId="{00000000-0000-0000-0000-000000000000}"/>
          </ac:spMkLst>
        </pc:spChg>
        <pc:picChg chg="mod">
          <ac:chgData name="Moharram, Jehanne" userId="85e21374-e6a7-4794-bfaa-d28b9d520c64" providerId="ADAL" clId="{C2EF0D98-1FE8-F247-AFAB-FF6B5AE8C1E3}" dt="2024-10-07T20:30:15.585" v="52" actId="1076"/>
          <ac:picMkLst>
            <pc:docMk/>
            <pc:sldMk cId="0" sldId="267"/>
            <ac:picMk id="165" creationId="{00000000-0000-0000-0000-000000000000}"/>
          </ac:picMkLst>
        </pc:picChg>
      </pc:sldChg>
      <pc:sldChg chg="modSp mod">
        <pc:chgData name="Moharram, Jehanne" userId="85e21374-e6a7-4794-bfaa-d28b9d520c64" providerId="ADAL" clId="{C2EF0D98-1FE8-F247-AFAB-FF6B5AE8C1E3}" dt="2024-10-08T16:01:32.696" v="969" actId="27636"/>
        <pc:sldMkLst>
          <pc:docMk/>
          <pc:sldMk cId="0" sldId="268"/>
        </pc:sldMkLst>
        <pc:spChg chg="mod">
          <ac:chgData name="Moharram, Jehanne" userId="85e21374-e6a7-4794-bfaa-d28b9d520c64" providerId="ADAL" clId="{C2EF0D98-1FE8-F247-AFAB-FF6B5AE8C1E3}" dt="2024-10-08T16:01:32.696" v="969" actId="27636"/>
          <ac:spMkLst>
            <pc:docMk/>
            <pc:sldMk cId="0" sldId="268"/>
            <ac:spMk id="170" creationId="{00000000-0000-0000-0000-000000000000}"/>
          </ac:spMkLst>
        </pc:spChg>
      </pc:sldChg>
      <pc:sldChg chg="modSp mod modNotesTx">
        <pc:chgData name="Moharram, Jehanne" userId="85e21374-e6a7-4794-bfaa-d28b9d520c64" providerId="ADAL" clId="{C2EF0D98-1FE8-F247-AFAB-FF6B5AE8C1E3}" dt="2024-10-08T16:02:43.510" v="972"/>
        <pc:sldMkLst>
          <pc:docMk/>
          <pc:sldMk cId="0" sldId="269"/>
        </pc:sldMkLst>
        <pc:spChg chg="mod">
          <ac:chgData name="Moharram, Jehanne" userId="85e21374-e6a7-4794-bfaa-d28b9d520c64" providerId="ADAL" clId="{C2EF0D98-1FE8-F247-AFAB-FF6B5AE8C1E3}" dt="2024-10-07T20:33:02.435" v="79" actId="20577"/>
          <ac:spMkLst>
            <pc:docMk/>
            <pc:sldMk cId="0" sldId="269"/>
            <ac:spMk id="176" creationId="{00000000-0000-0000-0000-000000000000}"/>
          </ac:spMkLst>
        </pc:spChg>
        <pc:picChg chg="mod">
          <ac:chgData name="Moharram, Jehanne" userId="85e21374-e6a7-4794-bfaa-d28b9d520c64" providerId="ADAL" clId="{C2EF0D98-1FE8-F247-AFAB-FF6B5AE8C1E3}" dt="2024-10-07T20:34:23.465" v="82" actId="14100"/>
          <ac:picMkLst>
            <pc:docMk/>
            <pc:sldMk cId="0" sldId="269"/>
            <ac:picMk id="178" creationId="{00000000-0000-0000-0000-000000000000}"/>
          </ac:picMkLst>
        </pc:picChg>
      </pc:sldChg>
      <pc:sldChg chg="modNotesTx">
        <pc:chgData name="Moharram, Jehanne" userId="85e21374-e6a7-4794-bfaa-d28b9d520c64" providerId="ADAL" clId="{C2EF0D98-1FE8-F247-AFAB-FF6B5AE8C1E3}" dt="2024-10-08T16:02:30.266" v="971"/>
        <pc:sldMkLst>
          <pc:docMk/>
          <pc:sldMk cId="0" sldId="271"/>
        </pc:sldMkLst>
      </pc:sldChg>
      <pc:sldChg chg="del">
        <pc:chgData name="Moharram, Jehanne" userId="85e21374-e6a7-4794-bfaa-d28b9d520c64" providerId="ADAL" clId="{C2EF0D98-1FE8-F247-AFAB-FF6B5AE8C1E3}" dt="2024-10-08T16:02:16.878" v="970" actId="2696"/>
        <pc:sldMkLst>
          <pc:docMk/>
          <pc:sldMk cId="0" sldId="2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UuTn3rVaQw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68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72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Hillary_Clinton_by_Gage_Skidmore_6.jpg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ondaland.com/about/a12258201/what-we-do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ommons.wikimedia.org/wiki/File:President_Barack_Obama.jpg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Jeff_Bezos_visits_LAAFB_SMC_(3908618)_(cropped).jpeg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435a3114e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435a3114e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POMS: Point of most significance. Strategies. https://learn.k20center.ou.edu/strategy/101</a:t>
            </a:r>
            <a:endParaRPr lang="en-US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i="0" u="none" strike="noStrike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WatchMojo</a:t>
            </a:r>
            <a:r>
              <a:rPr lang="en-US" dirty="0" err="1"/>
              <a:t>.com</a:t>
            </a:r>
            <a:r>
              <a:rPr lang="en-US" dirty="0"/>
              <a:t>. (2011, September 2). </a:t>
            </a:r>
            <a:r>
              <a:rPr lang="en-US" i="1" dirty="0"/>
              <a:t>History of Ivy League schools: Sports and education</a:t>
            </a:r>
            <a:r>
              <a:rPr lang="en-US" dirty="0"/>
              <a:t> [Video]. YouTube.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https://www.youtube.com/watch?v=LUuTn3rVaQw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 i="0" u="none" strike="noStrike" dirty="0">
                <a:solidFill>
                  <a:srgbClr val="292929"/>
                </a:solidFill>
                <a:effectLst/>
                <a:latin typeface="Open Sans" panose="020B0606030504020204" pitchFamily="34" charset="0"/>
              </a:rPr>
              <a:t>K20 Center. (n.d.). Stop and jot. Strategies. </a:t>
            </a:r>
            <a:r>
              <a:rPr lang="en-US" b="0" i="0" u="none" strike="noStrike" dirty="0">
                <a:effectLst/>
                <a:latin typeface="Open Sans" panose="020B0606030504020204" pitchFamily="34" charset="0"/>
                <a:hlinkClick r:id="rId3"/>
              </a:rPr>
              <a:t>https://learn.k20center.ou.edu/strategy/168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4228559ce8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4228559ce8_2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f89800b6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f89800b6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b="0" i="0" u="none" strike="noStrike" dirty="0">
                <a:solidFill>
                  <a:srgbClr val="292929"/>
                </a:solidFill>
                <a:effectLst/>
                <a:latin typeface="Open Sans" panose="020B0606030504020204" pitchFamily="34" charset="0"/>
              </a:rPr>
              <a:t>K20 Center. (n.d.). One-pager. Strategies. </a:t>
            </a:r>
            <a:r>
              <a:rPr lang="en-US" b="0" i="0" u="none" strike="noStrike" dirty="0">
                <a:solidFill>
                  <a:srgbClr val="292929"/>
                </a:solidFill>
                <a:effectLst/>
                <a:latin typeface="Open Sans" panose="020B0606030504020204" pitchFamily="34" charset="0"/>
                <a:hlinkClick r:id="rId3"/>
              </a:rPr>
              <a:t>https://learn.k20center.ou.edu/strategy/72</a:t>
            </a:r>
            <a:r>
              <a:rPr lang="en-US" b="0" i="0" u="none" strike="noStrike" dirty="0">
                <a:solidFill>
                  <a:srgbClr val="292929"/>
                </a:solidFill>
                <a:effectLst/>
                <a:latin typeface="Open Sans" panose="020B0606030504020204" pitchFamily="34" charset="0"/>
              </a:rPr>
              <a:t> </a:t>
            </a:r>
          </a:p>
          <a:p>
            <a:br>
              <a:rPr lang="en-US" dirty="0"/>
            </a:b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f8a8ec8b4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f8a8ec8b4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4228559ce8_3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4228559ce8_3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b="0" i="0" u="none" strike="noStrike" dirty="0">
                <a:solidFill>
                  <a:srgbClr val="292929"/>
                </a:solidFill>
                <a:effectLst/>
                <a:latin typeface="Open Sans" panose="020F0502020204030204" pitchFamily="34" charset="0"/>
              </a:rPr>
              <a:t>K20 Center. (n.d.). Bell ringers and exit tickets. Strategies. </a:t>
            </a:r>
            <a:r>
              <a:rPr lang="en-US" b="0" i="0" u="none" strike="noStrike" dirty="0">
                <a:solidFill>
                  <a:srgbClr val="292929"/>
                </a:solidFill>
                <a:effectLst/>
                <a:latin typeface="Open Sans" panose="020F0502020204030204" pitchFamily="34" charset="0"/>
                <a:hlinkClick r:id="rId3"/>
              </a:rPr>
              <a:t>https://learn.k20center.ou.edu/strategy/125</a:t>
            </a:r>
            <a:endParaRPr lang="en-US" b="0" i="0" u="none" strike="noStrike" dirty="0">
              <a:solidFill>
                <a:srgbClr val="292929"/>
              </a:solidFill>
              <a:effectLst/>
              <a:latin typeface="Open Sans" panose="020F0502020204030204" pitchFamily="34" charset="0"/>
            </a:endParaRPr>
          </a:p>
          <a:p>
            <a:br>
              <a:rPr lang="en-US" dirty="0"/>
            </a:b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 dirty="0">
                <a:solidFill>
                  <a:srgbClr val="202122"/>
                </a:solidFill>
                <a:highlight>
                  <a:srgbClr val="F8F9FA"/>
                </a:highlight>
              </a:rPr>
              <a:t>Watson (Brown)</a:t>
            </a:r>
            <a:endParaRPr sz="1000" dirty="0">
              <a:solidFill>
                <a:srgbClr val="202122"/>
              </a:solidFill>
              <a:highlight>
                <a:srgbClr val="F8F9FA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VOGUE Taiwan. (2023, September 17). Emma Watson 2023 head and shoulders 1. </a:t>
            </a:r>
            <a:r>
              <a:rPr lang="en-US" i="0" dirty="0"/>
              <a:t>Wikimedia Commons.</a:t>
            </a:r>
            <a:r>
              <a:rPr lang="en-US" dirty="0"/>
              <a:t> https://</a:t>
            </a:r>
            <a:r>
              <a:rPr lang="en-US" dirty="0" err="1"/>
              <a:t>commons.wikimedia.org</a:t>
            </a:r>
            <a:r>
              <a:rPr lang="en-US" dirty="0"/>
              <a:t>/wiki/File:Emma_Watson_2023_head_and_shoulders_1_(cropped)_(</a:t>
            </a:r>
            <a:r>
              <a:rPr lang="en-US" dirty="0" err="1"/>
              <a:t>color_edit</a:t>
            </a:r>
            <a:r>
              <a:rPr lang="en-US" dirty="0"/>
              <a:t>).jpg</a:t>
            </a:r>
            <a:endParaRPr sz="1000" dirty="0">
              <a:solidFill>
                <a:srgbClr val="202122"/>
              </a:solidFill>
              <a:highlight>
                <a:srgbClr val="F8F9FA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 dirty="0">
                <a:solidFill>
                  <a:srgbClr val="202122"/>
                </a:solidFill>
                <a:highlight>
                  <a:srgbClr val="F8F9FA"/>
                </a:highlight>
              </a:rPr>
              <a:t>Trinh (Columbia)</a:t>
            </a:r>
            <a:endParaRPr sz="1000" dirty="0">
              <a:solidFill>
                <a:srgbClr val="202122"/>
              </a:solidFill>
              <a:highlight>
                <a:srgbClr val="F8F9FA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NASA on The Commons. (1991, September 11). Gene Trinh (29028720973). </a:t>
            </a:r>
            <a:r>
              <a:rPr lang="en-US" i="0" dirty="0"/>
              <a:t>Wikimedia Commons.</a:t>
            </a:r>
            <a:r>
              <a:rPr lang="en-US" dirty="0"/>
              <a:t> https://</a:t>
            </a:r>
            <a:r>
              <a:rPr lang="en-US" dirty="0" err="1"/>
              <a:t>commons.wikimedia.org</a:t>
            </a:r>
            <a:r>
              <a:rPr lang="en-US" dirty="0"/>
              <a:t>/wiki/</a:t>
            </a:r>
            <a:r>
              <a:rPr lang="en-US" dirty="0" err="1"/>
              <a:t>File:Gene_Trinh</a:t>
            </a:r>
            <a:r>
              <a:rPr lang="en-US" dirty="0"/>
              <a:t>_(29028720973).jpg</a:t>
            </a:r>
            <a:endParaRPr sz="1000" dirty="0">
              <a:solidFill>
                <a:srgbClr val="202122"/>
              </a:solidFill>
              <a:highlight>
                <a:srgbClr val="F8F9FA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 dirty="0">
              <a:solidFill>
                <a:srgbClr val="202122"/>
              </a:solidFill>
              <a:highlight>
                <a:srgbClr val="F8F9FA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 dirty="0">
              <a:solidFill>
                <a:srgbClr val="202122"/>
              </a:solidFill>
              <a:highlight>
                <a:srgbClr val="F8F9FA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8" name="Google Shape;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431010b42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431010b42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Nye (Cornell)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Grabowsky</a:t>
            </a:r>
            <a:r>
              <a:rPr lang="en-US" dirty="0"/>
              <a:t>, N./Montclair Film Festival. (2017, May 6). Bill Nye 2017. Wikimedia Commons. https://</a:t>
            </a:r>
            <a:r>
              <a:rPr lang="en-US" dirty="0" err="1"/>
              <a:t>commons.wikimedia.org</a:t>
            </a:r>
            <a:r>
              <a:rPr lang="en-US" dirty="0"/>
              <a:t>/wiki/File:Bill_Nye_2017.jpg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Clinton (Yale)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Skidmore, G. (2016, November 2). Hillary Clinton by Gage Skidmore 6. Wikimedia Commons.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https://commons.wikimedia.org/wiki/File:Hillary_Clinton_by_Gage_Skidmore_6.jpg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431010b422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431010b422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Rhimes (Dartmouth)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White, J. Portrait of Shonda Rhimes. Shondaland. Accessed September 23, 2024. </a:t>
            </a:r>
            <a:r>
              <a:rPr lang="en-US" sz="1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https://www.shondaland.com/about/a12258201/what-we-do/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Obama (Harvard)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Souza, P. (2012, December 6). President Barack Obama. Wikimedia Commons. </a:t>
            </a:r>
            <a:r>
              <a:rPr lang="en-US" sz="1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https://commons.wikimedia.org/wiki/File:President_Barack_Obama.jpg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431010b422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431010b422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Legend (U of Penn)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Toglenn</a:t>
            </a:r>
            <a:r>
              <a:rPr lang="en-US" dirty="0"/>
              <a:t>. (2019, March 14). John Legend 2019 by Glenn Francis. Wikimedia Commons. https://</a:t>
            </a:r>
            <a:r>
              <a:rPr lang="en-US" dirty="0" err="1"/>
              <a:t>commons.wikimedia.org</a:t>
            </a:r>
            <a:r>
              <a:rPr lang="en-US" dirty="0"/>
              <a:t>/wiki/File:John_Legend_2019_by_Glenn_Francis_(cropped).jpg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Bezos (Princeton) Ha, V. (2011, December 31). Jeff Bezos visits LAAFB SMC. Wikimedia Commons.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https://commons.wikimedia.org/wiki/File:Jeff_Bezos_visits_LAAFB_SMC_(3908618)_(cropped).jpeg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4228559ce8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4228559ce8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4228559ce8_3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4228559ce8_3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U.S. News Staff. (2024, September 23). Ivy League schools. </a:t>
            </a:r>
            <a:r>
              <a:rPr lang="en-US" i="1" dirty="0"/>
              <a:t>U.S. News &amp; World Report. </a:t>
            </a:r>
            <a:r>
              <a:rPr lang="en-US" dirty="0"/>
              <a:t>https://</a:t>
            </a:r>
            <a:r>
              <a:rPr lang="en-US" dirty="0" err="1"/>
              <a:t>www.usnews.com</a:t>
            </a:r>
            <a:r>
              <a:rPr lang="en-US" dirty="0"/>
              <a:t>/education/best-colleges/ivy-league-schools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4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5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6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UuTn3rVaQw?feature=oembed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s://youtu.be/LUuTn3rVaQw?si=jfNkKDJ36CY3Cpk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Learning Objectives</a:t>
            </a:r>
            <a:endParaRPr dirty="0"/>
          </a:p>
        </p:txBody>
      </p:sp>
      <p:sp>
        <p:nvSpPr>
          <p:cNvPr id="151" name="Google Shape;151;p31"/>
          <p:cNvSpPr txBox="1">
            <a:spLocks noGrp="1"/>
          </p:cNvSpPr>
          <p:nvPr>
            <p:ph type="body" idx="1"/>
          </p:nvPr>
        </p:nvSpPr>
        <p:spPr>
          <a:xfrm>
            <a:off x="530350" y="2028500"/>
            <a:ext cx="7772400" cy="2517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571500" indent="-571500"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Analyze the historical background of Ivy League schools.</a:t>
            </a:r>
            <a:endParaRPr dirty="0"/>
          </a:p>
          <a:p>
            <a:pPr marL="571500" indent="-571500"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dirty="0"/>
          </a:p>
          <a:p>
            <a:pPr marL="571500" indent="-571500"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Collaborate in researching Ivy League schools to identify which school best meets your personal and academic goals.</a:t>
            </a:r>
            <a:endParaRPr dirty="0"/>
          </a:p>
          <a:p>
            <a:pPr marL="398463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POMS: History of Ivy League Schools</a:t>
            </a:r>
            <a:endParaRPr b="1" dirty="0"/>
          </a:p>
        </p:txBody>
      </p:sp>
      <p:sp>
        <p:nvSpPr>
          <p:cNvPr id="158" name="Google Shape;158;p32"/>
          <p:cNvSpPr txBox="1"/>
          <p:nvPr/>
        </p:nvSpPr>
        <p:spPr>
          <a:xfrm>
            <a:off x="5698200" y="1164649"/>
            <a:ext cx="3277800" cy="2940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alibri"/>
              <a:buChar char="●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follow the link to view: </a:t>
            </a:r>
            <a:r>
              <a:rPr lang="en-US" sz="1800" u="sng" dirty="0">
                <a:solidFill>
                  <a:srgbClr val="2200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History of Ivy League Schools: Sports and Education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alibri"/>
              <a:buChar char="●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you watch the video consider at least one Point of Most Significance to share with the class after the video is over.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nline Media 1" descr="History of Ivy League Schools: Sports and Education">
            <a:hlinkClick r:id="" action="ppaction://media"/>
            <a:extLst>
              <a:ext uri="{FF2B5EF4-FFF2-40B4-BE49-F238E27FC236}">
                <a16:creationId xmlns:a16="http://schemas.microsoft.com/office/drawing/2014/main" id="{CF19CCDF-71E9-579F-D6D5-25F0A2E2DE5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57200" y="1265802"/>
            <a:ext cx="5204313" cy="2940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3"/>
          <p:cNvSpPr txBox="1">
            <a:spLocks noGrp="1"/>
          </p:cNvSpPr>
          <p:nvPr>
            <p:ph type="body" idx="1"/>
          </p:nvPr>
        </p:nvSpPr>
        <p:spPr>
          <a:xfrm>
            <a:off x="457200" y="1638026"/>
            <a:ext cx="6581706" cy="2822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As you read through the handout “The Rise of the Ivy League Universities,” stop and jot down a summary of each section.</a:t>
            </a:r>
            <a:br>
              <a:rPr lang="en-US" dirty="0"/>
            </a:br>
            <a:r>
              <a:rPr lang="en-US" dirty="0"/>
              <a:t>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Be sure to include all information important to the understanding of that section. </a:t>
            </a:r>
            <a:endParaRPr dirty="0"/>
          </a:p>
        </p:txBody>
      </p:sp>
      <p:sp>
        <p:nvSpPr>
          <p:cNvPr id="164" name="Google Shape;164;p3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 dirty="0"/>
              <a:t>Stop and Jot </a:t>
            </a:r>
            <a:endParaRPr b="1" dirty="0"/>
          </a:p>
        </p:txBody>
      </p:sp>
      <p:pic>
        <p:nvPicPr>
          <p:cNvPr id="165" name="Google Shape;16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3711" y="307247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4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03898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You will research </a:t>
            </a:r>
            <a:r>
              <a:rPr lang="en-US" b="1" dirty="0"/>
              <a:t>two</a:t>
            </a:r>
            <a:r>
              <a:rPr lang="en-US" dirty="0"/>
              <a:t> Ivy League schools of your choice, listed on the </a:t>
            </a:r>
            <a:r>
              <a:rPr lang="en-US" b="1" dirty="0"/>
              <a:t>Instructions </a:t>
            </a:r>
            <a:r>
              <a:rPr lang="en-US" dirty="0"/>
              <a:t>handout, to gain more information about the schools.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Use the link or QR code to find the school website.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You will collect your research using the </a:t>
            </a:r>
            <a:r>
              <a:rPr lang="en-US" b="1" dirty="0"/>
              <a:t>Research Notes Organizer</a:t>
            </a:r>
            <a:r>
              <a:rPr lang="en-US" dirty="0"/>
              <a:t>. You might have to use other sources to find answers to some of the questions. </a:t>
            </a:r>
            <a:endParaRPr dirty="0"/>
          </a:p>
        </p:txBody>
      </p:sp>
      <p:sp>
        <p:nvSpPr>
          <p:cNvPr id="171" name="Google Shape;171;p3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Ivy League Research Project </a:t>
            </a:r>
            <a:endParaRPr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5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69789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Reflecting on what you’ve researched, you will select </a:t>
            </a:r>
            <a:r>
              <a:rPr lang="en-US" sz="2400" b="1" dirty="0"/>
              <a:t>ONE </a:t>
            </a:r>
            <a:r>
              <a:rPr lang="en-US" sz="2400" dirty="0"/>
              <a:t>school that best aligns with you to create a one-pager. 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Use the second half of the Instructions handout for everything that needs to be included in your one-pager. 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You can create a hard copy or a digital version. </a:t>
            </a:r>
            <a:endParaRPr sz="24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" name="Google Shape;177;p3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991B1E"/>
                </a:solidFill>
              </a:rPr>
              <a:t>One-Pager</a:t>
            </a:r>
            <a:endParaRPr dirty="0"/>
          </a:p>
        </p:txBody>
      </p:sp>
      <p:pic>
        <p:nvPicPr>
          <p:cNvPr id="178" name="Google Shape;17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5260" y="230245"/>
            <a:ext cx="2447172" cy="2614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1624" y="0"/>
            <a:ext cx="6658250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7"/>
          <p:cNvSpPr txBox="1">
            <a:spLocks noGrp="1"/>
          </p:cNvSpPr>
          <p:nvPr>
            <p:ph type="body" idx="1"/>
          </p:nvPr>
        </p:nvSpPr>
        <p:spPr>
          <a:xfrm>
            <a:off x="292000" y="1040675"/>
            <a:ext cx="8394900" cy="370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i="1" dirty="0"/>
              <a:t>If you had the opportunity to complete an Ivy League campus tour, what school would you select and what is one question you’d ask during the tour?</a:t>
            </a:r>
            <a:endParaRPr i="1" dirty="0"/>
          </a:p>
        </p:txBody>
      </p:sp>
      <p:sp>
        <p:nvSpPr>
          <p:cNvPr id="189" name="Google Shape;189;p37"/>
          <p:cNvSpPr txBox="1">
            <a:spLocks noGrp="1"/>
          </p:cNvSpPr>
          <p:nvPr>
            <p:ph type="title"/>
          </p:nvPr>
        </p:nvSpPr>
        <p:spPr>
          <a:xfrm>
            <a:off x="367175" y="1275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Exit Ticket</a:t>
            </a:r>
            <a:endParaRPr b="1" dirty="0"/>
          </a:p>
        </p:txBody>
      </p:sp>
      <p:pic>
        <p:nvPicPr>
          <p:cNvPr id="190" name="Google Shape;19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4988" y="2177750"/>
            <a:ext cx="2771775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Road Trip to the Future 	</a:t>
            </a:r>
            <a:endParaRPr dirty="0"/>
          </a:p>
        </p:txBody>
      </p:sp>
      <p:sp>
        <p:nvSpPr>
          <p:cNvPr id="95" name="Google Shape;95;p23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600"/>
          </a:xfrm>
          <a:prstGeom prst="rect">
            <a:avLst/>
          </a:prstGeom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Exploring Ivy League Schools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body" idx="1"/>
          </p:nvPr>
        </p:nvSpPr>
        <p:spPr>
          <a:xfrm>
            <a:off x="270025" y="515425"/>
            <a:ext cx="4041900" cy="17076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4"/>
                </a:solidFill>
              </a:rPr>
              <a:t>Emma Watson</a:t>
            </a:r>
            <a:endParaRPr dirty="0">
              <a:solidFill>
                <a:schemeClr val="accent4"/>
              </a:solidFill>
            </a:endParaRPr>
          </a:p>
          <a:p>
            <a:pPr marL="457200" lvl="0" indent="-304800" algn="l" rtl="0">
              <a:spcBef>
                <a:spcPts val="480"/>
              </a:spcBef>
              <a:spcAft>
                <a:spcPts val="0"/>
              </a:spcAft>
              <a:buSzPts val="1200"/>
              <a:buChar char="●"/>
            </a:pPr>
            <a:r>
              <a:rPr lang="en-US" sz="1200" b="0" dirty="0"/>
              <a:t>English actress ranked by </a:t>
            </a:r>
            <a:r>
              <a:rPr lang="en-US" sz="1200" b="0" i="1" dirty="0"/>
              <a:t>Forbes</a:t>
            </a:r>
            <a:r>
              <a:rPr lang="en-US" sz="1200" b="0" dirty="0"/>
              <a:t> and </a:t>
            </a:r>
            <a:r>
              <a:rPr lang="en-US" sz="1200" b="0" i="1" dirty="0"/>
              <a:t>Vanity Fair</a:t>
            </a:r>
            <a:r>
              <a:rPr lang="en-US" sz="1200" b="0" dirty="0"/>
              <a:t> as one of the world’s highest-paid actresses and named by </a:t>
            </a:r>
            <a:r>
              <a:rPr lang="en-US" sz="1200" b="0" i="1" dirty="0"/>
              <a:t>Time</a:t>
            </a:r>
            <a:r>
              <a:rPr lang="en-US" sz="1200" dirty="0"/>
              <a:t> </a:t>
            </a:r>
            <a:r>
              <a:rPr lang="en-US" sz="1200" b="0" dirty="0"/>
              <a:t>magazine as one of the 100 most influential people in the world.</a:t>
            </a:r>
            <a:endParaRPr sz="1200" b="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200" b="0" dirty="0"/>
              <a:t>Watson has starred in films such as the </a:t>
            </a:r>
            <a:r>
              <a:rPr lang="en-US" sz="1200" i="1" dirty="0"/>
              <a:t>Harry Potter </a:t>
            </a:r>
            <a:r>
              <a:rPr lang="en-US" sz="1200" b="0" dirty="0"/>
              <a:t>series, </a:t>
            </a:r>
            <a:r>
              <a:rPr lang="en-US" sz="1200" i="1" dirty="0"/>
              <a:t>Little Women</a:t>
            </a:r>
            <a:r>
              <a:rPr lang="en-US" sz="1200" b="0" dirty="0"/>
              <a:t>, </a:t>
            </a:r>
            <a:r>
              <a:rPr lang="en-US" sz="1200" i="1" dirty="0"/>
              <a:t>Beauty and the Beast</a:t>
            </a:r>
            <a:r>
              <a:rPr lang="en-US" sz="1200" b="0" dirty="0"/>
              <a:t>,</a:t>
            </a:r>
            <a:r>
              <a:rPr lang="en-US" sz="1200" i="1" dirty="0"/>
              <a:t> </a:t>
            </a:r>
            <a:r>
              <a:rPr lang="en-US" sz="1200" b="0" dirty="0"/>
              <a:t>and much more.</a:t>
            </a:r>
            <a:endParaRPr sz="1200" b="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200" b="0" dirty="0"/>
              <a:t>A strong advocate for gender equality, Watson was appointed a UN Women Goodwill Ambassador. </a:t>
            </a:r>
            <a:endParaRPr sz="1200" dirty="0">
              <a:solidFill>
                <a:schemeClr val="accent6"/>
              </a:solidFill>
            </a:endParaRPr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2"/>
          </p:nvPr>
        </p:nvSpPr>
        <p:spPr>
          <a:xfrm>
            <a:off x="4601825" y="283075"/>
            <a:ext cx="4041900" cy="193995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rm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4"/>
                </a:solidFill>
              </a:rPr>
              <a:t>Eugene H. Trinh</a:t>
            </a:r>
            <a:endParaRPr b="0" dirty="0"/>
          </a:p>
          <a:p>
            <a:pPr marL="457200" lvl="0" indent="-304800" algn="l" rtl="0">
              <a:spcBef>
                <a:spcPts val="480"/>
              </a:spcBef>
              <a:spcAft>
                <a:spcPts val="0"/>
              </a:spcAft>
              <a:buSzPts val="1200"/>
              <a:buChar char="●"/>
            </a:pPr>
            <a:r>
              <a:rPr lang="en-US" sz="1200" b="0" dirty="0"/>
              <a:t>Vietnamese American biochemist who served as the director of the physical sciences research division at NASA.</a:t>
            </a:r>
            <a:br>
              <a:rPr lang="en-US" sz="1200" b="0" dirty="0"/>
            </a:br>
            <a:endParaRPr sz="1200" b="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200" b="0" dirty="0"/>
              <a:t>Trinh flew aboard NASA Space Shuttle mission STS-50 becoming the </a:t>
            </a:r>
            <a:r>
              <a:rPr lang="en-US" sz="1200" dirty="0"/>
              <a:t>first Vietnamese American astronaut in space</a:t>
            </a:r>
            <a:r>
              <a:rPr lang="en-US" sz="1200" b="0" dirty="0"/>
              <a:t>.</a:t>
            </a:r>
            <a:endParaRPr sz="1200" dirty="0"/>
          </a:p>
        </p:txBody>
      </p:sp>
      <p:pic>
        <p:nvPicPr>
          <p:cNvPr id="102" name="Google Shape;102;p24"/>
          <p:cNvPicPr preferRelativeResize="0"/>
          <p:nvPr/>
        </p:nvPicPr>
        <p:blipFill rotWithShape="1">
          <a:blip r:embed="rId3">
            <a:alphaModFix/>
          </a:blip>
          <a:srcRect t="7166"/>
          <a:stretch/>
        </p:blipFill>
        <p:spPr>
          <a:xfrm>
            <a:off x="1233900" y="2486700"/>
            <a:ext cx="1961750" cy="242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1139" y="2426533"/>
            <a:ext cx="1972670" cy="2488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"/>
          <p:cNvSpPr txBox="1">
            <a:spLocks noGrp="1"/>
          </p:cNvSpPr>
          <p:nvPr>
            <p:ph type="body" idx="1"/>
          </p:nvPr>
        </p:nvSpPr>
        <p:spPr>
          <a:xfrm>
            <a:off x="313500" y="992245"/>
            <a:ext cx="4040100" cy="7350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4"/>
                </a:solidFill>
              </a:rPr>
              <a:t>William (Bill) Sanford Nye</a:t>
            </a:r>
            <a:endParaRPr dirty="0">
              <a:solidFill>
                <a:schemeClr val="accent4"/>
              </a:solidFill>
            </a:endParaRPr>
          </a:p>
          <a:p>
            <a:pPr marL="457200" lvl="0" indent="-304800" algn="l" rtl="0">
              <a:spcBef>
                <a:spcPts val="480"/>
              </a:spcBef>
              <a:spcAft>
                <a:spcPts val="0"/>
              </a:spcAft>
              <a:buSzPts val="1200"/>
              <a:buChar char="●"/>
            </a:pPr>
            <a:r>
              <a:rPr lang="en-US" sz="1200" b="0" dirty="0"/>
              <a:t>American author, science communicator, TV presenter, and former mechanical engineer. </a:t>
            </a:r>
            <a:br>
              <a:rPr lang="en-US" sz="1200" b="0" dirty="0"/>
            </a:br>
            <a:endParaRPr sz="1200" b="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200" b="0" dirty="0"/>
              <a:t>Former host of the science education show </a:t>
            </a:r>
            <a:r>
              <a:rPr lang="en-US" sz="1200" i="1" dirty="0"/>
              <a:t>Bill Nye the Science Gu</a:t>
            </a:r>
            <a:r>
              <a:rPr lang="en-US" sz="1200" dirty="0"/>
              <a:t>y</a:t>
            </a:r>
            <a:r>
              <a:rPr lang="en-US" sz="1200" b="0" dirty="0"/>
              <a:t>, which won 19 Emmy Awards.</a:t>
            </a:r>
            <a:endParaRPr sz="1200" b="0"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109" name="Google Shape;109;p25"/>
          <p:cNvSpPr txBox="1">
            <a:spLocks noGrp="1"/>
          </p:cNvSpPr>
          <p:nvPr>
            <p:ph type="body" idx="2"/>
          </p:nvPr>
        </p:nvSpPr>
        <p:spPr>
          <a:xfrm>
            <a:off x="4478550" y="437775"/>
            <a:ext cx="4421700" cy="26505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rm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4"/>
                </a:solidFill>
              </a:rPr>
              <a:t>Hillary Clinton</a:t>
            </a:r>
            <a:endParaRPr dirty="0">
              <a:solidFill>
                <a:schemeClr val="accent4"/>
              </a:solidFill>
            </a:endParaRPr>
          </a:p>
          <a:p>
            <a:pPr marL="457200" lvl="0" indent="-311150" algn="l" rtl="0">
              <a:spcBef>
                <a:spcPts val="480"/>
              </a:spcBef>
              <a:spcAft>
                <a:spcPts val="0"/>
              </a:spcAft>
              <a:buSzPts val="1300"/>
              <a:buChar char="●"/>
            </a:pPr>
            <a:r>
              <a:rPr lang="en-US" sz="1200" b="0" dirty="0"/>
              <a:t>American politician and diplomat who served as the U.S. Secretary of State. </a:t>
            </a:r>
            <a:endParaRPr sz="1200" b="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200" b="0" dirty="0"/>
              <a:t>Before her time as Secretary of State, Clinton served as a U.S. senator for New York, and as the First Lady of the U.S. to the 42nd President. </a:t>
            </a:r>
            <a:endParaRPr sz="1200" b="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200" b="0" dirty="0"/>
              <a:t>In 2016, Clinton became the first woman to be nominated for president by a major political party.</a:t>
            </a:r>
            <a:endParaRPr sz="1200" b="0"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10" name="Google Shape;11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5484" y="2634318"/>
            <a:ext cx="3146031" cy="2096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7988" y="2198610"/>
            <a:ext cx="1691125" cy="2531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>
            <a:spLocks noGrp="1"/>
          </p:cNvSpPr>
          <p:nvPr>
            <p:ph type="body" idx="1"/>
          </p:nvPr>
        </p:nvSpPr>
        <p:spPr>
          <a:xfrm>
            <a:off x="426825" y="556735"/>
            <a:ext cx="4040100" cy="11700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4"/>
                </a:solidFill>
              </a:rPr>
              <a:t>Shonda Rhimes</a:t>
            </a:r>
            <a:endParaRPr dirty="0">
              <a:solidFill>
                <a:schemeClr val="accent4"/>
              </a:solidFill>
            </a:endParaRPr>
          </a:p>
          <a:p>
            <a:pPr marL="457200" lvl="0" indent="-292100" algn="l" rtl="0">
              <a:spcBef>
                <a:spcPts val="480"/>
              </a:spcBef>
              <a:spcAft>
                <a:spcPts val="0"/>
              </a:spcAft>
              <a:buSzPts val="1000"/>
              <a:buChar char="●"/>
            </a:pPr>
            <a:r>
              <a:rPr lang="en-US" sz="1200" b="0" dirty="0"/>
              <a:t>American TV producer, screenwriter, and founder of the production company Shondaland.</a:t>
            </a:r>
            <a:endParaRPr sz="1200" b="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200" b="0" dirty="0"/>
              <a:t>Rhimes was inducted into the TV Hall of Fame and NAB Broadcasting Hall of Fame. Some of her hit shows include</a:t>
            </a:r>
            <a:r>
              <a:rPr lang="en-US" sz="1200" i="1" dirty="0"/>
              <a:t> Grey’s Anatomy, Private Practice, </a:t>
            </a:r>
            <a:r>
              <a:rPr lang="en-US" sz="1200" b="0" dirty="0"/>
              <a:t>and </a:t>
            </a:r>
            <a:r>
              <a:rPr lang="en-US" sz="1200" i="1" dirty="0"/>
              <a:t>Scandal.</a:t>
            </a:r>
            <a:endParaRPr sz="1200" b="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200" b="0" dirty="0"/>
              <a:t>She has executive produced on shows such as </a:t>
            </a:r>
            <a:r>
              <a:rPr lang="en-US" sz="1200" i="1" dirty="0"/>
              <a:t>How to Get Away with Murder </a:t>
            </a:r>
            <a:r>
              <a:rPr lang="en-US" sz="1200" b="0" dirty="0"/>
              <a:t>and </a:t>
            </a:r>
            <a:r>
              <a:rPr lang="en-US" sz="1200" i="1" dirty="0"/>
              <a:t>Bridgerton</a:t>
            </a:r>
            <a:r>
              <a:rPr lang="en-US" sz="1200" b="0" dirty="0"/>
              <a:t>. </a:t>
            </a:r>
            <a:endParaRPr sz="1200" b="0" dirty="0"/>
          </a:p>
        </p:txBody>
      </p:sp>
      <p:sp>
        <p:nvSpPr>
          <p:cNvPr id="117" name="Google Shape;117;p26"/>
          <p:cNvSpPr txBox="1">
            <a:spLocks noGrp="1"/>
          </p:cNvSpPr>
          <p:nvPr>
            <p:ph type="body" idx="2"/>
          </p:nvPr>
        </p:nvSpPr>
        <p:spPr>
          <a:xfrm>
            <a:off x="4645025" y="342810"/>
            <a:ext cx="4041900" cy="14517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rm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4"/>
                </a:solidFill>
              </a:rPr>
              <a:t>Barack Hussein Obama</a:t>
            </a:r>
            <a:endParaRPr dirty="0">
              <a:solidFill>
                <a:schemeClr val="accent4"/>
              </a:solidFill>
            </a:endParaRPr>
          </a:p>
          <a:p>
            <a:pPr marL="457200" lvl="0" indent="-304800" algn="l" rtl="0">
              <a:spcBef>
                <a:spcPts val="480"/>
              </a:spcBef>
              <a:spcAft>
                <a:spcPts val="0"/>
              </a:spcAft>
              <a:buSzPts val="1200"/>
              <a:buChar char="●"/>
            </a:pPr>
            <a:r>
              <a:rPr lang="en-US" sz="1200" b="0" dirty="0"/>
              <a:t>American politician who served as the </a:t>
            </a:r>
            <a:r>
              <a:rPr lang="en-US" sz="1200" dirty="0"/>
              <a:t>44th U.S. President </a:t>
            </a:r>
            <a:r>
              <a:rPr lang="en-US" sz="1200" b="0" dirty="0"/>
              <a:t>becoming the first African American president. </a:t>
            </a:r>
            <a:endParaRPr sz="1200" b="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200" b="0" dirty="0"/>
              <a:t>Former president Obama previously served as U.S. senator from Illinois before his time in office.</a:t>
            </a:r>
            <a:endParaRPr sz="1200" b="0" dirty="0"/>
          </a:p>
        </p:txBody>
      </p:sp>
      <p:pic>
        <p:nvPicPr>
          <p:cNvPr id="118" name="Google Shape;118;p26"/>
          <p:cNvPicPr preferRelativeResize="0"/>
          <p:nvPr/>
        </p:nvPicPr>
        <p:blipFill rotWithShape="1">
          <a:blip r:embed="rId3">
            <a:alphaModFix/>
          </a:blip>
          <a:srcRect b="13509"/>
          <a:stretch/>
        </p:blipFill>
        <p:spPr>
          <a:xfrm>
            <a:off x="980525" y="2235551"/>
            <a:ext cx="2391126" cy="2757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2101" y="2170340"/>
            <a:ext cx="2226128" cy="2782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7"/>
          <p:cNvSpPr txBox="1">
            <a:spLocks noGrp="1"/>
          </p:cNvSpPr>
          <p:nvPr>
            <p:ph type="body" idx="1"/>
          </p:nvPr>
        </p:nvSpPr>
        <p:spPr>
          <a:xfrm>
            <a:off x="570088" y="730775"/>
            <a:ext cx="3488700" cy="11430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45720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4"/>
                </a:solidFill>
              </a:rPr>
              <a:t>John Legend </a:t>
            </a:r>
            <a:endParaRPr dirty="0">
              <a:solidFill>
                <a:schemeClr val="accent4"/>
              </a:solidFill>
            </a:endParaRPr>
          </a:p>
          <a:p>
            <a:pPr marL="457200" lvl="0" indent="-304800" algn="l" rtl="0">
              <a:spcBef>
                <a:spcPts val="480"/>
              </a:spcBef>
              <a:spcAft>
                <a:spcPts val="0"/>
              </a:spcAft>
              <a:buSzPts val="1200"/>
              <a:buChar char="●"/>
            </a:pPr>
            <a:r>
              <a:rPr lang="en-US" sz="1200" b="0" dirty="0"/>
              <a:t>American singer, songwriter, pianist, record producer, and actor.</a:t>
            </a:r>
            <a:endParaRPr sz="1200" b="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200" b="0" dirty="0"/>
              <a:t>Legend became the first African American male and second youngest </a:t>
            </a:r>
            <a:r>
              <a:rPr lang="en-US" sz="1200" dirty="0"/>
              <a:t>recipient of all four major American entertainment awards: Emmy, Grammy, Oscar, and Tony (EGOT)</a:t>
            </a:r>
            <a:r>
              <a:rPr lang="en-US" sz="1200" b="0" dirty="0"/>
              <a:t>. </a:t>
            </a:r>
            <a:endParaRPr sz="1200" b="0" dirty="0"/>
          </a:p>
          <a:p>
            <a:pPr marL="45720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200" b="0" dirty="0"/>
          </a:p>
        </p:txBody>
      </p:sp>
      <p:sp>
        <p:nvSpPr>
          <p:cNvPr id="125" name="Google Shape;125;p27"/>
          <p:cNvSpPr txBox="1">
            <a:spLocks noGrp="1"/>
          </p:cNvSpPr>
          <p:nvPr>
            <p:ph type="body" idx="2"/>
          </p:nvPr>
        </p:nvSpPr>
        <p:spPr>
          <a:xfrm>
            <a:off x="5301027" y="392825"/>
            <a:ext cx="3262800" cy="12954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rmAutofit/>
          </a:bodyPr>
          <a:lstStyle/>
          <a:p>
            <a:pPr marL="0" lvl="0" indent="45720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4"/>
                </a:solidFill>
              </a:rPr>
              <a:t>Jeff Bezos </a:t>
            </a:r>
            <a:endParaRPr dirty="0">
              <a:solidFill>
                <a:schemeClr val="accent4"/>
              </a:solidFill>
            </a:endParaRPr>
          </a:p>
          <a:p>
            <a:pPr marL="457200" lvl="0" indent="-304800" algn="l" rtl="0">
              <a:spcBef>
                <a:spcPts val="480"/>
              </a:spcBef>
              <a:spcAft>
                <a:spcPts val="0"/>
              </a:spcAft>
              <a:buSzPts val="1200"/>
              <a:buChar char="●"/>
            </a:pPr>
            <a:r>
              <a:rPr lang="en-US" sz="1200" b="0" dirty="0"/>
              <a:t>American business mogul, </a:t>
            </a:r>
            <a:r>
              <a:rPr lang="en-US" sz="1200" dirty="0"/>
              <a:t>former president and CEO of Amazon.</a:t>
            </a:r>
            <a:endParaRPr sz="120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200" b="0" dirty="0"/>
              <a:t>As of July 2024, Bezos is the second wealthiest person in the world. </a:t>
            </a:r>
            <a:endParaRPr sz="1200" b="0" dirty="0"/>
          </a:p>
        </p:txBody>
      </p:sp>
      <p:pic>
        <p:nvPicPr>
          <p:cNvPr id="126" name="Google Shape;126;p27"/>
          <p:cNvPicPr preferRelativeResize="0"/>
          <p:nvPr/>
        </p:nvPicPr>
        <p:blipFill rotWithShape="1">
          <a:blip r:embed="rId3">
            <a:alphaModFix/>
          </a:blip>
          <a:srcRect b="15189"/>
          <a:stretch/>
        </p:blipFill>
        <p:spPr>
          <a:xfrm>
            <a:off x="1196326" y="2140950"/>
            <a:ext cx="2236249" cy="284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1838" y="1835275"/>
            <a:ext cx="2443701" cy="3150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Tell Me Everything </a:t>
            </a:r>
            <a:endParaRPr b="1" dirty="0"/>
          </a:p>
        </p:txBody>
      </p:sp>
      <p:sp>
        <p:nvSpPr>
          <p:cNvPr id="133" name="Google Shape;133;p2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From politicians to entertainers to corporations, what might all these successful individuals have in common?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1300" dirty="0">
              <a:solidFill>
                <a:srgbClr val="3F3F3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1300" dirty="0">
              <a:solidFill>
                <a:srgbClr val="3F3F3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9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17500" algn="l" rtl="0">
              <a:spcBef>
                <a:spcPts val="52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All these individuals graduated from an </a:t>
            </a:r>
            <a:r>
              <a:rPr lang="en-US" b="1" dirty="0"/>
              <a:t>Ivy League</a:t>
            </a:r>
            <a:r>
              <a:rPr lang="en-US" dirty="0"/>
              <a:t> </a:t>
            </a:r>
            <a:r>
              <a:rPr lang="en-US" b="1" dirty="0"/>
              <a:t>university. </a:t>
            </a:r>
            <a:br>
              <a:rPr lang="en-US" dirty="0"/>
            </a:b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Ivy League universities are a group of eight private schools, located in the Northeast of the U.S., known for their selective process and academic excellence. </a:t>
            </a:r>
            <a:br>
              <a:rPr lang="en-US" dirty="0"/>
            </a:b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These schools are considered some of the most prestigious universities in the world. </a:t>
            </a:r>
            <a:endParaRPr dirty="0"/>
          </a:p>
        </p:txBody>
      </p:sp>
      <p:sp>
        <p:nvSpPr>
          <p:cNvPr id="139" name="Google Shape;139;p2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Ivy League Universities</a:t>
            </a:r>
            <a:endParaRPr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145" name="Google Shape;145;p30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332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lnSpcReduction="10000"/>
          </a:bodyPr>
          <a:lstStyle/>
          <a:p>
            <a:r>
              <a:rPr lang="en-US" dirty="0"/>
              <a:t>What challenges might limit students from different backgrounds from attending Ivy League schools, and how can they be addressed?</a:t>
            </a:r>
          </a:p>
          <a:p>
            <a:pPr marL="55562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endParaRPr dirty="0"/>
          </a:p>
          <a:p>
            <a:pPr marL="5556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1347</Words>
  <Application>Microsoft Macintosh PowerPoint</Application>
  <PresentationFormat>On-screen Show (16:9)</PresentationFormat>
  <Paragraphs>101</Paragraphs>
  <Slides>16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Noto Sans Symbols</vt:lpstr>
      <vt:lpstr>Open Sans</vt:lpstr>
      <vt:lpstr>LEARN theme</vt:lpstr>
      <vt:lpstr>LEARN theme</vt:lpstr>
      <vt:lpstr>PowerPoint Presentation</vt:lpstr>
      <vt:lpstr>Road Trip to the Future  </vt:lpstr>
      <vt:lpstr>PowerPoint Presentation</vt:lpstr>
      <vt:lpstr>PowerPoint Presentation</vt:lpstr>
      <vt:lpstr>PowerPoint Presentation</vt:lpstr>
      <vt:lpstr>PowerPoint Presentation</vt:lpstr>
      <vt:lpstr>Tell Me Everything </vt:lpstr>
      <vt:lpstr>Ivy League Universities</vt:lpstr>
      <vt:lpstr>Essential Question</vt:lpstr>
      <vt:lpstr>Learning Objectives</vt:lpstr>
      <vt:lpstr>POMS: History of Ivy League Schools</vt:lpstr>
      <vt:lpstr>Stop and Jot </vt:lpstr>
      <vt:lpstr>Ivy League Research Project </vt:lpstr>
      <vt:lpstr>One-Pager</vt:lpstr>
      <vt:lpstr>PowerPoint Presentation</vt:lpstr>
      <vt:lpstr>Exit Ticket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Franklin, Sherry</cp:lastModifiedBy>
  <cp:revision>6</cp:revision>
  <dcterms:modified xsi:type="dcterms:W3CDTF">2026-03-25T20:16:14Z</dcterms:modified>
</cp:coreProperties>
</file>