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  <p:sldMasterId id="2147483665" r:id="rId2"/>
  </p:sldMasterIdLst>
  <p:notesMasterIdLst>
    <p:notesMasterId r:id="rId23"/>
  </p:notesMasterIdLst>
  <p:sldIdLst>
    <p:sldId id="256" r:id="rId3"/>
    <p:sldId id="257" r:id="rId4"/>
    <p:sldId id="258" r:id="rId5"/>
    <p:sldId id="260" r:id="rId6"/>
    <p:sldId id="262" r:id="rId7"/>
    <p:sldId id="263" r:id="rId8"/>
    <p:sldId id="266" r:id="rId9"/>
    <p:sldId id="265" r:id="rId10"/>
    <p:sldId id="264" r:id="rId11"/>
    <p:sldId id="267" r:id="rId12"/>
    <p:sldId id="269" r:id="rId13"/>
    <p:sldId id="268" r:id="rId14"/>
    <p:sldId id="270" r:id="rId15"/>
    <p:sldId id="272" r:id="rId16"/>
    <p:sldId id="274" r:id="rId17"/>
    <p:sldId id="261" r:id="rId18"/>
    <p:sldId id="275" r:id="rId19"/>
    <p:sldId id="276" r:id="rId20"/>
    <p:sldId id="279" r:id="rId21"/>
    <p:sldId id="278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onstantia" panose="02030602050306030303" pitchFamily="18" charset="0"/>
      <p:regular r:id="rId28"/>
      <p:bold r:id="rId29"/>
      <p:italic r:id="rId30"/>
      <p:boldItalic r:id="rId31"/>
    </p:embeddedFont>
    <p:embeddedFont>
      <p:font typeface="Georgia" panose="02040502050405020303" pitchFamily="18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4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 rtl="0"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 rtl="0"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9" name="Shape 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34289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70" name="Shape 7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/>
          <a:lstStyle>
            <a:lvl1pPr marR="34289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8" name="Shape 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321" algn="l" rtl="0"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 rtl="0"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321" algn="l" rtl="0"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3" name="Shape 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hape 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hape 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228600" algn="l" rtl="0"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51" algn="l" rtl="0"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321" algn="l" rtl="0"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/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 rtl="0"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 rtl="0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 rtl="0"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5" name="Shape 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www.flickr.com/photos/46745850@N07/433297030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de/doktorhut-absolvent-absolventen-316875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CE72F-6A0E-4D30-85F8-DAC595974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Can a high school graduate do this job?</a:t>
            </a:r>
            <a:br>
              <a:rPr lang="en-US" sz="2800" dirty="0"/>
            </a:br>
            <a:r>
              <a:rPr lang="en-US" sz="2800" dirty="0"/>
              <a:t>Can a post-secondary graduate do this job?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94007-2ECC-41B4-B629-53E2187565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63500" indent="0" algn="ctr">
              <a:buNone/>
            </a:pPr>
            <a:r>
              <a:rPr lang="en-US" sz="4000" dirty="0"/>
              <a:t>Website Developer</a:t>
            </a:r>
          </a:p>
          <a:p>
            <a:pPr marL="63500" indent="0" algn="ctr">
              <a:buNone/>
            </a:pPr>
            <a:endParaRPr lang="en-US" sz="4000" dirty="0"/>
          </a:p>
          <a:p>
            <a:pPr marL="6350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3889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CE72F-6A0E-4D30-85F8-DAC595974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Can a high school graduate do this job?</a:t>
            </a:r>
            <a:br>
              <a:rPr lang="en-US" sz="2800" dirty="0"/>
            </a:br>
            <a:r>
              <a:rPr lang="en-US" sz="2800" dirty="0"/>
              <a:t>Can a post-secondary graduate do this job?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94007-2ECC-41B4-B629-53E2187565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63500" indent="0" algn="ctr">
              <a:buNone/>
            </a:pPr>
            <a:r>
              <a:rPr lang="en-US" sz="4000" dirty="0"/>
              <a:t>Nurse</a:t>
            </a:r>
          </a:p>
          <a:p>
            <a:pPr marL="6350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7505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CE72F-6A0E-4D30-85F8-DAC595974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Can a high school graduate do this job?</a:t>
            </a:r>
            <a:br>
              <a:rPr lang="en-US" sz="2800" dirty="0"/>
            </a:br>
            <a:r>
              <a:rPr lang="en-US" sz="2800" dirty="0"/>
              <a:t>Can a post-secondary graduate do this job?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94007-2ECC-41B4-B629-53E2187565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63500" indent="0" algn="ctr">
              <a:buNone/>
            </a:pPr>
            <a:r>
              <a:rPr lang="en-US" sz="4000" dirty="0"/>
              <a:t>Veterinarian</a:t>
            </a:r>
          </a:p>
          <a:p>
            <a:pPr marL="6350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8223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CE72F-6A0E-4D30-85F8-DAC595974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Can a high school graduate do this job?</a:t>
            </a:r>
            <a:br>
              <a:rPr lang="en-US" sz="2800" dirty="0"/>
            </a:br>
            <a:r>
              <a:rPr lang="en-US" sz="2800" dirty="0"/>
              <a:t>Can a post-secondary graduate do this job?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94007-2ECC-41B4-B629-53E2187565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63500" indent="0" algn="ctr">
              <a:buNone/>
            </a:pPr>
            <a:r>
              <a:rPr lang="en-US" sz="4000" dirty="0"/>
              <a:t>Bank Teller</a:t>
            </a:r>
          </a:p>
          <a:p>
            <a:pPr marL="6350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1425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CE72F-6A0E-4D30-85F8-DAC595974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Can a high school graduate do this job?</a:t>
            </a:r>
            <a:br>
              <a:rPr lang="en-US" sz="2800" dirty="0"/>
            </a:br>
            <a:r>
              <a:rPr lang="en-US" sz="2800" dirty="0"/>
              <a:t>Can a post-secondary graduate do this job?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94007-2ECC-41B4-B629-53E2187565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63500" indent="0" algn="ctr">
              <a:buNone/>
            </a:pPr>
            <a:r>
              <a:rPr lang="en-US" sz="4000" dirty="0"/>
              <a:t>Electrical Engineer</a:t>
            </a:r>
          </a:p>
          <a:p>
            <a:pPr marL="6350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0987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AABCF-8E28-44BB-97B8-C517463AE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562" y="91910"/>
            <a:ext cx="3189642" cy="558456"/>
          </a:xfrm>
        </p:spPr>
        <p:txBody>
          <a:bodyPr/>
          <a:lstStyle/>
          <a:p>
            <a:pPr algn="ctr"/>
            <a:r>
              <a:rPr lang="en-US" sz="3200" dirty="0"/>
              <a:t>Career Choices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964A8-35EA-4610-8A47-27A4C1197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262" y="756118"/>
            <a:ext cx="4038600" cy="4295470"/>
          </a:xfrm>
          <a:ln>
            <a:solidFill>
              <a:schemeClr val="accent6"/>
            </a:solidFill>
          </a:ln>
        </p:spPr>
        <p:txBody>
          <a:bodyPr/>
          <a:lstStyle/>
          <a:p>
            <a:pPr marL="76200" indent="0">
              <a:buNone/>
            </a:pPr>
            <a:r>
              <a:rPr lang="en-US" sz="1800" b="1" dirty="0"/>
              <a:t>Can a high school graduate do this job?</a:t>
            </a:r>
          </a:p>
          <a:p>
            <a:r>
              <a:rPr lang="en-US" sz="1800" dirty="0"/>
              <a:t>Pharmacy technician</a:t>
            </a:r>
          </a:p>
          <a:p>
            <a:r>
              <a:rPr lang="en-US" sz="1800" dirty="0"/>
              <a:t>Oil Field Worker</a:t>
            </a:r>
          </a:p>
          <a:p>
            <a:r>
              <a:rPr lang="en-US" sz="1800" dirty="0"/>
              <a:t>Bank teller</a:t>
            </a:r>
          </a:p>
          <a:p>
            <a:pPr marL="76200" indent="0">
              <a:buNone/>
            </a:pPr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A3DD2-6BD4-4970-BDCF-F67A22FC3C1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93381" y="756118"/>
            <a:ext cx="4102661" cy="4295471"/>
          </a:xfrm>
          <a:ln>
            <a:solidFill>
              <a:schemeClr val="accent6"/>
            </a:solidFill>
          </a:ln>
        </p:spPr>
        <p:txBody>
          <a:bodyPr/>
          <a:lstStyle/>
          <a:p>
            <a:pPr marL="76200" indent="0">
              <a:buNone/>
            </a:pPr>
            <a:r>
              <a:rPr lang="en-US" sz="1800" b="1" dirty="0"/>
              <a:t>Can a post-secondary degree graduate do this job?</a:t>
            </a:r>
          </a:p>
          <a:p>
            <a:r>
              <a:rPr lang="en-US" sz="1800" dirty="0"/>
              <a:t>Pharmacy technician</a:t>
            </a:r>
          </a:p>
          <a:p>
            <a:r>
              <a:rPr lang="en-US" sz="1800" dirty="0"/>
              <a:t>Pharmacist</a:t>
            </a:r>
          </a:p>
          <a:p>
            <a:r>
              <a:rPr lang="en-US" sz="1800" dirty="0"/>
              <a:t>Dental Hygienist</a:t>
            </a:r>
          </a:p>
          <a:p>
            <a:r>
              <a:rPr lang="en-US" sz="1800" dirty="0"/>
              <a:t>Architect</a:t>
            </a:r>
          </a:p>
          <a:p>
            <a:r>
              <a:rPr lang="en-US" sz="1800" dirty="0"/>
              <a:t>Oil Field Worker</a:t>
            </a:r>
          </a:p>
          <a:p>
            <a:r>
              <a:rPr lang="en-US" sz="1800" dirty="0"/>
              <a:t>Website developer</a:t>
            </a:r>
          </a:p>
          <a:p>
            <a:r>
              <a:rPr lang="en-US" sz="1800" dirty="0"/>
              <a:t>Nurse </a:t>
            </a:r>
          </a:p>
          <a:p>
            <a:r>
              <a:rPr lang="en-US" sz="1800" dirty="0"/>
              <a:t>Veterinarian</a:t>
            </a:r>
          </a:p>
          <a:p>
            <a:r>
              <a:rPr lang="en-US" sz="1800" dirty="0"/>
              <a:t>Bank Teller</a:t>
            </a:r>
          </a:p>
          <a:p>
            <a:r>
              <a:rPr lang="en-US" sz="1800" dirty="0"/>
              <a:t>Electrical Engineer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marL="7620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0299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FBC73-182B-47EB-A35C-5224C8934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563835"/>
          </a:xfrm>
        </p:spPr>
        <p:txBody>
          <a:bodyPr/>
          <a:lstStyle/>
          <a:p>
            <a:r>
              <a:rPr lang="en-US" dirty="0"/>
              <a:t>Think, Pair, Share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7D715-EBA7-48F6-9FB4-04496C37C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23594"/>
            <a:ext cx="8229600" cy="3291840"/>
          </a:xfrm>
        </p:spPr>
        <p:txBody>
          <a:bodyPr/>
          <a:lstStyle/>
          <a:p>
            <a:pPr marL="63500" indent="0">
              <a:buNone/>
            </a:pPr>
            <a:r>
              <a:rPr lang="en-US" dirty="0"/>
              <a:t>Think for a minute of another benefit of having a post-secondary degree.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dirty="0"/>
              <a:t>Share your ideas with a partner. Together decide on at least one benefit.  </a:t>
            </a:r>
          </a:p>
        </p:txBody>
      </p:sp>
    </p:spTree>
    <p:extLst>
      <p:ext uri="{BB962C8B-B14F-4D97-AF65-F5344CB8AC3E}">
        <p14:creationId xmlns:p14="http://schemas.microsoft.com/office/powerpoint/2010/main" val="313481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844AD-EE96-4E4B-8D09-A96DDABBE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Top 10 Benefits of Earning a Post-Secondary Degree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3DA67-98B6-4C8C-960F-0BE3A6A25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40064"/>
            <a:ext cx="3694014" cy="3326130"/>
          </a:xfrm>
        </p:spPr>
        <p:txBody>
          <a:bodyPr/>
          <a:lstStyle/>
          <a:p>
            <a:pPr marL="533400" indent="-457200" fontAlgn="base">
              <a:buFont typeface="+mj-lt"/>
              <a:buAutoNum type="arabicPeriod"/>
            </a:pPr>
            <a:r>
              <a:rPr lang="en-US" sz="2000" dirty="0"/>
              <a:t>Earn $1M more over your lifetime.</a:t>
            </a:r>
          </a:p>
          <a:p>
            <a:pPr marL="533400" indent="-457200" fontAlgn="base">
              <a:buFont typeface="+mj-lt"/>
              <a:buAutoNum type="arabicPeriod"/>
            </a:pPr>
            <a:r>
              <a:rPr lang="en-US" sz="2000" dirty="0"/>
              <a:t>Be happier in your job.</a:t>
            </a:r>
          </a:p>
          <a:p>
            <a:pPr marL="533400" indent="-457200" fontAlgn="base">
              <a:buFont typeface="+mj-lt"/>
              <a:buAutoNum type="arabicPeriod"/>
            </a:pPr>
            <a:r>
              <a:rPr lang="en-US" sz="2000" dirty="0"/>
              <a:t>Connect with peers and mentors.</a:t>
            </a:r>
          </a:p>
          <a:p>
            <a:pPr marL="533400" indent="-457200" fontAlgn="base">
              <a:buFont typeface="+mj-lt"/>
              <a:buAutoNum type="arabicPeriod"/>
            </a:pPr>
            <a:r>
              <a:rPr lang="en-US" sz="2000" dirty="0"/>
              <a:t>Make a difference in your community</a:t>
            </a:r>
          </a:p>
          <a:p>
            <a:pPr marL="533400" indent="-457200" fontAlgn="base">
              <a:buFont typeface="+mj-lt"/>
              <a:buAutoNum type="arabicPeriod"/>
            </a:pPr>
            <a:r>
              <a:rPr lang="en-US" sz="2000" dirty="0"/>
              <a:t>Develop your creativity and problem-solving skills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3A287-80F6-4DF2-BE42-63E5FC610DA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284058" y="1440064"/>
            <a:ext cx="4038600" cy="3326130"/>
          </a:xfrm>
        </p:spPr>
        <p:txBody>
          <a:bodyPr/>
          <a:lstStyle/>
          <a:p>
            <a:pPr marL="533400" indent="-457200" fontAlgn="base">
              <a:buFont typeface="+mj-lt"/>
              <a:buAutoNum type="arabicPeriod" startAt="6"/>
            </a:pPr>
            <a:r>
              <a:rPr lang="en-US" sz="2000" dirty="0"/>
              <a:t>Feel a sense of accomplishment.</a:t>
            </a:r>
          </a:p>
          <a:p>
            <a:pPr marL="533400" indent="-457200" fontAlgn="base">
              <a:buFont typeface="+mj-lt"/>
              <a:buAutoNum type="arabicPeriod" startAt="6"/>
            </a:pPr>
            <a:r>
              <a:rPr lang="en-US" sz="2000" dirty="0"/>
              <a:t>Grow your career independence .</a:t>
            </a:r>
          </a:p>
          <a:p>
            <a:pPr marL="533400" indent="-457200" fontAlgn="base">
              <a:buFont typeface="+mj-lt"/>
              <a:buAutoNum type="arabicPeriod" startAt="6"/>
            </a:pPr>
            <a:r>
              <a:rPr lang="en-US" sz="2000" dirty="0"/>
              <a:t>Prepare for success in a technology-driven world.</a:t>
            </a:r>
          </a:p>
          <a:p>
            <a:pPr marL="533400" indent="-457200" fontAlgn="base">
              <a:buFont typeface="+mj-lt"/>
              <a:buAutoNum type="arabicPeriod" startAt="6"/>
            </a:pPr>
            <a:r>
              <a:rPr lang="en-US" sz="2000" dirty="0"/>
              <a:t>Live longer and healthier.</a:t>
            </a:r>
          </a:p>
          <a:p>
            <a:pPr marL="533400" indent="-457200" fontAlgn="base">
              <a:buFont typeface="+mj-lt"/>
              <a:buAutoNum type="arabicPeriod" startAt="6"/>
            </a:pPr>
            <a:r>
              <a:rPr lang="en-US" sz="2000" dirty="0"/>
              <a:t>Have a more satisfying family life.</a:t>
            </a:r>
            <a:br>
              <a:rPr lang="en-US" sz="2000" b="1" dirty="0"/>
            </a:br>
            <a:endParaRPr lang="en-US" sz="2000" b="1" dirty="0"/>
          </a:p>
          <a:p>
            <a:pPr marL="76200" indent="0">
              <a:buNone/>
            </a:pP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52C7C-9AE3-46B0-BD53-638599B20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698306"/>
          </a:xfrm>
        </p:spPr>
        <p:txBody>
          <a:bodyPr/>
          <a:lstStyle/>
          <a:p>
            <a:r>
              <a:rPr lang="en-US" dirty="0"/>
              <a:t>What is a GEAR UP Grant?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50B0BE-D7F5-4050-A6AF-9907E5F45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93115"/>
            <a:ext cx="8229600" cy="3447154"/>
          </a:xfrm>
        </p:spPr>
        <p:txBody>
          <a:bodyPr/>
          <a:lstStyle/>
          <a:p>
            <a:pPr marL="63500" indent="0">
              <a:buNone/>
            </a:pPr>
            <a:r>
              <a:rPr lang="en-US" dirty="0"/>
              <a:t>The GEAR UP grant is a 7-year award that supports you through high school.  </a:t>
            </a:r>
          </a:p>
          <a:p>
            <a:pPr marL="63500" indent="0">
              <a:buNone/>
            </a:pPr>
            <a:r>
              <a:rPr lang="en-US" dirty="0"/>
              <a:t>It aims to:</a:t>
            </a:r>
          </a:p>
          <a:p>
            <a:r>
              <a:rPr lang="en-US" dirty="0"/>
              <a:t>Support your educational goals.</a:t>
            </a:r>
          </a:p>
          <a:p>
            <a:r>
              <a:rPr lang="en-US" dirty="0"/>
              <a:t>Increase your family’s college and career awareness.</a:t>
            </a:r>
          </a:p>
          <a:p>
            <a:r>
              <a:rPr lang="en-US" dirty="0"/>
              <a:t>Provide you with campus visits to colleges.</a:t>
            </a:r>
          </a:p>
          <a:p>
            <a:r>
              <a:rPr lang="en-US" dirty="0"/>
              <a:t> Prepare you for success after high school.</a:t>
            </a:r>
          </a:p>
          <a:p>
            <a:pPr marL="6350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9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21434-9819-4400-AB12-D748EE2EA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Note to My Future Self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CE8DA-D5E6-467E-9B0C-AD66E48E3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7845228" cy="3291840"/>
          </a:xfrm>
        </p:spPr>
        <p:txBody>
          <a:bodyPr/>
          <a:lstStyle/>
          <a:p>
            <a:pPr marL="63500" indent="0">
              <a:buNone/>
            </a:pPr>
            <a:r>
              <a:rPr lang="en-US" dirty="0"/>
              <a:t>Write yourself a note that you will receive at the end of the year.</a:t>
            </a:r>
          </a:p>
          <a:p>
            <a:pPr marL="63500" indent="0">
              <a:buNone/>
            </a:pPr>
            <a:r>
              <a:rPr lang="en-US" dirty="0"/>
              <a:t>Include in the note, positive behaviors that you can accomplish this year. These behaviors should help you on your education path.</a:t>
            </a:r>
          </a:p>
          <a:p>
            <a:pPr marL="63500" indent="0">
              <a:buNone/>
            </a:pPr>
            <a:r>
              <a:rPr lang="en-US" dirty="0"/>
              <a:t>Write about one benefit of earning a post-secondary degree that is MOST important to you.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68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Let’s GEAR UP!</a:t>
            </a:r>
            <a:endParaRPr dirty="0"/>
          </a:p>
        </p:txBody>
      </p:sp>
      <p:sp>
        <p:nvSpPr>
          <p:cNvPr id="80" name="Shape 80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5106749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i="1" dirty="0"/>
              <a:t>What are the benefits of earning a post-secondary degree?</a:t>
            </a:r>
            <a:endParaRPr i="1"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6B08B-10AF-41A9-8BD1-AFE700F9B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406639"/>
            <a:ext cx="7772400" cy="1021842"/>
          </a:xfrm>
        </p:spPr>
        <p:txBody>
          <a:bodyPr/>
          <a:lstStyle/>
          <a:p>
            <a:r>
              <a:rPr lang="en-US" sz="3600" dirty="0"/>
              <a:t>GEAR UP Activities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91B5-1DE3-47A7-B398-CD512939AC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912" y="1635842"/>
            <a:ext cx="7772400" cy="3000703"/>
          </a:xfrm>
        </p:spPr>
        <p:txBody>
          <a:bodyPr/>
          <a:lstStyle/>
          <a:p>
            <a:pPr marL="228600" indent="0"/>
            <a:r>
              <a:rPr lang="en-US" dirty="0"/>
              <a:t>Complete these activities to show your support of the GEAR UP grant: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Write a note to your future self.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Sign the GEAR UP banner.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Take class and group photos.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Pin on a GEAR UP button.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74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549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Create two columns</a:t>
            </a:r>
            <a:endParaRPr sz="360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ADEEC1-68BE-4D53-9AB1-12BFC6808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01952" y="1196236"/>
            <a:ext cx="4041648" cy="34755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D6A1AF-F282-4ED5-806C-045D65ACBE32}"/>
              </a:ext>
            </a:extLst>
          </p:cNvPr>
          <p:cNvSpPr txBox="1"/>
          <p:nvPr/>
        </p:nvSpPr>
        <p:spPr>
          <a:xfrm>
            <a:off x="1901952" y="4752602"/>
            <a:ext cx="40416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  <a:hlinkClick r:id="rId4" tooltip="https://www.flickr.com/photos/46745850@N07/433297030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</a:rPr>
              <a:t> by Unknown Author is licensed under </a:t>
            </a:r>
            <a:r>
              <a:rPr lang="en-US" sz="800">
                <a:solidFill>
                  <a:schemeClr val="tx1">
                    <a:lumMod val="50000"/>
                    <a:lumOff val="50000"/>
                  </a:schemeClr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1BFFF2-BAEB-4BB9-95F4-E15FE0FE6835}"/>
              </a:ext>
            </a:extLst>
          </p:cNvPr>
          <p:cNvCxnSpPr>
            <a:cxnSpLocks/>
            <a:stCxn id="3" idx="0"/>
          </p:cNvCxnSpPr>
          <p:nvPr/>
        </p:nvCxnSpPr>
        <p:spPr>
          <a:xfrm>
            <a:off x="3922776" y="1196236"/>
            <a:ext cx="4134" cy="355636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BF7E9B2-8577-4415-A01C-5997D62BA6C2}"/>
              </a:ext>
            </a:extLst>
          </p:cNvPr>
          <p:cNvSpPr txBox="1"/>
          <p:nvPr/>
        </p:nvSpPr>
        <p:spPr>
          <a:xfrm>
            <a:off x="2504079" y="1326915"/>
            <a:ext cx="13591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High School Grad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7959F7-77F2-4061-9697-E2D540F9930E}"/>
              </a:ext>
            </a:extLst>
          </p:cNvPr>
          <p:cNvSpPr txBox="1"/>
          <p:nvPr/>
        </p:nvSpPr>
        <p:spPr>
          <a:xfrm>
            <a:off x="3986408" y="1326915"/>
            <a:ext cx="18976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Post Secondary Graduate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A165A-19EB-422B-B7D2-2700D5640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What does it mean to be a post-secondary graduate?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45B29-1738-4439-82AF-7BB1038379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You earned a two year degree at a community college 				OR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You earned a certification at a career technical school 				OR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You earned a degree at a four year university. </a:t>
            </a:r>
          </a:p>
          <a:p>
            <a:pPr marL="63500" indent="0">
              <a:buNone/>
            </a:pPr>
            <a:endParaRPr lang="en-US" dirty="0"/>
          </a:p>
          <a:p>
            <a:pPr marL="63500" indent="0" algn="ctr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8E95C8-17D5-4FC9-A0ED-BF87E914F3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2500" y1="99306" x2="25729" y2="96389"/>
                        <a14:backgroundMark x1="25729" y1="96389" x2="47604" y2="99306"/>
                        <a14:backgroundMark x1="47604" y1="99306" x2="63229" y2="77917"/>
                        <a14:backgroundMark x1="63229" y1="77917" x2="21146" y2="56250"/>
                        <a14:backgroundMark x1="21146" y1="56250" x2="4063" y2="36528"/>
                        <a14:backgroundMark x1="4063" y1="36528" x2="14375" y2="8889"/>
                        <a14:backgroundMark x1="14375" y1="8889" x2="37500" y2="2639"/>
                        <a14:backgroundMark x1="37500" y1="2639" x2="81667" y2="11667"/>
                        <a14:backgroundMark x1="81667" y1="11667" x2="99167" y2="37917"/>
                        <a14:backgroundMark x1="99167" y1="37917" x2="86146" y2="61389"/>
                        <a14:backgroundMark x1="86146" y1="61389" x2="87500" y2="92639"/>
                        <a14:backgroundMark x1="87500" y1="92639" x2="69896" y2="74444"/>
                        <a14:backgroundMark x1="69896" y1="74444" x2="26354" y2="56528"/>
                        <a14:backgroundMark x1="26354" y1="56528" x2="9792" y2="35000"/>
                        <a14:backgroundMark x1="9792" y1="35000" x2="417" y2="30972"/>
                      </a14:backgroundRemoval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30170" y="0"/>
            <a:ext cx="2186189" cy="163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9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CE72F-6A0E-4D30-85F8-DAC595974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Can a high school graduate do this job?</a:t>
            </a:r>
            <a:br>
              <a:rPr lang="en-US" sz="2800" dirty="0"/>
            </a:br>
            <a:r>
              <a:rPr lang="en-US" sz="2800" dirty="0"/>
              <a:t>Can a post-secondary graduate do this job?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94007-2ECC-41B4-B629-53E2187565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63500" indent="0" algn="ctr">
              <a:buNone/>
            </a:pPr>
            <a:r>
              <a:rPr lang="en-US" sz="4000" dirty="0"/>
              <a:t>Pharmacy Technician</a:t>
            </a:r>
          </a:p>
        </p:txBody>
      </p:sp>
    </p:spTree>
    <p:extLst>
      <p:ext uri="{BB962C8B-B14F-4D97-AF65-F5344CB8AC3E}">
        <p14:creationId xmlns:p14="http://schemas.microsoft.com/office/powerpoint/2010/main" val="289237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CE72F-6A0E-4D30-85F8-DAC595974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Can a high school graduate do this job?</a:t>
            </a:r>
            <a:br>
              <a:rPr lang="en-US" sz="2800" dirty="0"/>
            </a:br>
            <a:r>
              <a:rPr lang="en-US" sz="2800" dirty="0"/>
              <a:t>Can a post-secondary graduate do this job?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94007-2ECC-41B4-B629-53E2187565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63500" indent="0" algn="ctr">
              <a:buNone/>
            </a:pPr>
            <a:r>
              <a:rPr lang="en-US" sz="4000" dirty="0"/>
              <a:t>Pharmacist</a:t>
            </a:r>
          </a:p>
          <a:p>
            <a:pPr marL="6350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4020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CE72F-6A0E-4D30-85F8-DAC595974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Can a high school graduate do this job?</a:t>
            </a:r>
            <a:br>
              <a:rPr lang="en-US" sz="2800" dirty="0"/>
            </a:br>
            <a:r>
              <a:rPr lang="en-US" sz="2800" dirty="0"/>
              <a:t>Can a post-secondary graduate do this job?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94007-2ECC-41B4-B629-53E2187565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63500" indent="0" algn="ctr">
              <a:buNone/>
            </a:pPr>
            <a:r>
              <a:rPr lang="en-US" sz="4000" dirty="0"/>
              <a:t>Dental Hygienist</a:t>
            </a:r>
          </a:p>
          <a:p>
            <a:pPr marL="6350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214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CE72F-6A0E-4D30-85F8-DAC595974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Can a high school graduate do this job?</a:t>
            </a:r>
            <a:br>
              <a:rPr lang="en-US" sz="2800" dirty="0"/>
            </a:br>
            <a:r>
              <a:rPr lang="en-US" sz="2800" dirty="0"/>
              <a:t>Can a post-secondary graduate do this job?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94007-2ECC-41B4-B629-53E2187565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63500" indent="0" algn="ctr">
              <a:buNone/>
            </a:pPr>
            <a:r>
              <a:rPr lang="en-US" sz="4000" dirty="0"/>
              <a:t>Architect</a:t>
            </a:r>
          </a:p>
          <a:p>
            <a:pPr marL="6350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0717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CE72F-6A0E-4D30-85F8-DAC595974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Can a high school graduate do this job?</a:t>
            </a:r>
            <a:br>
              <a:rPr lang="en-US" sz="2800" dirty="0"/>
            </a:br>
            <a:r>
              <a:rPr lang="en-US" sz="2800" dirty="0"/>
              <a:t>Can a post-secondary graduate do this job?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94007-2ECC-41B4-B629-53E2187565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63500" indent="0" algn="ctr">
              <a:buNone/>
            </a:pPr>
            <a:r>
              <a:rPr lang="en-US" sz="4000" dirty="0"/>
              <a:t>Oil Field Worker</a:t>
            </a:r>
          </a:p>
          <a:p>
            <a:pPr marL="6350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1489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468</Words>
  <Application>Microsoft Office PowerPoint</Application>
  <PresentationFormat>On-screen Show (16:9)</PresentationFormat>
  <Paragraphs>95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Wingdings</vt:lpstr>
      <vt:lpstr>Arial</vt:lpstr>
      <vt:lpstr>Constantia</vt:lpstr>
      <vt:lpstr>Georgia</vt:lpstr>
      <vt:lpstr>Noto Sans Symbols</vt:lpstr>
      <vt:lpstr>Calibri</vt:lpstr>
      <vt:lpstr>LEARN theme</vt:lpstr>
      <vt:lpstr>LEARN theme</vt:lpstr>
      <vt:lpstr>PowerPoint Presentation</vt:lpstr>
      <vt:lpstr>Let’s GEAR UP!</vt:lpstr>
      <vt:lpstr>Create two columns</vt:lpstr>
      <vt:lpstr>What does it mean to be a post-secondary graduate?</vt:lpstr>
      <vt:lpstr>Can a high school graduate do this job? Can a post-secondary graduate do this job?</vt:lpstr>
      <vt:lpstr>Can a high school graduate do this job? Can a post-secondary graduate do this job?</vt:lpstr>
      <vt:lpstr>Can a high school graduate do this job? Can a post-secondary graduate do this job?</vt:lpstr>
      <vt:lpstr>Can a high school graduate do this job? Can a post-secondary graduate do this job?</vt:lpstr>
      <vt:lpstr>Can a high school graduate do this job? Can a post-secondary graduate do this job?</vt:lpstr>
      <vt:lpstr>Can a high school graduate do this job? Can a post-secondary graduate do this job?</vt:lpstr>
      <vt:lpstr>Can a high school graduate do this job? Can a post-secondary graduate do this job?</vt:lpstr>
      <vt:lpstr>Can a high school graduate do this job? Can a post-secondary graduate do this job?</vt:lpstr>
      <vt:lpstr>Can a high school graduate do this job? Can a post-secondary graduate do this job?</vt:lpstr>
      <vt:lpstr>Can a high school graduate do this job? Can a post-secondary graduate do this job?</vt:lpstr>
      <vt:lpstr>Career Choices</vt:lpstr>
      <vt:lpstr>Think, Pair, Share</vt:lpstr>
      <vt:lpstr>Top 10 Benefits of Earning a Post-Secondary Degree</vt:lpstr>
      <vt:lpstr>What is a GEAR UP Grant?</vt:lpstr>
      <vt:lpstr>A Note to My Future Self</vt:lpstr>
      <vt:lpstr>GEAR UP Activities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GEAR UP Student Kickoff</dc:title>
  <dc:creator>K20 Center</dc:creator>
  <cp:lastModifiedBy>Reed, Misty</cp:lastModifiedBy>
  <cp:revision>19</cp:revision>
  <dcterms:modified xsi:type="dcterms:W3CDTF">2019-02-21T14:52:18Z</dcterms:modified>
</cp:coreProperties>
</file>