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6764833-B687-4D50-AD8F-C6067D462D84}">
  <a:tblStyle styleId="{96764833-B687-4D50-AD8F-C6067D462D8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3"/>
    <p:restoredTop sz="94658"/>
  </p:normalViewPr>
  <p:slideViewPr>
    <p:cSldViewPr snapToGrid="0">
      <p:cViewPr varScale="1">
        <p:scale>
          <a:sx n="160" d="100"/>
          <a:sy n="160" d="100"/>
        </p:scale>
        <p:origin x="124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7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3491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71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6e2d872766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6e2d872766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6e2d872766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6e2d872766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6e2d872766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6e2d872766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K20 Center. (n.d.). 3-2-1. Strategies. </a:t>
            </a:r>
            <a:r>
              <a:rPr lang="en-US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https://learn.k20center.ou.edu/strategy/117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4c260ff96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34c260ff96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34c260ff964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34c260ff964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36033ffc3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36033ffc3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K20 Center. (n.d.). Critique the Bot. Strategies. </a:t>
            </a:r>
            <a:r>
              <a:rPr lang="en-US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https://learn.k20center.ou.edu/strategy/3491</a:t>
            </a: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4c260ff964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4c260ff964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K20 Center. (n.d.). Think-pair-share. Strategies. </a:t>
            </a:r>
            <a:r>
              <a:rPr lang="en-US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https://learn.k20center.ou.edu/strategy/139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6e2d87276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6e2d87276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e2d87276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e2d87276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K20 Center. (n.d.). Stand up, sit down. Strategies. </a:t>
            </a:r>
            <a:r>
              <a:rPr lang="en-US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https://learn.k20center.ou.edu/strategy/1771</a:t>
            </a:r>
            <a:r>
              <a:rPr lang="en-US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4c260ff964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4c260ff964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6e2d872766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6e2d872766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3" name="Google Shape;13;p3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/Objective" type="tx">
  <p:cSld name="TITLE_AND_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456175" y="744575"/>
            <a:ext cx="8232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Font typeface="Calibri"/>
              <a:buNone/>
              <a:defRPr sz="51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456175" y="2834125"/>
            <a:ext cx="8232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Calibri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alibri"/>
              <a:buNone/>
              <a:defRPr sz="27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7" name="Google Shape;17;p4" title="k20center-logo-variations_K20 Bug - White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1" y="4450849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Layout">
  <p:cSld name="TITLE_AND_BODY_1">
    <p:bg>
      <p:bgPr>
        <a:solidFill>
          <a:schemeClr val="l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rgbClr val="91192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456300" y="1152475"/>
            <a:ext cx="8225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Layout">
  <p:cSld name="TITLE_AND_BODY_1_1"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rgbClr val="91192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6300" y="1152475"/>
            <a:ext cx="3993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2"/>
          </p:nvPr>
        </p:nvSpPr>
        <p:spPr>
          <a:xfrm>
            <a:off x="4687932" y="1152475"/>
            <a:ext cx="3993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Font typeface="Calibri"/>
              <a:buChar char="●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2600"/>
              <a:buFont typeface="Calibri"/>
              <a:buChar char="○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rgbClr val="E5BB38"/>
              </a:buClr>
              <a:buSzPts val="2600"/>
              <a:buFont typeface="Calibri"/>
              <a:buChar char="■"/>
              <a:defRPr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6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_AND_BODY_1_1_1"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3600"/>
              <a:buFont typeface="Calibri"/>
              <a:buNone/>
              <a:defRPr sz="3600">
                <a:solidFill>
                  <a:srgbClr val="91192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7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Option 1">
  <p:cSld name="TITLE_AND_BODY_1_1_1_2">
    <p:bg>
      <p:bgPr>
        <a:solidFill>
          <a:schemeClr val="l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8" title="k20center-logo-variations_K20 - Bug Color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754050" y="4329575"/>
            <a:ext cx="7635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75781"/>
              </a:buClr>
              <a:buSzPts val="1800"/>
              <a:buFont typeface="Calibri"/>
              <a:buNone/>
              <a:defRPr sz="1800">
                <a:solidFill>
                  <a:srgbClr val="27578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AND_BODY_1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9" title="k20center-logo-variations_K20 - Bug Colo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8800" y="4450850"/>
            <a:ext cx="510701" cy="510702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1483050" y="1515775"/>
            <a:ext cx="617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Font typeface="Calibri"/>
              <a:buNone/>
              <a:defRPr sz="50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 idx="2"/>
          </p:nvPr>
        </p:nvSpPr>
        <p:spPr>
          <a:xfrm>
            <a:off x="1483050" y="3100738"/>
            <a:ext cx="617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k20.ou.edu/5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20.ou.edu/5j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Create and Test Your Own Prompt</a:t>
            </a:r>
            <a:r>
              <a:rPr lang="en"/>
              <a:t>	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456300" y="1152475"/>
            <a:ext cx="736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Choose a topic you struggle with or that is interesting to you.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Use one of the prompts we have already seen as a starting point to write your own prompt.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Test your prompt by doing a tutoring session.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Make adjustments to your prompt as needed.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Record your experience on the </a:t>
            </a:r>
            <a:r>
              <a:rPr lang="en" b="1"/>
              <a:t>AI Tutoring Practice</a:t>
            </a:r>
            <a:r>
              <a:rPr lang="en"/>
              <a:t> handout.</a:t>
            </a:r>
            <a:endParaRPr/>
          </a:p>
        </p:txBody>
      </p:sp>
      <p:pic>
        <p:nvPicPr>
          <p:cNvPr id="100" name="Google Shape;100;p19" title="AI Chatbot.png"/>
          <p:cNvPicPr preferRelativeResize="0"/>
          <p:nvPr/>
        </p:nvPicPr>
        <p:blipFill rotWithShape="1">
          <a:blip r:embed="rId3">
            <a:alphaModFix/>
          </a:blip>
          <a:srcRect t="59" b="49"/>
          <a:stretch/>
        </p:blipFill>
        <p:spPr>
          <a:xfrm>
            <a:off x="7787225" y="271750"/>
            <a:ext cx="1108974" cy="1109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Create and Test Your Own Prompt</a:t>
            </a:r>
            <a:r>
              <a:rPr lang="en"/>
              <a:t>	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456300" y="1152475"/>
            <a:ext cx="736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Choose a topic you struggle with or that is interesting to you.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Go to </a:t>
            </a:r>
            <a:r>
              <a:rPr lang="en" u="sng">
                <a:solidFill>
                  <a:schemeClr val="hlink"/>
                </a:solidFill>
                <a:hlinkClick r:id="rId3"/>
              </a:rPr>
              <a:t>k20.ou.edu/5g</a:t>
            </a:r>
            <a:r>
              <a:rPr lang="en"/>
              <a:t> and use the tool to create a prompt.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Test your prompt by doing a tutoring session.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Make adjustments to your prompt as needed.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Record your experience on the </a:t>
            </a:r>
            <a:r>
              <a:rPr lang="en" b="1"/>
              <a:t>AI Tutoring Practice</a:t>
            </a:r>
            <a:r>
              <a:rPr lang="en"/>
              <a:t> handout.</a:t>
            </a:r>
            <a:endParaRPr/>
          </a:p>
        </p:txBody>
      </p:sp>
      <p:pic>
        <p:nvPicPr>
          <p:cNvPr id="107" name="Google Shape;107;p20" title="AI Chatbot.png"/>
          <p:cNvPicPr preferRelativeResize="0"/>
          <p:nvPr/>
        </p:nvPicPr>
        <p:blipFill rotWithShape="1">
          <a:blip r:embed="rId4">
            <a:alphaModFix/>
          </a:blip>
          <a:srcRect t="59" b="49"/>
          <a:stretch/>
        </p:blipFill>
        <p:spPr>
          <a:xfrm>
            <a:off x="7787225" y="271750"/>
            <a:ext cx="1108974" cy="1109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3-2-1</a:t>
            </a:r>
            <a:r>
              <a:rPr lang="en"/>
              <a:t>	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1"/>
          </p:nvPr>
        </p:nvSpPr>
        <p:spPr>
          <a:xfrm>
            <a:off x="456300" y="1152475"/>
            <a:ext cx="4957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down:</a:t>
            </a:r>
            <a:endParaRPr/>
          </a:p>
          <a:p>
            <a:pPr marL="457200" lvl="0" indent="-393700" algn="l" rtl="0"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3: Three things you learned through this process.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2: Two challenges you faced in this process.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1: One thing that surprised you about AI or prompts.</a:t>
            </a:r>
            <a:endParaRPr/>
          </a:p>
        </p:txBody>
      </p:sp>
      <p:pic>
        <p:nvPicPr>
          <p:cNvPr id="114" name="Google Shape;114;p21" title="3-2-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88050" y="1152475"/>
            <a:ext cx="3204524" cy="320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ctrTitle"/>
          </p:nvPr>
        </p:nvSpPr>
        <p:spPr>
          <a:xfrm>
            <a:off x="913350" y="901850"/>
            <a:ext cx="73173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Bots in the Classroom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ubTitle" idx="1"/>
          </p:nvPr>
        </p:nvSpPr>
        <p:spPr>
          <a:xfrm>
            <a:off x="913350" y="2991400"/>
            <a:ext cx="7317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AI-Powered Tutoring at your fingertips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ctrTitle"/>
          </p:nvPr>
        </p:nvSpPr>
        <p:spPr>
          <a:xfrm>
            <a:off x="908700" y="1117825"/>
            <a:ext cx="7326600" cy="108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</a:t>
            </a:r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ubTitle" idx="1"/>
          </p:nvPr>
        </p:nvSpPr>
        <p:spPr>
          <a:xfrm>
            <a:off x="908700" y="2778625"/>
            <a:ext cx="7326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Explore how to customize AI tools through prompting to support learning needs and give feedback on prompts created by other students.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Critique the Bot</a:t>
            </a:r>
            <a:endParaRPr sz="3640"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456300" y="1152475"/>
            <a:ext cx="8225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Read each prompt and its AI-generated response.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Decide which one is more helpful for a student.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Mark anything that is concerning about the response.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Make notes of any observations and thoughts about the difference between the responses.</a:t>
            </a:r>
            <a:endParaRPr/>
          </a:p>
        </p:txBody>
      </p:sp>
      <p:pic>
        <p:nvPicPr>
          <p:cNvPr id="59" name="Google Shape;59;p13" title="Critique the Bot.png"/>
          <p:cNvPicPr preferRelativeResize="0"/>
          <p:nvPr/>
        </p:nvPicPr>
        <p:blipFill rotWithShape="1">
          <a:blip r:embed="rId3">
            <a:alphaModFix/>
          </a:blip>
          <a:srcRect t="13600" b="13593"/>
          <a:stretch/>
        </p:blipFill>
        <p:spPr>
          <a:xfrm>
            <a:off x="7172875" y="182112"/>
            <a:ext cx="1508825" cy="109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Think-Pair-Share</a:t>
            </a:r>
            <a:r>
              <a:rPr lang="en"/>
              <a:t>	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456300" y="1152475"/>
            <a:ext cx="4957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Find an elbow partner (someone next to you)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Share which response you preferred and why.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Discuss your observations, concerns, and thoughts.</a:t>
            </a:r>
            <a:endParaRPr/>
          </a:p>
        </p:txBody>
      </p:sp>
      <p:pic>
        <p:nvPicPr>
          <p:cNvPr id="66" name="Google Shape;66;p14" title="Think-Pair-Share.png"/>
          <p:cNvPicPr preferRelativeResize="0"/>
          <p:nvPr/>
        </p:nvPicPr>
        <p:blipFill rotWithShape="1">
          <a:blip r:embed="rId3">
            <a:alphaModFix/>
          </a:blip>
          <a:srcRect t="-11502" b="-11514"/>
          <a:stretch/>
        </p:blipFill>
        <p:spPr>
          <a:xfrm>
            <a:off x="5222075" y="1545175"/>
            <a:ext cx="3570500" cy="205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Try an AI Tutor</a:t>
            </a:r>
            <a:r>
              <a:rPr lang="en"/>
              <a:t>	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456299" y="1152475"/>
            <a:ext cx="7870577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 dirty="0"/>
              <a:t>Open the AI program.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 dirty="0"/>
              <a:t>Go to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k20.ou.edu/5j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400"/>
              <a:buChar char="●"/>
            </a:pPr>
            <a:r>
              <a:rPr lang="en" sz="2400" dirty="0"/>
              <a:t>Copy the Example Prompt.</a:t>
            </a:r>
            <a:endParaRPr sz="2400"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 dirty="0"/>
              <a:t>Click “...”</a:t>
            </a:r>
            <a:endParaRPr sz="2400"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 dirty="0"/>
              <a:t>Click “Open post”</a:t>
            </a:r>
            <a:endParaRPr sz="2400" dirty="0"/>
          </a:p>
          <a:p>
            <a:pPr marL="914400" lvl="1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" sz="2400" dirty="0"/>
              <a:t>Highlight the entire post and copy it.</a:t>
            </a:r>
            <a:r>
              <a:rPr lang="en" dirty="0"/>
              <a:t>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 dirty="0"/>
              <a:t>Paste it into the AI program and begin chatting with the AI tutor.</a:t>
            </a:r>
            <a:endParaRPr dirty="0"/>
          </a:p>
        </p:txBody>
      </p:sp>
      <p:pic>
        <p:nvPicPr>
          <p:cNvPr id="73" name="Google Shape;73;p15" title="AI Chatbot.png"/>
          <p:cNvPicPr preferRelativeResize="0"/>
          <p:nvPr/>
        </p:nvPicPr>
        <p:blipFill rotWithShape="1">
          <a:blip r:embed="rId4">
            <a:alphaModFix/>
          </a:blip>
          <a:srcRect t="59" b="49"/>
          <a:stretch/>
        </p:blipFill>
        <p:spPr>
          <a:xfrm>
            <a:off x="6700412" y="445025"/>
            <a:ext cx="1795008" cy="1833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Stand Up, Sit Down</a:t>
            </a:r>
            <a:r>
              <a:rPr lang="en"/>
              <a:t>	</a:t>
            </a:r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456300" y="1152475"/>
            <a:ext cx="736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On a blank sheet of paper, write down your 3 most important understandings from the tutoring session.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Cross off items on your list as they are said by other students.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91192A"/>
              </a:buClr>
              <a:buSzPts val="2600"/>
              <a:buChar char="●"/>
            </a:pPr>
            <a:r>
              <a:rPr lang="en"/>
              <a:t>If all of the items on your list have been said, sit down.</a:t>
            </a:r>
            <a:endParaRPr/>
          </a:p>
        </p:txBody>
      </p:sp>
      <p:pic>
        <p:nvPicPr>
          <p:cNvPr id="80" name="Google Shape;80;p16" title="Stand Up Sit Down.png"/>
          <p:cNvPicPr preferRelativeResize="0"/>
          <p:nvPr/>
        </p:nvPicPr>
        <p:blipFill rotWithShape="1">
          <a:blip r:embed="rId3">
            <a:alphaModFix/>
          </a:blip>
          <a:srcRect l="2042" r="2052"/>
          <a:stretch/>
        </p:blipFill>
        <p:spPr>
          <a:xfrm>
            <a:off x="7458650" y="292700"/>
            <a:ext cx="1108975" cy="1109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Writing Effective Prompts</a:t>
            </a:r>
            <a:endParaRPr sz="3640"/>
          </a:p>
        </p:txBody>
      </p:sp>
      <p:graphicFrame>
        <p:nvGraphicFramePr>
          <p:cNvPr id="86" name="Google Shape;86;p17"/>
          <p:cNvGraphicFramePr/>
          <p:nvPr/>
        </p:nvGraphicFramePr>
        <p:xfrm>
          <a:off x="952500" y="1172550"/>
          <a:ext cx="7239000" cy="3559210"/>
        </p:xfrm>
        <a:graphic>
          <a:graphicData uri="http://schemas.openxmlformats.org/drawingml/2006/table">
            <a:tbl>
              <a:tblPr>
                <a:noFill/>
                <a:tableStyleId>{96764833-B687-4D50-AD8F-C6067D462D84}</a:tableStyleId>
              </a:tblPr>
              <a:tblGrid>
                <a:gridCol w="1406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Element</a:t>
                      </a:r>
                      <a:endParaRPr sz="26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</a:t>
                      </a:r>
                      <a:endParaRPr sz="26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7578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Example</a:t>
                      </a:r>
                      <a:endParaRPr sz="2600" b="1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757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>
                          <a:solidFill>
                            <a:srgbClr val="91192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Task</a:t>
                      </a:r>
                      <a:endParaRPr sz="2600" b="1">
                        <a:solidFill>
                          <a:srgbClr val="91192A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clear action verbs: </a:t>
                      </a:r>
                      <a:r>
                        <a:rPr lang="en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create, compare, analyze, summarize, translate.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Summarize the arguments of an editorial.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>
                          <a:solidFill>
                            <a:srgbClr val="91192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Format</a:t>
                      </a:r>
                      <a:endParaRPr sz="2600" b="1">
                        <a:solidFill>
                          <a:srgbClr val="91192A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Specify the output form: </a:t>
                      </a:r>
                      <a:r>
                        <a:rPr lang="en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list, report, paragraph, script, table, chart.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 your answer as a comparison table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>
                          <a:solidFill>
                            <a:srgbClr val="91192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Voice</a:t>
                      </a:r>
                      <a:endParaRPr sz="2600" b="1">
                        <a:solidFill>
                          <a:srgbClr val="91192A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Indicate tone: </a:t>
                      </a:r>
                      <a:r>
                        <a:rPr lang="en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formal, neutral, persuasive, humorous, student-friendly.</a:t>
                      </a:r>
                      <a:endParaRPr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Use an academic tone suitable for a college research paper.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b="1">
                          <a:solidFill>
                            <a:srgbClr val="91192A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Context</a:t>
                      </a:r>
                      <a:endParaRPr sz="2600" b="1">
                        <a:solidFill>
                          <a:srgbClr val="91192A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988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Provide background, goals, examples, constraints, or rubrics as needed.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Assume the reader is a middle school student unfamiliar with the topic.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789C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456175" y="445025"/>
            <a:ext cx="8225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40"/>
              <a:t>Parts of an Effective Prompt</a:t>
            </a:r>
            <a:endParaRPr sz="364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456300" y="1152875"/>
            <a:ext cx="8225400" cy="341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9CB9C"/>
                </a:highlight>
              </a:rPr>
              <a:t>Explain the difference between a fruit and a vegetable.</a:t>
            </a:r>
            <a:r>
              <a:rPr lang="en"/>
              <a:t> </a:t>
            </a:r>
            <a:r>
              <a:rPr lang="en">
                <a:highlight>
                  <a:srgbClr val="FFE599"/>
                </a:highlight>
              </a:rPr>
              <a:t>Keep it to no more than a paragraph</a:t>
            </a:r>
            <a:r>
              <a:rPr lang="en"/>
              <a:t> and </a:t>
            </a:r>
            <a:r>
              <a:rPr lang="en">
                <a:highlight>
                  <a:srgbClr val="B6D7A8"/>
                </a:highlight>
              </a:rPr>
              <a:t>write as a tutor for a 9th grade student.</a:t>
            </a:r>
            <a:r>
              <a:rPr lang="en"/>
              <a:t> </a:t>
            </a:r>
            <a:r>
              <a:rPr lang="en">
                <a:highlight>
                  <a:srgbClr val="9FC5E8"/>
                </a:highlight>
              </a:rPr>
              <a:t>Use both scientific and cultural information.</a:t>
            </a:r>
            <a:endParaRPr>
              <a:highlight>
                <a:srgbClr val="9FC5E8"/>
              </a:highlight>
            </a:endParaRPr>
          </a:p>
          <a:p>
            <a:pPr marL="457200" lvl="0" indent="-393700" algn="l" rtl="0"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Identify the Task, Format, Voice, and Context</a:t>
            </a:r>
            <a:endParaRPr/>
          </a:p>
        </p:txBody>
      </p:sp>
      <p:pic>
        <p:nvPicPr>
          <p:cNvPr id="93" name="Google Shape;93;p18" title="Critique the Bot.png"/>
          <p:cNvPicPr preferRelativeResize="0"/>
          <p:nvPr/>
        </p:nvPicPr>
        <p:blipFill rotWithShape="1">
          <a:blip r:embed="rId3">
            <a:alphaModFix/>
          </a:blip>
          <a:srcRect t="10557" b="7151"/>
          <a:stretch/>
        </p:blipFill>
        <p:spPr>
          <a:xfrm>
            <a:off x="7271550" y="139200"/>
            <a:ext cx="1231765" cy="101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20 LEAR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644</Words>
  <Application>Microsoft Macintosh PowerPoint</Application>
  <PresentationFormat>On-screen Show (16:9)</PresentationFormat>
  <Paragraphs>65</Paragraphs>
  <Slides>12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K20 LEARN</vt:lpstr>
      <vt:lpstr>PowerPoint Presentation</vt:lpstr>
      <vt:lpstr>Bots in the Classroom</vt:lpstr>
      <vt:lpstr>Objective</vt:lpstr>
      <vt:lpstr>Critique the Bot</vt:lpstr>
      <vt:lpstr>Think-Pair-Share </vt:lpstr>
      <vt:lpstr>Try an AI Tutor </vt:lpstr>
      <vt:lpstr>Stand Up, Sit Down </vt:lpstr>
      <vt:lpstr>Writing Effective Prompts</vt:lpstr>
      <vt:lpstr>Parts of an Effective Prompt</vt:lpstr>
      <vt:lpstr>Create and Test Your Own Prompt </vt:lpstr>
      <vt:lpstr>Create and Test Your Own Prompt </vt:lpstr>
      <vt:lpstr>3-2-1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Tracy, Evalyne M.</cp:lastModifiedBy>
  <cp:revision>2</cp:revision>
  <dcterms:modified xsi:type="dcterms:W3CDTF">2025-07-08T19:11:55Z</dcterms:modified>
</cp:coreProperties>
</file>