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5E428A-A86F-48DD-B745-A929D38CDA20}" v="1" dt="2024-12-06T22:47:43.882"/>
  </p1510:revLst>
</p1510:revInfo>
</file>

<file path=ppt/tableStyles.xml><?xml version="1.0" encoding="utf-8"?>
<a:tblStyleLst xmlns:a="http://schemas.openxmlformats.org/drawingml/2006/main" def="{58107572-224C-4388-AAC1-DA93B87A55FF}">
  <a:tblStyle styleId="{58107572-224C-4388-AAC1-DA93B87A55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64E99FA-1FFB-4E82-967A-6574A839CB4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0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185E428A-A86F-48DD-B745-A929D38CDA20}"/>
    <pc:docChg chg="custSel modSld">
      <pc:chgData name="Bracken, Pam" userId="f3aa402d-8a3c-4841-b939-af5e5b41e404" providerId="ADAL" clId="{185E428A-A86F-48DD-B745-A929D38CDA20}" dt="2024-12-06T22:56:33.250" v="33" actId="1076"/>
      <pc:docMkLst>
        <pc:docMk/>
      </pc:docMkLst>
      <pc:sldChg chg="modSp mod">
        <pc:chgData name="Bracken, Pam" userId="f3aa402d-8a3c-4841-b939-af5e5b41e404" providerId="ADAL" clId="{185E428A-A86F-48DD-B745-A929D38CDA20}" dt="2024-12-06T22:47:43.920" v="8" actId="27636"/>
        <pc:sldMkLst>
          <pc:docMk/>
          <pc:sldMk cId="0" sldId="258"/>
        </pc:sldMkLst>
        <pc:spChg chg="mod">
          <ac:chgData name="Bracken, Pam" userId="f3aa402d-8a3c-4841-b939-af5e5b41e404" providerId="ADAL" clId="{185E428A-A86F-48DD-B745-A929D38CDA20}" dt="2024-12-06T22:47:43.920" v="8" actId="27636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Bracken, Pam" userId="f3aa402d-8a3c-4841-b939-af5e5b41e404" providerId="ADAL" clId="{185E428A-A86F-48DD-B745-A929D38CDA20}" dt="2024-12-06T22:47:43.926" v="9" actId="27636"/>
        <pc:sldMkLst>
          <pc:docMk/>
          <pc:sldMk cId="0" sldId="259"/>
        </pc:sldMkLst>
        <pc:spChg chg="mod">
          <ac:chgData name="Bracken, Pam" userId="f3aa402d-8a3c-4841-b939-af5e5b41e404" providerId="ADAL" clId="{185E428A-A86F-48DD-B745-A929D38CDA20}" dt="2024-12-06T22:47:43.926" v="9" actId="27636"/>
          <ac:spMkLst>
            <pc:docMk/>
            <pc:sldMk cId="0" sldId="259"/>
            <ac:spMk id="107" creationId="{00000000-0000-0000-0000-000000000000}"/>
          </ac:spMkLst>
        </pc:spChg>
      </pc:sldChg>
      <pc:sldChg chg="modSp mod">
        <pc:chgData name="Bracken, Pam" userId="f3aa402d-8a3c-4841-b939-af5e5b41e404" providerId="ADAL" clId="{185E428A-A86F-48DD-B745-A929D38CDA20}" dt="2024-12-06T22:47:43.939" v="10" actId="27636"/>
        <pc:sldMkLst>
          <pc:docMk/>
          <pc:sldMk cId="0" sldId="266"/>
        </pc:sldMkLst>
        <pc:spChg chg="mod">
          <ac:chgData name="Bracken, Pam" userId="f3aa402d-8a3c-4841-b939-af5e5b41e404" providerId="ADAL" clId="{185E428A-A86F-48DD-B745-A929D38CDA20}" dt="2024-12-06T22:47:43.939" v="10" actId="27636"/>
          <ac:spMkLst>
            <pc:docMk/>
            <pc:sldMk cId="0" sldId="266"/>
            <ac:spMk id="158" creationId="{00000000-0000-0000-0000-000000000000}"/>
          </ac:spMkLst>
        </pc:spChg>
      </pc:sldChg>
      <pc:sldChg chg="modSp mod">
        <pc:chgData name="Bracken, Pam" userId="f3aa402d-8a3c-4841-b939-af5e5b41e404" providerId="ADAL" clId="{185E428A-A86F-48DD-B745-A929D38CDA20}" dt="2024-12-06T22:47:57.148" v="14" actId="20577"/>
        <pc:sldMkLst>
          <pc:docMk/>
          <pc:sldMk cId="0" sldId="267"/>
        </pc:sldMkLst>
        <pc:spChg chg="mod">
          <ac:chgData name="Bracken, Pam" userId="f3aa402d-8a3c-4841-b939-af5e5b41e404" providerId="ADAL" clId="{185E428A-A86F-48DD-B745-A929D38CDA20}" dt="2024-12-06T22:47:57.148" v="14" actId="20577"/>
          <ac:spMkLst>
            <pc:docMk/>
            <pc:sldMk cId="0" sldId="267"/>
            <ac:spMk id="166" creationId="{00000000-0000-0000-0000-000000000000}"/>
          </ac:spMkLst>
        </pc:spChg>
      </pc:sldChg>
      <pc:sldChg chg="modSp mod">
        <pc:chgData name="Bracken, Pam" userId="f3aa402d-8a3c-4841-b939-af5e5b41e404" providerId="ADAL" clId="{185E428A-A86F-48DD-B745-A929D38CDA20}" dt="2024-12-06T22:49:23.882" v="21" actId="1076"/>
        <pc:sldMkLst>
          <pc:docMk/>
          <pc:sldMk cId="0" sldId="268"/>
        </pc:sldMkLst>
        <pc:spChg chg="mod">
          <ac:chgData name="Bracken, Pam" userId="f3aa402d-8a3c-4841-b939-af5e5b41e404" providerId="ADAL" clId="{185E428A-A86F-48DD-B745-A929D38CDA20}" dt="2024-12-06T22:49:16.164" v="20" actId="1076"/>
          <ac:spMkLst>
            <pc:docMk/>
            <pc:sldMk cId="0" sldId="268"/>
            <ac:spMk id="172" creationId="{00000000-0000-0000-0000-000000000000}"/>
          </ac:spMkLst>
        </pc:spChg>
        <pc:spChg chg="mod">
          <ac:chgData name="Bracken, Pam" userId="f3aa402d-8a3c-4841-b939-af5e5b41e404" providerId="ADAL" clId="{185E428A-A86F-48DD-B745-A929D38CDA20}" dt="2024-12-06T22:49:11.041" v="19" actId="1076"/>
          <ac:spMkLst>
            <pc:docMk/>
            <pc:sldMk cId="0" sldId="268"/>
            <ac:spMk id="173" creationId="{00000000-0000-0000-0000-000000000000}"/>
          </ac:spMkLst>
        </pc:spChg>
        <pc:picChg chg="mod">
          <ac:chgData name="Bracken, Pam" userId="f3aa402d-8a3c-4841-b939-af5e5b41e404" providerId="ADAL" clId="{185E428A-A86F-48DD-B745-A929D38CDA20}" dt="2024-12-06T22:49:23.882" v="21" actId="1076"/>
          <ac:picMkLst>
            <pc:docMk/>
            <pc:sldMk cId="0" sldId="268"/>
            <ac:picMk id="174" creationId="{00000000-0000-0000-0000-000000000000}"/>
          </ac:picMkLst>
        </pc:picChg>
      </pc:sldChg>
      <pc:sldChg chg="addSp modSp mod modNotes">
        <pc:chgData name="Bracken, Pam" userId="f3aa402d-8a3c-4841-b939-af5e5b41e404" providerId="ADAL" clId="{185E428A-A86F-48DD-B745-A929D38CDA20}" dt="2024-12-06T22:55:49.329" v="26" actId="1076"/>
        <pc:sldMkLst>
          <pc:docMk/>
          <pc:sldMk cId="0" sldId="270"/>
        </pc:sldMkLst>
        <pc:picChg chg="add mod">
          <ac:chgData name="Bracken, Pam" userId="f3aa402d-8a3c-4841-b939-af5e5b41e404" providerId="ADAL" clId="{185E428A-A86F-48DD-B745-A929D38CDA20}" dt="2024-12-06T22:55:49.329" v="26" actId="1076"/>
          <ac:picMkLst>
            <pc:docMk/>
            <pc:sldMk cId="0" sldId="270"/>
            <ac:picMk id="3" creationId="{AA6FDCD9-1B70-D0C3-EB68-36B257F40923}"/>
          </ac:picMkLst>
        </pc:picChg>
      </pc:sldChg>
      <pc:sldChg chg="addSp modSp mod modNotes">
        <pc:chgData name="Bracken, Pam" userId="f3aa402d-8a3c-4841-b939-af5e5b41e404" providerId="ADAL" clId="{185E428A-A86F-48DD-B745-A929D38CDA20}" dt="2024-12-06T22:56:33.250" v="33" actId="1076"/>
        <pc:sldMkLst>
          <pc:docMk/>
          <pc:sldMk cId="0" sldId="271"/>
        </pc:sldMkLst>
        <pc:picChg chg="add mod">
          <ac:chgData name="Bracken, Pam" userId="f3aa402d-8a3c-4841-b939-af5e5b41e404" providerId="ADAL" clId="{185E428A-A86F-48DD-B745-A929D38CDA20}" dt="2024-12-06T22:56:33.250" v="33" actId="1076"/>
          <ac:picMkLst>
            <pc:docMk/>
            <pc:sldMk cId="0" sldId="271"/>
            <ac:picMk id="3" creationId="{AEFC3D1B-BCE3-8C46-06D3-A224C0CB57B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1b5b7bd4a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31b5b7bd4a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1b5b7bd4a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31b5b7bd4a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1b5b7bd4a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31b5b7bd4a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1b5b7bd4a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31b5b7bd4a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1b5b7bd4a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31b5b7bd4a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1995fb74b1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31995fb74b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1f1784854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31f1784854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995fb74b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31995fb74b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1995fb74b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31995fb74b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1b5b7bd4a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1b5b7bd4a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1995fb74b1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31995fb74b1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-US"/>
              <a:t>Scavenger Hunt—Schools &amp; Degree Programs</a:t>
            </a:r>
            <a:endParaRPr/>
          </a:p>
        </p:txBody>
      </p:sp>
      <p:sp>
        <p:nvSpPr>
          <p:cNvPr id="150" name="Google Shape;150;p3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rmAutofit fontScale="92500"/>
          </a:bodyPr>
          <a:lstStyle/>
          <a:p>
            <a:pPr marL="457200" lvl="0" indent="-369570" algn="l" rtl="0">
              <a:spcBef>
                <a:spcPts val="480"/>
              </a:spcBef>
              <a:spcAft>
                <a:spcPts val="0"/>
              </a:spcAft>
              <a:buSzPct val="100000"/>
              <a:buChar char="●"/>
            </a:pPr>
            <a:r>
              <a:rPr lang="en-US"/>
              <a:t>Choose a Degree &amp; Program</a:t>
            </a:r>
            <a:endParaRPr/>
          </a:p>
        </p:txBody>
      </p:sp>
      <p:sp>
        <p:nvSpPr>
          <p:cNvPr id="151" name="Google Shape;151;p3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University of Oklahoma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University of Central Oklahoma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Oklahoma State University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Northeastern State University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East Central University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Connors State College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University of Arkansas Fort Smith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/>
              <a:t>Other institution of your choice!</a:t>
            </a:r>
            <a:endParaRPr/>
          </a:p>
        </p:txBody>
      </p:sp>
      <p:sp>
        <p:nvSpPr>
          <p:cNvPr id="152" name="Google Shape;152;p3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1"/>
          <p:cNvSpPr txBox="1">
            <a:spLocks noGrp="1"/>
          </p:cNvSpPr>
          <p:nvPr>
            <p:ph type="body" idx="2"/>
          </p:nvPr>
        </p:nvSpPr>
        <p:spPr>
          <a:xfrm>
            <a:off x="456302" y="1394820"/>
            <a:ext cx="4041900" cy="4911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rmAutofit/>
          </a:bodyPr>
          <a:lstStyle/>
          <a:p>
            <a: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Select a school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2"/>
          <p:cNvSpPr txBox="1">
            <a:spLocks noGrp="1"/>
          </p:cNvSpPr>
          <p:nvPr>
            <p:ph type="body" idx="4294967295"/>
          </p:nvPr>
        </p:nvSpPr>
        <p:spPr>
          <a:xfrm>
            <a:off x="373950" y="1309350"/>
            <a:ext cx="25191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List 8 required courses from 5 different subject areas and 2 elective courses</a:t>
            </a:r>
            <a:endParaRPr/>
          </a:p>
          <a:p>
            <a:pPr marL="231775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See Example →</a:t>
            </a:r>
            <a:endParaRPr/>
          </a:p>
          <a:p>
            <a:pPr marL="1645836" lvl="7" indent="-60953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59" name="Google Shape;159;p32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Scavenger Hunt—Program Requirements</a:t>
            </a:r>
            <a:endParaRPr/>
          </a:p>
        </p:txBody>
      </p:sp>
      <p:graphicFrame>
        <p:nvGraphicFramePr>
          <p:cNvPr id="160" name="Google Shape;160;p32"/>
          <p:cNvGraphicFramePr/>
          <p:nvPr/>
        </p:nvGraphicFramePr>
        <p:xfrm>
          <a:off x="3031050" y="1264563"/>
          <a:ext cx="5922450" cy="3816350"/>
        </p:xfrm>
        <a:graphic>
          <a:graphicData uri="http://schemas.openxmlformats.org/drawingml/2006/table">
            <a:tbl>
              <a:tblPr>
                <a:noFill/>
                <a:tableStyleId>{864E99FA-1FFB-4E82-967A-6574A839CB43}</a:tableStyleId>
              </a:tblPr>
              <a:tblGrid>
                <a:gridCol w="159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</a:t>
                      </a:r>
                      <a:r>
                        <a:rPr lang="en-US" sz="15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urse Code</a:t>
                      </a:r>
                      <a:endParaRPr sz="11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</a:t>
                      </a:r>
                      <a:r>
                        <a:rPr lang="en-US" sz="15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urse</a:t>
                      </a:r>
                      <a:endParaRPr sz="11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-US" sz="15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redit Hours</a:t>
                      </a:r>
                      <a:endParaRPr sz="11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 1113</a:t>
                      </a:r>
                      <a:endParaRPr sz="9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Principles of English Composition</a:t>
                      </a:r>
                      <a:endParaRPr sz="9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9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 1503</a:t>
                      </a:r>
                      <a:endParaRPr sz="9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College Algebra</a:t>
                      </a:r>
                      <a:endParaRPr sz="9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9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GEOL 1024</a:t>
                      </a:r>
                      <a:endParaRPr sz="9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 of the Earth and Life</a:t>
                      </a:r>
                      <a:endParaRPr sz="9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90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 1493</a:t>
                      </a:r>
                      <a:endParaRPr sz="13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United States, 1865-Present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3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 1543</a:t>
                      </a:r>
                      <a:endParaRPr sz="13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Ethical and Intercultural Leader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BIOL 1121</a:t>
                      </a:r>
                      <a:endParaRPr sz="13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Introductory Zoology Lab*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 1111</a:t>
                      </a:r>
                      <a:endParaRPr sz="13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Principles of Composition I*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 2213</a:t>
                      </a:r>
                      <a:endParaRPr sz="13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Mathematical Systems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PSC 1113</a:t>
                      </a:r>
                      <a:endParaRPr sz="13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American Federal Government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 1103</a:t>
                      </a:r>
                      <a:endParaRPr sz="13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Geography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1" name="Google Shape;161;p32"/>
          <p:cNvSpPr txBox="1"/>
          <p:nvPr/>
        </p:nvSpPr>
        <p:spPr>
          <a:xfrm>
            <a:off x="1697550" y="4666500"/>
            <a:ext cx="13335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*Electives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Find a currently available schedule of courses.</a:t>
            </a:r>
            <a:endParaRPr dirty="0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List course sections for one semester—add the semester and year to your handout.</a:t>
            </a:r>
            <a:endParaRPr dirty="0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Make sure your schedule adds up to at least 12 credit hours.</a:t>
            </a:r>
            <a:endParaRPr dirty="0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Include the course code, course title, instructor, delivery of the class, meeting days, meeting times, and meeting location.</a:t>
            </a:r>
            <a:endParaRPr dirty="0"/>
          </a:p>
        </p:txBody>
      </p:sp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Scavenger Hunt—Course Sections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4"/>
          <p:cNvSpPr txBox="1">
            <a:spLocks noGrp="1"/>
          </p:cNvSpPr>
          <p:nvPr>
            <p:ph type="body" idx="1"/>
          </p:nvPr>
        </p:nvSpPr>
        <p:spPr>
          <a:xfrm>
            <a:off x="408504" y="857593"/>
            <a:ext cx="88371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b="1" dirty="0"/>
              <a:t>Add all dates for the entire semester</a:t>
            </a:r>
            <a:r>
              <a:rPr lang="en-US" dirty="0"/>
              <a:t>. Use the institution’s academic calendar to find when the semester begins and ends.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b="1" dirty="0"/>
              <a:t>Add all class occurrences to your calendar</a:t>
            </a:r>
            <a:r>
              <a:rPr lang="en-US" dirty="0"/>
              <a:t>. Use different colors for each class. Include the course code, meeting time, and meeting location.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7012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See Example →</a:t>
            </a:r>
            <a:endParaRPr dirty="0"/>
          </a:p>
          <a:p>
            <a:pPr marL="1645836" lvl="0" indent="-60953" algn="l" rtl="0">
              <a:spcBef>
                <a:spcPts val="240"/>
              </a:spcBef>
              <a:spcAft>
                <a:spcPts val="0"/>
              </a:spcAft>
              <a:buNone/>
            </a:pPr>
            <a:endParaRPr sz="12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3" name="Google Shape;173;p34"/>
          <p:cNvSpPr txBox="1">
            <a:spLocks noGrp="1"/>
          </p:cNvSpPr>
          <p:nvPr>
            <p:ph type="title"/>
          </p:nvPr>
        </p:nvSpPr>
        <p:spPr>
          <a:xfrm>
            <a:off x="503190" y="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Scavenger Hunt—Semester Calendar</a:t>
            </a:r>
            <a:endParaRPr dirty="0"/>
          </a:p>
        </p:txBody>
      </p:sp>
      <p:pic>
        <p:nvPicPr>
          <p:cNvPr id="174" name="Google Shape;17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8233" y="3245104"/>
            <a:ext cx="5822950" cy="181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Find your institution’s academic calendar.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List the following key dates on your semester schedule:</a:t>
            </a:r>
            <a:endParaRPr/>
          </a:p>
          <a:p>
            <a:pPr marL="480034" lvl="1" indent="-210555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Classes begin</a:t>
            </a:r>
            <a:endParaRPr sz="2400"/>
          </a:p>
          <a:p>
            <a:pPr marL="480034" lvl="1" indent="-210555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Holiday breaks</a:t>
            </a:r>
            <a:endParaRPr sz="2400"/>
          </a:p>
          <a:p>
            <a:pPr marL="480034" lvl="1" indent="-210555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Midterm exam week (if applicable)</a:t>
            </a:r>
            <a:endParaRPr sz="2400"/>
          </a:p>
          <a:p>
            <a:pPr marL="480034" lvl="1" indent="-210555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Final exam week</a:t>
            </a:r>
            <a:endParaRPr sz="2400"/>
          </a:p>
          <a:p>
            <a:pPr marL="480034" lvl="1" indent="-210555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Classes end</a:t>
            </a:r>
            <a:endParaRPr sz="2400"/>
          </a:p>
          <a:p>
            <a:pPr marL="480034" lvl="1" indent="-210555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Other important dates</a:t>
            </a:r>
            <a:endParaRPr sz="2400"/>
          </a:p>
        </p:txBody>
      </p:sp>
      <p:sp>
        <p:nvSpPr>
          <p:cNvPr id="180" name="Google Shape;180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Scavenger Hunt—Academic Calendar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/>
              <a:t>Aha!</a:t>
            </a:r>
            <a:r>
              <a:rPr lang="en-US"/>
              <a:t> — Moments of insight or clarity that stood out during the activities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b="1"/>
              <a:t>Huh? </a:t>
            </a:r>
            <a:r>
              <a:rPr lang="en-US"/>
              <a:t>— Parts of the scheduling activity that were confusing or unclear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b="1"/>
              <a:t>Uh Uh!</a:t>
            </a:r>
            <a:r>
              <a:rPr lang="en-US"/>
              <a:t> — Ideas that don’t sit well with you or aspects of the scheduling activity that you disagree with or find troubling</a:t>
            </a:r>
            <a:endParaRPr/>
          </a:p>
          <a:p>
            <a:pPr marL="1645836" lvl="7" indent="-60953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86" name="Google Shape;186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Aha! Huh? Uh Uh!</a:t>
            </a:r>
            <a:endParaRPr/>
          </a:p>
        </p:txBody>
      </p:sp>
      <p:pic>
        <p:nvPicPr>
          <p:cNvPr id="3" name="Picture 2" descr="A light bulb with a shining sun&#10;&#10;Description automatically generated">
            <a:extLst>
              <a:ext uri="{FF2B5EF4-FFF2-40B4-BE49-F238E27FC236}">
                <a16:creationId xmlns:a16="http://schemas.microsoft.com/office/drawing/2014/main" id="{AA6FDCD9-1B70-D0C3-EB68-36B257F40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3364" y="124444"/>
            <a:ext cx="1345223" cy="13452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/>
              <a:t>Aha!</a:t>
            </a:r>
            <a:r>
              <a:rPr lang="en-US"/>
              <a:t> </a:t>
            </a:r>
            <a:r>
              <a:rPr lang="en-US" b="1"/>
              <a:t>moments </a:t>
            </a:r>
            <a:r>
              <a:rPr lang="en-US"/>
              <a:t>— What made that stand out to you?</a:t>
            </a:r>
            <a:endParaRPr/>
          </a:p>
          <a:p>
            <a:pPr marL="227012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/>
              <a:t>Huh? responses </a:t>
            </a:r>
            <a:r>
              <a:rPr lang="en-US"/>
              <a:t>— What are some ideas that could clarify this?</a:t>
            </a:r>
            <a:endParaRPr/>
          </a:p>
          <a:p>
            <a:pPr marL="227012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b="1"/>
              <a:t>Uh Uh!</a:t>
            </a:r>
            <a:r>
              <a:rPr lang="en-US"/>
              <a:t> </a:t>
            </a:r>
            <a:r>
              <a:rPr lang="en-US" b="1"/>
              <a:t>reactions </a:t>
            </a:r>
            <a:r>
              <a:rPr lang="en-US"/>
              <a:t>— Why do you think you feel that way?</a:t>
            </a:r>
            <a:endParaRPr/>
          </a:p>
          <a:p>
            <a:pPr marL="1645836" lvl="7" indent="-60953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92" name="Google Shape;192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Aha! Huh? Uh Uh!</a:t>
            </a:r>
            <a:endParaRPr/>
          </a:p>
        </p:txBody>
      </p:sp>
      <p:pic>
        <p:nvPicPr>
          <p:cNvPr id="3" name="Picture 2" descr="A light bulb with a shining sun&#10;&#10;Description automatically generated">
            <a:extLst>
              <a:ext uri="{FF2B5EF4-FFF2-40B4-BE49-F238E27FC236}">
                <a16:creationId xmlns:a16="http://schemas.microsoft.com/office/drawing/2014/main" id="{AEFC3D1B-BCE3-8C46-06D3-A224C0CB5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770" y="205604"/>
            <a:ext cx="1215368" cy="12153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Mastering the Maze of Course Scheduling</a:t>
            </a:r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College Schedules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/>
              <a:t>How can I create a college schedule that helps me meet my academic goals, and what steps do I need to take to be ready for enrolling in courses?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6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Simulate building a college schedule.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Analyze how semester schedules meet program goals and requirements.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Reflect on the scheduling process and plan next steps.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55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24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do you know about postsecondary education?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do you want to know about postsecondary education?</a:t>
            </a: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Padlet—KWL</a:t>
            </a:r>
            <a:endParaRPr/>
          </a:p>
        </p:txBody>
      </p:sp>
      <p:pic>
        <p:nvPicPr>
          <p:cNvPr id="114" name="Google Shape;11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0250" y="1309350"/>
            <a:ext cx="2713725" cy="1983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1400" y="3121775"/>
            <a:ext cx="1797775" cy="179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Building a Course Schedule</a:t>
            </a:r>
            <a:endParaRPr/>
          </a:p>
        </p:txBody>
      </p:sp>
      <p:graphicFrame>
        <p:nvGraphicFramePr>
          <p:cNvPr id="121" name="Google Shape;121;p27"/>
          <p:cNvGraphicFramePr/>
          <p:nvPr/>
        </p:nvGraphicFramePr>
        <p:xfrm>
          <a:off x="457200" y="1277050"/>
          <a:ext cx="7824350" cy="3491600"/>
        </p:xfrm>
        <a:graphic>
          <a:graphicData uri="http://schemas.openxmlformats.org/drawingml/2006/table">
            <a:tbl>
              <a:tblPr>
                <a:noFill/>
                <a:tableStyleId>{58107572-224C-4388-AAC1-DA93B87A55FF}</a:tableStyleId>
              </a:tblPr>
              <a:tblGrid>
                <a:gridCol w="391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5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Accounting</a:t>
                      </a: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k20.ou.edu/acc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Biology</a:t>
                      </a: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k20.ou.edu/bio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5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History</a:t>
                      </a: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k20.ou.edu/history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Math</a:t>
                      </a: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k20.ou.edu/mat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2" name="Google Shape;12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2725" y="1589425"/>
            <a:ext cx="1060350" cy="106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10850" y="1589250"/>
            <a:ext cx="1060704" cy="1060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10850" y="3319275"/>
            <a:ext cx="1060704" cy="1060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72550" y="3319275"/>
            <a:ext cx="1060704" cy="1060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Choose one group member’s card sort to modify.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Read your scenario card.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Modify the card sort to account for the considerations in your scenario card.</a:t>
            </a:r>
            <a:endParaRPr/>
          </a:p>
          <a:p>
            <a:pPr marL="1645836" lvl="7" indent="-60953" algn="l" rtl="0"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31" name="Google Shape;13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Scenarios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b="1"/>
              <a:t>Exclaim: </a:t>
            </a:r>
            <a:r>
              <a:rPr lang="en-US"/>
              <a:t>Write one thing you noticed as you modified the schedule.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b="1"/>
              <a:t>Question: </a:t>
            </a:r>
            <a:r>
              <a:rPr lang="en-US"/>
              <a:t>What is one question that came up as you modified the schedule?</a:t>
            </a:r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Exclaim and Question</a:t>
            </a:r>
            <a:endParaRPr/>
          </a:p>
        </p:txBody>
      </p:sp>
      <p:pic>
        <p:nvPicPr>
          <p:cNvPr id="138" name="Google Shape;13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2750" y="1470475"/>
            <a:ext cx="2092025" cy="209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Schools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Degree Programs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Program Requirements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Course Sections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Semester Schedule</a:t>
            </a: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Academic Calendar</a:t>
            </a:r>
            <a:endParaRPr/>
          </a:p>
        </p:txBody>
      </p:sp>
      <p:sp>
        <p:nvSpPr>
          <p:cNvPr id="144" name="Google Shape;144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Scavenger Hunt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606</Words>
  <Application>Microsoft Office PowerPoint</Application>
  <PresentationFormat>On-screen Show (16:9)</PresentationFormat>
  <Paragraphs>133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Noto Sans Symbols</vt:lpstr>
      <vt:lpstr>LEARN theme</vt:lpstr>
      <vt:lpstr>LEARN theme</vt:lpstr>
      <vt:lpstr>PowerPoint Presentation</vt:lpstr>
      <vt:lpstr>Mastering the Maze of Course Scheduling</vt:lpstr>
      <vt:lpstr>Essential Question</vt:lpstr>
      <vt:lpstr>Lesson Objectives</vt:lpstr>
      <vt:lpstr>Padlet—KWL</vt:lpstr>
      <vt:lpstr>Building a Course Schedule</vt:lpstr>
      <vt:lpstr>Scenarios</vt:lpstr>
      <vt:lpstr>Exclaim and Question</vt:lpstr>
      <vt:lpstr>Scavenger Hunt</vt:lpstr>
      <vt:lpstr>Scavenger Hunt—Schools &amp; Degree Programs</vt:lpstr>
      <vt:lpstr>Scavenger Hunt—Program Requirements</vt:lpstr>
      <vt:lpstr>Scavenger Hunt—Course Sections</vt:lpstr>
      <vt:lpstr>Scavenger Hunt—Semester Calendar</vt:lpstr>
      <vt:lpstr>Scavenger Hunt—Academic Calendar</vt:lpstr>
      <vt:lpstr>Aha! Huh? Uh Uh!</vt:lpstr>
      <vt:lpstr>Aha! Huh? Uh Uh!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Pam</dc:creator>
  <cp:lastModifiedBy>Bracken, Pam</cp:lastModifiedBy>
  <cp:revision>1</cp:revision>
  <dcterms:modified xsi:type="dcterms:W3CDTF">2024-12-06T22:57:38Z</dcterms:modified>
</cp:coreProperties>
</file>