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77" r:id="rId8"/>
    <p:sldId id="278" r:id="rId9"/>
    <p:sldId id="279" r:id="rId10"/>
    <p:sldId id="276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4" r:id="rId20"/>
    <p:sldId id="275" r:id="rId21"/>
    <p:sldId id="269" r:id="rId22"/>
    <p:sldId id="270" r:id="rId23"/>
    <p:sldId id="271" r:id="rId24"/>
    <p:sldId id="272" r:id="rId25"/>
    <p:sldId id="273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985E16-19C3-7111-2931-3227BA7AF2EA}" name="Finley-Combs, Elsa C." initials="" userId="S::Elsa.C.FinleyCombs-1@ou.edu::e8d71294-0f63-4cfb-b8f2-25fd916d905b" providerId="AD"/>
  <p188:author id="{3A09FB37-FFE7-DFB0-5C3F-C3CEC8D8CD6D}" name="Smith, Amber L." initials="SA" userId="S::alsmith@ou.edu::22d4e6e2-94c9-4c66-9dfe-333d48ab2815" providerId="AD"/>
  <p188:author id="{A3E28C57-98DD-F6F5-EB16-3AEC0344DE56}" name="Finley-Combs, Elsa C." initials="FE" userId="S::elsa.c.finleycombs-1@ou.edu::e8d71294-0f63-4cfb-b8f2-25fd916d90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8F771-0475-9368-2080-105BD1BFBE25}" v="2" dt="2025-04-08T13:45:36.803"/>
    <p1510:client id="{CF573252-AD56-EF14-3716-3E5D83B9F91C}" v="215" dt="2025-04-07T20:50:22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94619"/>
  </p:normalViewPr>
  <p:slideViewPr>
    <p:cSldViewPr snapToGrid="0">
      <p:cViewPr varScale="1">
        <p:scale>
          <a:sx n="146" d="100"/>
          <a:sy n="146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cFPAD5NG4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91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1a0825e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1a0825e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1a0825e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1a0825e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1a0825e8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1a0825e8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1a0825e8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1a0825e8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1a0825e8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1a0825e8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What? So what? Now what?. Strategies. https://learn.k20center.ou.edu/strategy/95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1a0825e8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1a0825e8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>
                <a:effectLst/>
              </a:rPr>
              <a:t>Athlete Remedy. (2020, November 17). </a:t>
            </a:r>
            <a:r>
              <a:rPr lang="en-US" i="1">
                <a:effectLst/>
              </a:rPr>
              <a:t>What is the best ankle support for a game? | Ankle brace vs ankle tape</a:t>
            </a:r>
            <a:r>
              <a:rPr lang="en-US" i="0">
                <a:effectLst/>
              </a:rPr>
              <a:t> [Video]. YouTube. https://</a:t>
            </a:r>
            <a:r>
              <a:rPr lang="en-US" i="0" err="1">
                <a:effectLst/>
              </a:rPr>
              <a:t>www.youtube.com</a:t>
            </a:r>
            <a:r>
              <a:rPr lang="en-US" i="0">
                <a:effectLst/>
              </a:rPr>
              <a:t>/</a:t>
            </a:r>
            <a:r>
              <a:rPr lang="en-US" i="0" err="1">
                <a:effectLst/>
              </a:rPr>
              <a:t>watch?v</a:t>
            </a:r>
            <a:r>
              <a:rPr lang="en-US" i="0">
                <a:effectLst/>
              </a:rPr>
              <a:t>=DyQiQQN0fuk</a:t>
            </a:r>
            <a:endParaRPr lang="en-US">
              <a:effectLst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1a0825e8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1a0825e8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err="1">
                <a:effectLst/>
              </a:rPr>
              <a:t>Enovis</a:t>
            </a:r>
            <a:r>
              <a:rPr lang="en-US">
                <a:effectLst/>
              </a:rPr>
              <a:t> ANZ. (2017, September 15). </a:t>
            </a:r>
            <a:r>
              <a:rPr lang="en-US" i="1">
                <a:effectLst/>
              </a:rPr>
              <a:t>DJO roadshow Powerhouse Physio taping vs bracing </a:t>
            </a:r>
            <a:r>
              <a:rPr lang="en-US" i="0">
                <a:effectLst/>
              </a:rPr>
              <a:t>[Video]. YouTube. https://</a:t>
            </a:r>
            <a:r>
              <a:rPr lang="en-US" i="0" err="1">
                <a:effectLst/>
              </a:rPr>
              <a:t>www.youtube.com</a:t>
            </a:r>
            <a:r>
              <a:rPr lang="en-US" i="0">
                <a:effectLst/>
              </a:rPr>
              <a:t>/</a:t>
            </a:r>
            <a:r>
              <a:rPr lang="en-US" i="0" err="1">
                <a:effectLst/>
              </a:rPr>
              <a:t>watch?v</a:t>
            </a:r>
            <a:r>
              <a:rPr lang="en-US" i="0">
                <a:effectLst/>
              </a:rPr>
              <a:t>=MMvL9swaaF4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1a0825e8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1a0825e8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Claim, evidence, reasoning (CER). Strategies. </a:t>
            </a:r>
            <a:r>
              <a:rPr lang="en-US" sz="1800" b="0" i="0" u="sng" strike="noStrike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https://learn.k20center.ou.edu/strategy/156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Center for Sports Medicine. (2016, February 3). </a:t>
            </a:r>
            <a:r>
              <a:rPr lang="en-US" i="1"/>
              <a:t>Sports taping for the ankle – The Center for Sports Medicine </a:t>
            </a:r>
            <a:r>
              <a:rPr lang="en-US" i="0"/>
              <a:t>[Video]. YouTube. https://</a:t>
            </a:r>
            <a:r>
              <a:rPr lang="en-US" i="0" err="1"/>
              <a:t>www.youtube.com</a:t>
            </a:r>
            <a:r>
              <a:rPr lang="en-US" i="0"/>
              <a:t>/</a:t>
            </a:r>
            <a:r>
              <a:rPr lang="en-US" i="0" err="1"/>
              <a:t>watch?v</a:t>
            </a:r>
            <a:r>
              <a:rPr lang="en-US" i="0"/>
              <a:t>=deELy8juCwo </a:t>
            </a:r>
          </a:p>
        </p:txBody>
      </p:sp>
    </p:spTree>
    <p:extLst>
      <p:ext uri="{BB962C8B-B14F-4D97-AF65-F5344CB8AC3E}">
        <p14:creationId xmlns:p14="http://schemas.microsoft.com/office/powerpoint/2010/main" val="733614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Pivotal Motion Physiotherapy – Physiotherapist Newmarket. (2014, December 7). </a:t>
            </a:r>
            <a:r>
              <a:rPr lang="en-US" i="1"/>
              <a:t>How to tape a thumb for sports – Presented by Pivotal Motion Physiotherapy </a:t>
            </a:r>
            <a:r>
              <a:rPr lang="en-US" i="0"/>
              <a:t>[Video]. YouTube. https://</a:t>
            </a:r>
            <a:r>
              <a:rPr lang="en-US" i="0" err="1"/>
              <a:t>www.youtube.com</a:t>
            </a:r>
            <a:r>
              <a:rPr lang="en-US" i="0"/>
              <a:t>/</a:t>
            </a:r>
            <a:r>
              <a:rPr lang="en-US" i="0" err="1"/>
              <a:t>watch?v</a:t>
            </a:r>
            <a:r>
              <a:rPr lang="en-US" i="0"/>
              <a:t>=Zaqp2Rt6LpA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2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1a0825e8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1a0825e8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1a0825e8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1a0825e8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5W cube. Strategies.  </a:t>
            </a:r>
            <a:r>
              <a:rPr lang="en-US" sz="1800" b="0" i="0" u="sng" strike="noStrike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https://learn.k20center.ou.edu/strategy/81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2020fc5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2020fc5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Ochsner Health. (2022, August 22). </a:t>
            </a:r>
            <a:r>
              <a:rPr lang="en-US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day in the life | Primary care sports medicine physician Olabode </a:t>
            </a:r>
            <a:r>
              <a:rPr lang="en-US" sz="1800" b="0" i="1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Agaja</a:t>
            </a:r>
            <a:r>
              <a:rPr lang="en-US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DO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[Video]. YouTube.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https://www.youtube.com/watch?v=BvcFPAD5NG4</a:t>
            </a:r>
            <a:endParaRPr lang="en-US" sz="18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2020fc58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2020fc58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algn="l"/>
            <a:r>
              <a:rPr lang="en-US"/>
              <a:t>Indeed. (2024, July 30). </a:t>
            </a:r>
            <a:r>
              <a:rPr lang="en-US" i="1"/>
              <a:t>A day in the life of a paramedic ft. an EMT | Indeed</a:t>
            </a:r>
            <a:r>
              <a:rPr lang="en-US" i="0"/>
              <a:t> [Video]. YouTube. https://</a:t>
            </a:r>
            <a:r>
              <a:rPr lang="en-US" i="0" err="1"/>
              <a:t>www.youtube.com</a:t>
            </a:r>
            <a:r>
              <a:rPr lang="en-US" i="0"/>
              <a:t>/</a:t>
            </a:r>
            <a:r>
              <a:rPr lang="en-US" i="0" err="1"/>
              <a:t>watch?v</a:t>
            </a:r>
            <a:r>
              <a:rPr lang="en-US" i="0"/>
              <a:t>=k0k6tWrISBM</a:t>
            </a:r>
            <a:br>
              <a:rPr lang="en-US"/>
            </a:b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2020fc5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2020fc5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Venn diagram. Strategies. </a:t>
            </a:r>
            <a:r>
              <a:rPr lang="en-US" sz="1800" b="0" i="0" u="sng" strike="noStrike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https://learn.k20center.ou.edu/strategy/2918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EF9CB7EB-57D2-76CA-920E-54A88A2DF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>
            <a:extLst>
              <a:ext uri="{FF2B5EF4-FFF2-40B4-BE49-F238E27FC236}">
                <a16:creationId xmlns:a16="http://schemas.microsoft.com/office/drawing/2014/main" id="{8839AD35-29F8-F7F5-A3B4-937CA9ABCF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>
            <a:extLst>
              <a:ext uri="{FF2B5EF4-FFF2-40B4-BE49-F238E27FC236}">
                <a16:creationId xmlns:a16="http://schemas.microsoft.com/office/drawing/2014/main" id="{7708B08A-835F-A824-673F-7D61FA5F9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783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5FCCE0A7-C06E-7EA4-DD82-CC637C254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>
            <a:extLst>
              <a:ext uri="{FF2B5EF4-FFF2-40B4-BE49-F238E27FC236}">
                <a16:creationId xmlns:a16="http://schemas.microsoft.com/office/drawing/2014/main" id="{F4625AC6-F0D1-4356-D02E-85EDEA09C5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>
            <a:extLst>
              <a:ext uri="{FF2B5EF4-FFF2-40B4-BE49-F238E27FC236}">
                <a16:creationId xmlns:a16="http://schemas.microsoft.com/office/drawing/2014/main" id="{DA415B33-E1F4-FC6E-550A-2234A10537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249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C951666A-8CFE-860F-BBD8-E3A26A58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>
            <a:extLst>
              <a:ext uri="{FF2B5EF4-FFF2-40B4-BE49-F238E27FC236}">
                <a16:creationId xmlns:a16="http://schemas.microsoft.com/office/drawing/2014/main" id="{89844395-75E0-FFEF-EC71-DC7EB9D7C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>
            <a:extLst>
              <a:ext uri="{FF2B5EF4-FFF2-40B4-BE49-F238E27FC236}">
                <a16:creationId xmlns:a16="http://schemas.microsoft.com/office/drawing/2014/main" id="{1D4E988D-BA43-0005-1993-6704C82130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4798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383A7293-99E9-5B53-B70D-0F58B8B6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>
            <a:extLst>
              <a:ext uri="{FF2B5EF4-FFF2-40B4-BE49-F238E27FC236}">
                <a16:creationId xmlns:a16="http://schemas.microsoft.com/office/drawing/2014/main" id="{F69DBE47-8906-AD5D-9EEB-069EBF0C37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>
            <a:extLst>
              <a:ext uri="{FF2B5EF4-FFF2-40B4-BE49-F238E27FC236}">
                <a16:creationId xmlns:a16="http://schemas.microsoft.com/office/drawing/2014/main" id="{00E4E765-8EB1-0D03-0B40-4FAA71BE55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975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DyQiQQN0fuk?feature=oembed" TargetMode="Externa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MMvL9swaaF4?feature=oembed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eELy8juCwo?feature=oembed" TargetMode="Externa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qp2Rt6LpA?feature=oembed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BvcFPAD5NG4?feature=oembed" TargetMode="Externa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k0k6tWrISBM?feature=oembed" TargetMode="Externa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On your </a:t>
            </a:r>
            <a:r>
              <a:rPr lang="en-US" b="1"/>
              <a:t>Geriatric Simulation Reflection</a:t>
            </a:r>
            <a:r>
              <a:rPr lang="en-US"/>
              <a:t> handout, respond to the following questions: </a:t>
            </a:r>
            <a:endParaRPr/>
          </a:p>
          <a:p>
            <a:pPr marL="457200" lvl="0" indent="-368935" algn="l" rtl="0">
              <a:spcBef>
                <a:spcPts val="520"/>
              </a:spcBef>
              <a:spcAft>
                <a:spcPts val="0"/>
              </a:spcAft>
              <a:buClr>
                <a:srgbClr val="910D28"/>
              </a:buClr>
              <a:buSzPct val="100000"/>
              <a:buChar char="•"/>
            </a:pPr>
            <a:r>
              <a:rPr lang="en-US"/>
              <a:t>Which challenge was the most difficult?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00000"/>
              <a:buChar char="•"/>
            </a:pPr>
            <a:r>
              <a:rPr lang="en-US"/>
              <a:t>How did the limitations affect your ability to move, interact, or perform daily tasks? 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00000"/>
              <a:buChar char="•"/>
            </a:pPr>
            <a:r>
              <a:rPr lang="en-US"/>
              <a:t>What adjustments can be made to improve accessibility for older adults in healthcare settings? </a:t>
            </a:r>
            <a:endParaRPr/>
          </a:p>
          <a:p>
            <a:pPr marL="457200" lvl="0" indent="-368935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910D28"/>
              </a:buClr>
              <a:buSzPct val="100000"/>
              <a:buChar char="•"/>
            </a:pPr>
            <a:r>
              <a:rPr lang="en-US"/>
              <a:t>In what ways can physical therapy improve the mobility and quality of life of older adults? How did the challenges in the activities highlight the importance of empathy in patient care?</a:t>
            </a:r>
          </a:p>
        </p:txBody>
      </p:sp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Use the </a:t>
            </a:r>
            <a:r>
              <a:rPr lang="en-US" b="1"/>
              <a:t>Stethoscope Placement Guide</a:t>
            </a:r>
            <a:r>
              <a:rPr lang="en-US"/>
              <a:t> to complete the following: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Place the stethoscope on your partner’s chest to locate and listen for heart sounds.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Place the stethoscope on your partner’s back to locate and listen for lung sounds.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Place the stethoscope on your partner’s abdomen to locate and listen for bowel sounds.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Switch roles with your partner and repeat the process. </a:t>
            </a:r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Station 2: Auscultation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864679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5614" algn="l" rtl="0">
              <a:spcBef>
                <a:spcPts val="1200"/>
              </a:spcBef>
              <a:spcAft>
                <a:spcPts val="0"/>
              </a:spcAft>
              <a:buSzPts val="2630"/>
              <a:buChar char="•"/>
            </a:pPr>
            <a:r>
              <a:rPr lang="en-US"/>
              <a:t>Why is it important for physical therapists to assess heart, lung, and bowel sounds when creating a treatment plan for a patient?</a:t>
            </a:r>
            <a:endParaRPr/>
          </a:p>
          <a:p>
            <a:pPr marL="457200" lvl="0" indent="-395614" algn="l" rtl="0">
              <a:spcBef>
                <a:spcPts val="0"/>
              </a:spcBef>
              <a:spcAft>
                <a:spcPts val="0"/>
              </a:spcAft>
              <a:buSzPts val="2630"/>
              <a:buChar char="•"/>
            </a:pPr>
            <a:r>
              <a:rPr lang="en-US"/>
              <a:t>How can abnormal sounds, such as wheezing or crackles, impact a patient’s ability to participate in physical therapy exercises? </a:t>
            </a:r>
            <a:endParaRPr/>
          </a:p>
          <a:p>
            <a:pPr marL="457200" lvl="0" indent="-395614" algn="l" rtl="0">
              <a:spcBef>
                <a:spcPts val="0"/>
              </a:spcBef>
              <a:spcAft>
                <a:spcPts val="0"/>
              </a:spcAft>
              <a:buSzPts val="2630"/>
              <a:buChar char="•"/>
            </a:pPr>
            <a:r>
              <a:rPr lang="en-US"/>
              <a:t>In what ways might a physical therapist adjust a rehabilitation plan for a patient with poor circulation or irregular heart sounds?</a:t>
            </a:r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7906624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1"/>
              <a:t>Sensory loss:</a:t>
            </a:r>
            <a:r>
              <a:rPr lang="en-US" sz="2200"/>
              <a:t> Put a thick rubber glove on your dominant hand. Reach into the bucket and attempt to identify each item you feel.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1"/>
              <a:t>Vision impairment: </a:t>
            </a:r>
            <a:r>
              <a:rPr lang="en-US" sz="2200"/>
              <a:t>Put on the pair of goggles with petroleum jelly on the lenses. Attempt to complete classroom activities like sharpening a pencil, copying a sentences from the board, writing your name, walking down the hall, etc.</a:t>
            </a:r>
            <a:endParaRPr lang="en-US"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1"/>
              <a:t>Sensory hypersensitivity:</a:t>
            </a:r>
            <a:r>
              <a:rPr lang="en-US" sz="2200"/>
              <a:t> Put on the headphones playing loud music. Try to complete a worksheet while wearing the headphones.</a:t>
            </a:r>
          </a:p>
        </p:txBody>
      </p:sp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Station 3: Concussion Simulation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Respond to the prompts on your </a:t>
            </a:r>
            <a:r>
              <a:rPr lang="en-US" b="1"/>
              <a:t>What? So What? Now What?</a:t>
            </a:r>
            <a:r>
              <a:rPr lang="en-US"/>
              <a:t> handout. Consider how you would diagnose a patient’s symptoms, which exercises you would perform to diagnose a patient, and what you would include on a patient’s treatment plan.</a:t>
            </a:r>
          </a:p>
        </p:txBody>
      </p:sp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What? So What? Now What? </a:t>
            </a:r>
            <a:endParaRPr/>
          </a:p>
        </p:txBody>
      </p:sp>
      <p:pic>
        <p:nvPicPr>
          <p:cNvPr id="144" name="Google Shape;144;p31" title="What So What Now Wha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0950" y="144700"/>
            <a:ext cx="703050" cy="7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Station 4: Taping and Wrapping</a:t>
            </a:r>
            <a:endParaRPr/>
          </a:p>
        </p:txBody>
      </p:sp>
      <p:pic>
        <p:nvPicPr>
          <p:cNvPr id="2" name="Online Media 1" descr="What Is The Best Ankle Support For A Game? | Ankle Brace vs  Ankle Tape">
            <a:hlinkClick r:id="" action="ppaction://media"/>
            <a:extLst>
              <a:ext uri="{FF2B5EF4-FFF2-40B4-BE49-F238E27FC236}">
                <a16:creationId xmlns:a16="http://schemas.microsoft.com/office/drawing/2014/main" id="{6D4F562B-0A02-9759-8EEB-65A5C914D9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3839" y="1655418"/>
            <a:ext cx="5136322" cy="2902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Taping and Wrapping</a:t>
            </a:r>
            <a:endParaRPr/>
          </a:p>
        </p:txBody>
      </p:sp>
      <p:pic>
        <p:nvPicPr>
          <p:cNvPr id="2" name="Online Media 1" descr="DJO Roadshow   Powerhouse Physio   Taping vs Bracing">
            <a:hlinkClick r:id="" action="ppaction://media"/>
            <a:extLst>
              <a:ext uri="{FF2B5EF4-FFF2-40B4-BE49-F238E27FC236}">
                <a16:creationId xmlns:a16="http://schemas.microsoft.com/office/drawing/2014/main" id="{782486A9-E766-6668-0B9A-2DBBAF1085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6136" y="1715052"/>
            <a:ext cx="5091727" cy="2876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Claim, Evidence, Reasoning (CER)</a:t>
            </a:r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Write a </a:t>
            </a:r>
            <a:r>
              <a:rPr lang="en-US" b="1"/>
              <a:t>claim</a:t>
            </a:r>
            <a:r>
              <a:rPr lang="en-US"/>
              <a:t> about taping used for injury prevention and rehabilitation.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Watch the following videos.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Use the information from all the resources you explored to record </a:t>
            </a:r>
            <a:r>
              <a:rPr lang="en-US" b="1"/>
              <a:t>evidence</a:t>
            </a:r>
            <a:r>
              <a:rPr lang="en-US"/>
              <a:t> that supports your claim.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Provide </a:t>
            </a:r>
            <a:r>
              <a:rPr lang="en-US" b="1"/>
              <a:t>reasoning</a:t>
            </a:r>
            <a:r>
              <a:rPr lang="en-US"/>
              <a:t> that explains how the provided evidence supports your claim.</a:t>
            </a:r>
          </a:p>
        </p:txBody>
      </p:sp>
      <p:pic>
        <p:nvPicPr>
          <p:cNvPr id="163" name="Google Shape;163;p34" title="Claim Evidence Reasoning (CER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325" y="84225"/>
            <a:ext cx="698000" cy="6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53AD02-2F1D-E795-80CC-5CEF6C4C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Sports Taping for the Ankle</a:t>
            </a:r>
          </a:p>
        </p:txBody>
      </p:sp>
      <p:pic>
        <p:nvPicPr>
          <p:cNvPr id="4" name="Online Media 3" descr="Sports Taping for the Ankle- The Center for Sports Medicine">
            <a:hlinkClick r:id="" action="ppaction://media"/>
            <a:extLst>
              <a:ext uri="{FF2B5EF4-FFF2-40B4-BE49-F238E27FC236}">
                <a16:creationId xmlns:a16="http://schemas.microsoft.com/office/drawing/2014/main" id="{47EBC295-A3FD-3642-B3D6-43DEE12D48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9274" y="1164497"/>
            <a:ext cx="6145451" cy="34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877DD5-495C-D444-3C8F-5542FDE1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Taping for the Thumb</a:t>
            </a:r>
          </a:p>
        </p:txBody>
      </p:sp>
      <p:pic>
        <p:nvPicPr>
          <p:cNvPr id="4" name="Online Media 3" descr="How to tape a thumb for sports - Presented by Pivotal Motion Physiotherapy">
            <a:hlinkClick r:id="" action="ppaction://media"/>
            <a:extLst>
              <a:ext uri="{FF2B5EF4-FFF2-40B4-BE49-F238E27FC236}">
                <a16:creationId xmlns:a16="http://schemas.microsoft.com/office/drawing/2014/main" id="{2F60B8C9-313B-9297-2F41-A0CDCF5BFE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4856" y="1164497"/>
            <a:ext cx="6114288" cy="34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Hands-On Healing: A Deep Dive into Physical Therapy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Understanding the Role of Physical Therapists in Injury Prevention, Rehabilitation, and Patient Care</a:t>
            </a:r>
            <a:endParaRPr/>
          </a:p>
          <a:p>
            <a:pPr marL="0" marR="34288" lvl="0" indent="0" algn="l" rtl="0">
              <a:spcBef>
                <a:spcPts val="12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/>
              <a:t>Find a partner.</a:t>
            </a:r>
          </a:p>
          <a:p>
            <a:pPr indent="-457200"/>
            <a:r>
              <a:rPr lang="en-US"/>
              <a:t>Visit one station. </a:t>
            </a:r>
          </a:p>
          <a:p>
            <a:pPr indent="-457200"/>
            <a:r>
              <a:rPr lang="en-US"/>
              <a:t>Wrap your partner’s thumb or ankle using the provided materials and the taping and wrapping techniques you learned. </a:t>
            </a:r>
          </a:p>
          <a:p>
            <a:pPr indent="-457200"/>
            <a:r>
              <a:rPr lang="en-US"/>
              <a:t>Switch stations. </a:t>
            </a:r>
          </a:p>
        </p:txBody>
      </p:sp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Ankle and Thumb Taping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7554286" cy="357880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700"/>
              <a:t>Roll the die. Respond to the question below that matches the number you rolled.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US" sz="1700" b="1"/>
              <a:t>What</a:t>
            </a:r>
            <a:r>
              <a:rPr lang="en-US" sz="1700"/>
              <a:t> are some common injuries that require taping or bracing in physical therapy?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US" sz="1700" b="1"/>
              <a:t>When</a:t>
            </a:r>
            <a:r>
              <a:rPr lang="en-US" sz="1700"/>
              <a:t> would a physical therapist choose taping over bracing, and what factors might influence this decision for different types of injuries?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US" sz="1700" b="1"/>
              <a:t>Why</a:t>
            </a:r>
            <a:r>
              <a:rPr lang="en-US" sz="1700"/>
              <a:t> do some athletes or patients prefer bracing over taping, and how do their personal experiences or specific needs impact this preference?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US" sz="1700" b="1"/>
              <a:t>How</a:t>
            </a:r>
            <a:r>
              <a:rPr lang="en-US" sz="1700"/>
              <a:t> might a physical therapist adapt their injury prevention approach for an athlete who frequently plays back-to-back games?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US" sz="1700" b="1"/>
              <a:t>Who</a:t>
            </a:r>
            <a:r>
              <a:rPr lang="en-US" sz="1700"/>
              <a:t> should have final say in deciding whether an athlete uses taping or a brace—the physical therapist, the coach, the athlete, or a combination of all three? Why?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US" sz="1700" b="1"/>
              <a:t>Where</a:t>
            </a:r>
            <a:r>
              <a:rPr lang="en-US" sz="1700"/>
              <a:t> do physical therapists typically use taping and bracing techniques, and how might the setting (sports field, clinic, hospital) influence the choice between the two?</a:t>
            </a:r>
            <a:endParaRPr sz="1700"/>
          </a:p>
        </p:txBody>
      </p:sp>
      <p:sp>
        <p:nvSpPr>
          <p:cNvPr id="175" name="Google Shape;175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5W Cube </a:t>
            </a:r>
            <a:endParaRPr/>
          </a:p>
        </p:txBody>
      </p:sp>
      <p:pic>
        <p:nvPicPr>
          <p:cNvPr id="176" name="Google Shape;176;p36" title="5W_stratcard_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7825" y="60825"/>
            <a:ext cx="896700" cy="8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Station 5: Sports Medicine</a:t>
            </a:r>
            <a:endParaRPr/>
          </a:p>
        </p:txBody>
      </p:sp>
      <p:pic>
        <p:nvPicPr>
          <p:cNvPr id="3" name="Online Media 2" descr="A Day in the Life | Primary Care Sports Medicine Physician Olabode Agaja, DO">
            <a:hlinkClick r:id="" action="ppaction://media"/>
            <a:extLst>
              <a:ext uri="{FF2B5EF4-FFF2-40B4-BE49-F238E27FC236}">
                <a16:creationId xmlns:a16="http://schemas.microsoft.com/office/drawing/2014/main" id="{C58C0BD8-61EE-CCC4-A8F6-78CB9B5528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9600" y="1475827"/>
            <a:ext cx="5384800" cy="3042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Day in the Life of a Paramedic ft. an EMT</a:t>
            </a:r>
            <a:endParaRPr/>
          </a:p>
        </p:txBody>
      </p:sp>
      <p:pic>
        <p:nvPicPr>
          <p:cNvPr id="2" name="Online Media 1" descr="A Day in the Life of a Paramedic ft. an EMT | Indeed">
            <a:hlinkClick r:id="" action="ppaction://media"/>
            <a:extLst>
              <a:ext uri="{FF2B5EF4-FFF2-40B4-BE49-F238E27FC236}">
                <a16:creationId xmlns:a16="http://schemas.microsoft.com/office/drawing/2014/main" id="{1B8D35FD-AB48-3039-6C7B-447BE8BFFE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5297" y="1744870"/>
            <a:ext cx="4933405" cy="278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Venn Diagram</a:t>
            </a:r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663343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>
              <a:spcBef>
                <a:spcPts val="520"/>
              </a:spcBef>
              <a:buFont typeface="+mj-lt"/>
              <a:buAutoNum type="arabicPeriod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EMT </a:t>
            </a:r>
            <a:r>
              <a:rPr lang="en-US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circle, write all the necessary skills and responsibilities for EMT careers. </a:t>
            </a:r>
          </a:p>
          <a:p>
            <a:pPr rtl="0" fontAlgn="base">
              <a:spcBef>
                <a:spcPts val="520"/>
              </a:spcBef>
              <a:buFont typeface="+mj-lt"/>
              <a:buAutoNum type="arabicPeriod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Repeat the process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for the </a:t>
            </a: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</a:rPr>
              <a:t>Sports Medicine Physician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</a:rPr>
              <a:t>Physical Therapist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circles. </a:t>
            </a:r>
            <a:endParaRPr lang="en-US" b="0" i="0" u="none" strike="noStrike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common skills and responsibilities between the three careers as a whole class. </a:t>
            </a:r>
          </a:p>
          <a:p>
            <a:pPr rtl="0" fontAlgn="base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Write skills and responsibilities shared between the three careers in the overlapping areas.  </a:t>
            </a: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95" name="Google Shape;195;p39" title="Venn 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7675" y="85625"/>
            <a:ext cx="696600" cy="6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physical therapists use specialized skills and techniques to help individuals recover from injuries, improve mobility, and manage pain?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/>
              <a:t>Learning Goals</a:t>
            </a:r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5287" algn="l" rtl="0">
              <a:spcBef>
                <a:spcPts val="0"/>
              </a:spcBef>
              <a:spcAft>
                <a:spcPts val="0"/>
              </a:spcAft>
              <a:buSzPts val="2625"/>
              <a:buChar char="•"/>
            </a:pPr>
            <a:r>
              <a:rPr lang="en-US" sz="2625"/>
              <a:t>Explore the physical therapist profession by engaging in hands-on activities and simulations to understand the skills, responsibilities, and challenges of the role. </a:t>
            </a:r>
            <a:endParaRPr sz="2625"/>
          </a:p>
          <a:p>
            <a:pPr marL="457200" lvl="0" indent="-395287" algn="l" rtl="0">
              <a:spcBef>
                <a:spcPts val="0"/>
              </a:spcBef>
              <a:spcAft>
                <a:spcPts val="0"/>
              </a:spcAft>
              <a:buSzPts val="2625"/>
              <a:buChar char="•"/>
            </a:pPr>
            <a:r>
              <a:rPr lang="en-US" sz="2625"/>
              <a:t>Develop critical thinking, problem-solving, and patient care skills through real-world training exercises and by assessing personal strengths and interests in relation to physical therapy.</a:t>
            </a:r>
            <a:endParaRPr sz="262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indent="0">
              <a:spcBef>
                <a:spcPts val="0"/>
              </a:spcBef>
              <a:buNone/>
            </a:pPr>
            <a:r>
              <a:rPr lang="en-US" dirty="0"/>
              <a:t>A physical therapist (PT) is a healthcare professional that helps people recover from injuries, manage pain, and improve movement. </a:t>
            </a:r>
          </a:p>
          <a:p>
            <a:pPr marL="63500" indent="0">
              <a:spcBef>
                <a:spcPts val="0"/>
              </a:spcBef>
              <a:buNone/>
            </a:pPr>
            <a:endParaRPr lang="en-US"/>
          </a:p>
          <a:p>
            <a:pPr marL="63500" indent="0">
              <a:spcBef>
                <a:spcPts val="0"/>
              </a:spcBef>
              <a:buNone/>
            </a:pPr>
            <a:r>
              <a:rPr lang="en-US" dirty="0"/>
              <a:t>Where do PTs work?</a:t>
            </a:r>
          </a:p>
          <a:p>
            <a:pPr marL="63500" indent="0">
              <a:spcBef>
                <a:spcPts val="0"/>
              </a:spcBef>
              <a:buNone/>
            </a:pPr>
            <a:r>
              <a:rPr lang="en-US" dirty="0"/>
              <a:t>Physical therapists work in hospitals, outpatient clinics, sport facilities, schools, private practices.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r>
              <a:rPr lang="en-US"/>
              <a:t>Overview: Physical Therapist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43C9E8C9-E5E1-8D9F-954F-EC9C381EA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>
            <a:extLst>
              <a:ext uri="{FF2B5EF4-FFF2-40B4-BE49-F238E27FC236}">
                <a16:creationId xmlns:a16="http://schemas.microsoft.com/office/drawing/2014/main" id="{1B2274F8-9775-D48D-0811-3183C76B6D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indent="0">
              <a:spcBef>
                <a:spcPts val="0"/>
              </a:spcBef>
              <a:buNone/>
            </a:pPr>
            <a:r>
              <a:rPr lang="en-US" dirty="0"/>
              <a:t>What do PTs do? </a:t>
            </a:r>
          </a:p>
          <a:p>
            <a:pPr marL="63500" indent="0">
              <a:spcBef>
                <a:spcPts val="0"/>
              </a:spcBef>
              <a:buNone/>
            </a:pPr>
            <a:endParaRPr lang="en-US"/>
          </a:p>
          <a:p>
            <a:pPr marL="63500" indent="0">
              <a:spcBef>
                <a:spcPts val="0"/>
              </a:spcBef>
              <a:buNone/>
            </a:pPr>
            <a:r>
              <a:rPr lang="en-US" dirty="0"/>
              <a:t>Physical therapists assess injuries and movement issues, create personalized rehab plans, use exercises and equipment, perform hands-on therapy, educate patients on injury prevention, and track patient progress.</a:t>
            </a:r>
          </a:p>
          <a:p>
            <a:pPr marL="63500" indent="0">
              <a:spcBef>
                <a:spcPts val="0"/>
              </a:spcBef>
              <a:buNone/>
            </a:pPr>
            <a:endParaRPr lang="en-US"/>
          </a:p>
          <a:p>
            <a:pPr marL="63500" indent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13" name="Google Shape;113;p26">
            <a:extLst>
              <a:ext uri="{FF2B5EF4-FFF2-40B4-BE49-F238E27FC236}">
                <a16:creationId xmlns:a16="http://schemas.microsoft.com/office/drawing/2014/main" id="{63768D04-D86A-67E2-4B45-C1AF5A1898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r>
              <a:rPr lang="en-US"/>
              <a:t>Overview: Physical Therapist</a:t>
            </a:r>
          </a:p>
        </p:txBody>
      </p:sp>
    </p:spTree>
    <p:extLst>
      <p:ext uri="{BB962C8B-B14F-4D97-AF65-F5344CB8AC3E}">
        <p14:creationId xmlns:p14="http://schemas.microsoft.com/office/powerpoint/2010/main" val="155821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71BC125B-20E5-F1EF-97CF-464430E7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>
            <a:extLst>
              <a:ext uri="{FF2B5EF4-FFF2-40B4-BE49-F238E27FC236}">
                <a16:creationId xmlns:a16="http://schemas.microsoft.com/office/drawing/2014/main" id="{F0F43478-E581-38F7-BD9E-18431F531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r>
              <a:rPr lang="en-US"/>
              <a:t>Overview: Becoming a Physical Therapist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22C63-BE24-DD73-3809-947A68210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Education and training:</a:t>
            </a:r>
          </a:p>
          <a:p>
            <a:r>
              <a:rPr lang="en-US" dirty="0"/>
              <a:t>Approximately 7 years of education</a:t>
            </a:r>
          </a:p>
          <a:p>
            <a:pPr lvl="1" indent="-457200">
              <a:buSzPts val="2600"/>
              <a:buFont typeface="Courier New"/>
              <a:buChar char="o"/>
            </a:pPr>
            <a:r>
              <a:rPr lang="en-US" dirty="0"/>
              <a:t>4 years: Bachelor's Degree</a:t>
            </a:r>
          </a:p>
          <a:p>
            <a:pPr lvl="1" indent="-457200">
              <a:buSzPts val="2600"/>
              <a:buFont typeface="Courier New"/>
              <a:buChar char="o"/>
            </a:pPr>
            <a:r>
              <a:rPr lang="en-US" dirty="0"/>
              <a:t>3 years: DPT program</a:t>
            </a:r>
          </a:p>
          <a:p>
            <a:r>
              <a:rPr lang="en-US" dirty="0"/>
              <a:t>Must pass a licensing exam</a:t>
            </a:r>
          </a:p>
          <a:p>
            <a:r>
              <a:rPr lang="en-US" dirty="0"/>
              <a:t>Average salary: $99,710/year</a:t>
            </a:r>
          </a:p>
          <a:p>
            <a:r>
              <a:rPr lang="en-US" dirty="0"/>
              <a:t>Experienced PTs earn over $130,000/year</a:t>
            </a:r>
          </a:p>
        </p:txBody>
      </p:sp>
    </p:spTree>
    <p:extLst>
      <p:ext uri="{BB962C8B-B14F-4D97-AF65-F5344CB8AC3E}">
        <p14:creationId xmlns:p14="http://schemas.microsoft.com/office/powerpoint/2010/main" val="169663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884B2AB7-8510-FE67-0BCE-47E3EA4B2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>
            <a:extLst>
              <a:ext uri="{FF2B5EF4-FFF2-40B4-BE49-F238E27FC236}">
                <a16:creationId xmlns:a16="http://schemas.microsoft.com/office/drawing/2014/main" id="{50921F88-575F-A8B1-34DB-E4AE9DB2F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indent="0">
              <a:spcBef>
                <a:spcPts val="0"/>
              </a:spcBef>
              <a:buNone/>
            </a:pPr>
            <a:r>
              <a:rPr lang="en-US" dirty="0"/>
              <a:t>How to start preparing:</a:t>
            </a:r>
          </a:p>
          <a:p>
            <a:pPr marL="520700" indent="-457200">
              <a:spcBef>
                <a:spcPts val="0"/>
              </a:spcBef>
            </a:pPr>
            <a:r>
              <a:rPr lang="en-US" dirty="0"/>
              <a:t>Take a science course about biology, anatomy, or similar subjects. </a:t>
            </a:r>
          </a:p>
          <a:p>
            <a:pPr marL="520700" indent="-457200">
              <a:spcBef>
                <a:spcPts val="0"/>
              </a:spcBef>
            </a:pPr>
            <a:r>
              <a:rPr lang="en-US" dirty="0"/>
              <a:t>Learn about injury prevention.</a:t>
            </a:r>
          </a:p>
          <a:p>
            <a:pPr marL="520700" indent="-457200">
              <a:spcBef>
                <a:spcPts val="0"/>
              </a:spcBef>
            </a:pPr>
            <a:r>
              <a:rPr lang="en-US" dirty="0"/>
              <a:t>Volunteer in hospitals, rehab centers, or with athletic trainers.</a:t>
            </a:r>
          </a:p>
          <a:p>
            <a:pPr marL="63500" indent="0">
              <a:spcBef>
                <a:spcPts val="0"/>
              </a:spcBef>
              <a:buNone/>
            </a:pPr>
            <a:endParaRPr lang="en-US"/>
          </a:p>
          <a:p>
            <a:pPr marL="63500" indent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13" name="Google Shape;113;p26">
            <a:extLst>
              <a:ext uri="{FF2B5EF4-FFF2-40B4-BE49-F238E27FC236}">
                <a16:creationId xmlns:a16="http://schemas.microsoft.com/office/drawing/2014/main" id="{43F76403-0C5F-CFF7-66EB-96A39775F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r>
              <a:rPr lang="en-US"/>
              <a:t>Overview: Becoming a Physical Therapist</a:t>
            </a:r>
          </a:p>
        </p:txBody>
      </p:sp>
    </p:spTree>
    <p:extLst>
      <p:ext uri="{BB962C8B-B14F-4D97-AF65-F5344CB8AC3E}">
        <p14:creationId xmlns:p14="http://schemas.microsoft.com/office/powerpoint/2010/main" val="407282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D44E5855-0BE8-A246-0462-192E2D78E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>
            <a:extLst>
              <a:ext uri="{FF2B5EF4-FFF2-40B4-BE49-F238E27FC236}">
                <a16:creationId xmlns:a16="http://schemas.microsoft.com/office/drawing/2014/main" id="{68A9AEC1-35AF-948F-19D8-40A5A30461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/>
              <a:t>Limited vision:</a:t>
            </a:r>
            <a:r>
              <a:rPr lang="en-US"/>
              <a:t> Cover your eyes with either a scarf or a pair of goggles with Vaseline smeared on the lenses. Try reading something through the scarf or goggles.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/>
              <a:t>Limited ability to grasp objects: </a:t>
            </a:r>
            <a:r>
              <a:rPr lang="en-US"/>
              <a:t>Put large socks or mittens on your hands and try to pick up a paper clip or tie your shoes.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/>
              <a:t>Limited spine mobility: </a:t>
            </a:r>
            <a:r>
              <a:rPr lang="en-US"/>
              <a:t>Bend forward and attempt to complete the mobility course in this position. </a:t>
            </a:r>
          </a:p>
        </p:txBody>
      </p:sp>
      <p:sp>
        <p:nvSpPr>
          <p:cNvPr id="113" name="Google Shape;113;p26">
            <a:extLst>
              <a:ext uri="{FF2B5EF4-FFF2-40B4-BE49-F238E27FC236}">
                <a16:creationId xmlns:a16="http://schemas.microsoft.com/office/drawing/2014/main" id="{9A06EBE9-CEBA-E2D2-70CE-CA643AFDD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Station 1: Geriatric Simulation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83778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Microsoft Macintosh PowerPoint</Application>
  <PresentationFormat>On-screen Show (16:9)</PresentationFormat>
  <Paragraphs>95</Paragraphs>
  <Slides>24</Slides>
  <Notes>24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Noto Sans Symbols</vt:lpstr>
      <vt:lpstr>LEARN theme</vt:lpstr>
      <vt:lpstr>LEARN theme</vt:lpstr>
      <vt:lpstr>PowerPoint Presentation</vt:lpstr>
      <vt:lpstr>Hands-On Healing: A Deep Dive into Physical Therapy</vt:lpstr>
      <vt:lpstr>Essential Question</vt:lpstr>
      <vt:lpstr>Learning Goals</vt:lpstr>
      <vt:lpstr>Overview: Physical Therapist</vt:lpstr>
      <vt:lpstr>Overview: Physical Therapist</vt:lpstr>
      <vt:lpstr>Overview: Becoming a Physical Therapist</vt:lpstr>
      <vt:lpstr>Overview: Becoming a Physical Therapist</vt:lpstr>
      <vt:lpstr>Station 1: Geriatric Simulation </vt:lpstr>
      <vt:lpstr>Reflect</vt:lpstr>
      <vt:lpstr>Station 2: Auscultation</vt:lpstr>
      <vt:lpstr>Discuss</vt:lpstr>
      <vt:lpstr>Station 3: Concussion Simulation</vt:lpstr>
      <vt:lpstr>What? So What? Now What? </vt:lpstr>
      <vt:lpstr>Station 4: Taping and Wrapping</vt:lpstr>
      <vt:lpstr>Taping and Wrapping</vt:lpstr>
      <vt:lpstr>Claim, Evidence, Reasoning (CER)</vt:lpstr>
      <vt:lpstr>Sports Taping for the Ankle</vt:lpstr>
      <vt:lpstr>Taping for the Thumb</vt:lpstr>
      <vt:lpstr>Ankle and Thumb Taping </vt:lpstr>
      <vt:lpstr>5W Cube </vt:lpstr>
      <vt:lpstr>Station 5: Sports Medicine</vt:lpstr>
      <vt:lpstr>A Day in the Life of a Paramedic ft. an EMT</vt:lpstr>
      <vt:lpstr>Venn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67</cp:revision>
  <dcterms:modified xsi:type="dcterms:W3CDTF">2025-04-08T14:12:31Z</dcterms:modified>
</cp:coreProperties>
</file>