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4"/>
  </p:sldMasterIdLst>
  <p:notesMasterIdLst>
    <p:notesMasterId r:id="rId36"/>
  </p:notesMasterIdLst>
  <p:sldIdLst>
    <p:sldId id="276" r:id="rId5"/>
    <p:sldId id="256" r:id="rId6"/>
    <p:sldId id="274" r:id="rId7"/>
    <p:sldId id="275" r:id="rId8"/>
    <p:sldId id="273" r:id="rId9"/>
    <p:sldId id="283" r:id="rId10"/>
    <p:sldId id="289" r:id="rId11"/>
    <p:sldId id="290" r:id="rId12"/>
    <p:sldId id="291" r:id="rId13"/>
    <p:sldId id="285" r:id="rId14"/>
    <p:sldId id="292" r:id="rId15"/>
    <p:sldId id="311" r:id="rId16"/>
    <p:sldId id="286" r:id="rId17"/>
    <p:sldId id="287" r:id="rId18"/>
    <p:sldId id="294" r:id="rId19"/>
    <p:sldId id="295" r:id="rId20"/>
    <p:sldId id="299" r:id="rId21"/>
    <p:sldId id="296" r:id="rId22"/>
    <p:sldId id="297" r:id="rId23"/>
    <p:sldId id="300" r:id="rId24"/>
    <p:sldId id="303" r:id="rId25"/>
    <p:sldId id="302" r:id="rId26"/>
    <p:sldId id="304" r:id="rId27"/>
    <p:sldId id="312" r:id="rId28"/>
    <p:sldId id="305" r:id="rId29"/>
    <p:sldId id="307" r:id="rId30"/>
    <p:sldId id="308" r:id="rId31"/>
    <p:sldId id="306" r:id="rId32"/>
    <p:sldId id="309" r:id="rId33"/>
    <p:sldId id="314" r:id="rId34"/>
    <p:sldId id="313" r:id="rId3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97" autoAdjust="0"/>
    <p:restoredTop sz="89320" autoAdjust="0"/>
  </p:normalViewPr>
  <p:slideViewPr>
    <p:cSldViewPr snapToGrid="0" snapToObjects="1">
      <p:cViewPr varScale="1">
        <p:scale>
          <a:sx n="152" d="100"/>
          <a:sy n="152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beaker-glass-5602435/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thenounproject.com/icon/safety-goggles-4977610/" TargetMode="External"/><Relationship Id="rId4" Type="http://schemas.openxmlformats.org/officeDocument/2006/relationships/hyperlink" Target="https://thenounproject.com/icon/laboratory-pipette-5602457/" TargetMode="Externa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beaker-glass-5602435/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microscope-7106858/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laboratory-pipette-5602457/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microscope-7106858/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owl-5190335/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7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thenounproject.com/icon/beaker-glass-5602435/" TargetMode="External"/><Relationship Id="rId5" Type="http://schemas.openxmlformats.org/officeDocument/2006/relationships/hyperlink" Target="https://thenounproject.com/icon/graduated-cylinder-6899272/" TargetMode="External"/><Relationship Id="rId4" Type="http://schemas.openxmlformats.org/officeDocument/2006/relationships/hyperlink" Target="https://thenounproject.com/icon/glass-slide-with-specimen-497286/" TargetMode="Externa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thenounproject.com/icon/scale-7214378/" TargetMode="External"/><Relationship Id="rId5" Type="http://schemas.openxmlformats.org/officeDocument/2006/relationships/hyperlink" Target="https://thenounproject.com/icon/microscope-7106858/" TargetMode="External"/><Relationship Id="rId4" Type="http://schemas.openxmlformats.org/officeDocument/2006/relationships/hyperlink" Target="https://thenounproject.com/icon/laboratory-pipette-5602457/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3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thenounproject.com/icon/safety-goggles-4977610/" TargetMode="External"/><Relationship Id="rId4" Type="http://schemas.openxmlformats.org/officeDocument/2006/relationships/hyperlink" Target="https://thenounproject.com/icon/tongs-3360313/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safety-goggles-4977610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safety-goggles-4977610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henounproject.com/icon/beaker-glass-5602435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Beaker glass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https://thenounproject.com/icon/beaker-glass-5602435/</a:t>
            </a:r>
            <a:endParaRPr lang="en-US" sz="11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Laboratory pipette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4"/>
              </a:rPr>
              <a:t>https://thenounproject.com/icon/laboratory-pipette-5602457/</a:t>
            </a:r>
            <a:endParaRPr lang="en-US" sz="11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rdesign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(2022, June 25).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Safety goggles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5"/>
              </a:rPr>
              <a:t>https://thenounproject.com/icon/safety-goggles-4977610/</a:t>
            </a:r>
            <a:endParaRPr lang="en-US" sz="11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0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Beaker glass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https://thenounproject.com/icon/beaker-glass-5602435/</a:t>
            </a:r>
            <a:endParaRPr lang="en-US" sz="11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54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F82E2-93DA-F43D-1300-227BECB1E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383313-9650-97E0-A061-8AFB9FC59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4134F6-48A6-A53E-E093-5F7FAD5AF8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Think-Pair-Share.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https://learn.k20center.ou.edu/strategy/139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52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Pujiyono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Y. (2024, July 24).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Microscope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 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https://thenounproject.com/icon/microscope-7106858/</a:t>
            </a:r>
            <a:endParaRPr lang="en-US" sz="11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741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Laboratory pipette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https://thenounproject.com/icon/laboratory-pipette-5602457/</a:t>
            </a:r>
            <a:endParaRPr lang="en-US" sz="11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389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Pujiyono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Y. (2024, July 24).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Microscope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 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https://thenounproject.com/icon/microscope-7106858/</a:t>
            </a:r>
            <a:endParaRPr lang="en-US" sz="11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772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12700" rtl="0">
              <a:spcBef>
                <a:spcPts val="120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Oh, I. (2022, August 30). 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Owl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[Illustration].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Noun Project. </a:t>
            </a:r>
            <a:r>
              <a:rPr lang="en-US" sz="1800" b="0" i="0" u="sng" strike="noStrike" dirty="0">
                <a:solidFill>
                  <a:srgbClr val="2200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https://thenounproject.com/icon/owl-5190335/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 </a:t>
            </a:r>
            <a:endParaRPr lang="en-US" b="0" dirty="0"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901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385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How am I feeling? What am I thinking?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https://learn.k20center.ou.edu/strategy/187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8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Think-Pair-Share.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https://learn.k20center.ou.edu/strategy/139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58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25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Capaya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J. (2016, June 5).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Glass slide with specimen 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4"/>
              </a:rPr>
              <a:t>https://thenounproject.com/icon/glass-slide-with-specimen-497286/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crf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(2024, May 16).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Graduated cylinder 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5"/>
              </a:rPr>
              <a:t>https://thenounproject.com/icon/graduated-cylinder-6899272/</a:t>
            </a:r>
            <a:endParaRPr lang="en-US" sz="18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Beaker glass 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6"/>
              </a:rPr>
              <a:t>https://thenounproject.com/icon/beaker-glass-5602435/</a:t>
            </a:r>
            <a:endParaRPr lang="en-US" sz="18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436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8B260-B561-832F-D4A5-2AF06B074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875982-4AB5-A547-EB06-D874329D6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06597E-96B5-9F2B-D9D8-2F3A51F8D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Laboratory pipette 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4"/>
              </a:rPr>
              <a:t>https://thenounproject.com/icon/laboratory-pipette-5602457/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Pujiyono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Y. (2024, July 24).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Microscope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 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5"/>
              </a:rPr>
              <a:t>https://thenounproject.com/icon/microscope-7106858/</a:t>
            </a:r>
            <a:endParaRPr lang="en-US" sz="18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yenaburger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(2024, September 1).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Scale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 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6"/>
              </a:rPr>
              <a:t>https://thenounproject.com/icon/scale-7214378/</a:t>
            </a:r>
            <a:endParaRPr lang="en-US" sz="18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58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0EE5-377E-BAD4-728B-B909F18E4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9A32EA-3EB9-51AA-D4AF-C1E2E40F8F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A51432-CCE3-CA22-34F2-BA4510325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Card matching.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https://learn.k20center.ou.edu/strategy/1837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Mbarki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N. (2019, December 14).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Tongs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 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4"/>
              </a:rPr>
              <a:t>https://thenounproject.com/icon/tongs-3360313/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rdesign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(2022, June 25). </a:t>
            </a:r>
            <a:r>
              <a:rPr lang="en-US" sz="18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Safety goggles </a:t>
            </a: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5"/>
              </a:rPr>
              <a:t>https://thenounproject.com/icon/safety-goggles-4977610/</a:t>
            </a:r>
            <a:endParaRPr lang="en-US" sz="18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950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rdesign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(2022, June 25).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Safety goggles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https://thenounproject.com/icon/safety-goggles-4977610/</a:t>
            </a:r>
            <a:endParaRPr lang="en-US" sz="11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376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0BEAD-21B4-1AEF-8C0D-B9F2C055C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C2DC21-1613-E05C-809F-91A0FEDC75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99624B-6F4A-B6ED-5AAA-9BF77CAC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rdesign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. (2022, June 25).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Safety goggles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https://thenounproject.com/icon/safety-goggles-4977610/</a:t>
            </a:r>
            <a:endParaRPr lang="en-US" sz="1100" b="0" i="0" u="sng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798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FF117-8AA8-AE74-D9A4-4126EDD8E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422648-7D3A-B58E-24B7-A6ADFB730E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B5DE99-DF00-0D1C-8531-88DA79C15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 err="1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Oktaviana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, F. (2023, February 28). </a:t>
            </a:r>
            <a:r>
              <a:rPr lang="en-US" sz="1100" b="0" i="1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Beaker glass </a:t>
            </a:r>
            <a:r>
              <a:rPr lang="en-US" sz="11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[Illustration]. The Noun Project.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https://thenounproject.com/icon/beaker-glass-5602435/</a:t>
            </a:r>
            <a:endParaRPr lang="en-US" sz="1100" b="0" i="0" u="none" strike="noStrike" dirty="0">
              <a:solidFill>
                <a:srgbClr val="292929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069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A4BE4-777A-2431-8C55-BC4038543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49C4BC6-504D-E323-BE1B-B2CDE1283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Keep lab area clear of walking hazards.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Wear eye protection when using glassware or chemicals.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Dress appropriately.</a:t>
            </a:r>
          </a:p>
          <a:p>
            <a:pPr marL="798513" lvl="1" indent="-184150"/>
            <a:r>
              <a:rPr lang="en-US" dirty="0"/>
              <a:t>Pull back long hair, do not wear loose clothing, wear closed-toe shoes, and wear an apron and gloves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Handle glassware carefully.</a:t>
            </a:r>
          </a:p>
          <a:p>
            <a:pPr marL="798513" lvl="1" indent="-184150"/>
            <a:r>
              <a:rPr lang="en-US" dirty="0"/>
              <a:t>Hot glass and cold glass look the same.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3BB0BC99-A923-30AC-16A1-87236DFC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Safety</a:t>
            </a: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61FD525-A9DD-55FE-C765-230E43E1D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64706">
            <a:off x="6260224" y="555438"/>
            <a:ext cx="2371867" cy="97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4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77A85-97CF-4912-1E09-9C8F02485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AB10300-A0FC-8B2D-11B9-3FC23C3CB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No food or drinks in the lab area.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Properly clean your lab area and equipment.</a:t>
            </a:r>
          </a:p>
          <a:p>
            <a:pPr marL="798513" lvl="1" indent="-184150"/>
            <a:r>
              <a:rPr lang="en-US" dirty="0"/>
              <a:t>Review how to dispose of chemicals after an experiment.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Be aware of chemical hazards.</a:t>
            </a:r>
          </a:p>
          <a:p>
            <a:pPr marL="798513" lvl="1" indent="-184150"/>
            <a:r>
              <a:rPr lang="en-US" dirty="0"/>
              <a:t>Waft, don’t sniff.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Only perform a lab with instructor supervision.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Know what to do in an emergency.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CF0954A9-426C-E12A-8D43-D7F5788A8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Safety</a:t>
            </a: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C76D82D-0B3A-8342-61CA-84C822546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64706">
            <a:off x="6260224" y="555438"/>
            <a:ext cx="2371867" cy="97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9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FFA6-645C-9374-206D-962B62110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59339FA0-E343-B13F-5B18-A1E7807AC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Carry laboratory equipment with two hands.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Clean all glassware to remove chemicals and residue.</a:t>
            </a:r>
          </a:p>
          <a:p>
            <a:pPr marL="798513" lvl="1" indent="-184150"/>
            <a:r>
              <a:rPr lang="en-US" dirty="0"/>
              <a:t>Discard chipped or broken glassware in the proper container.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Store glassware and equipment in a safe and secure location such as a cabinet or closet.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AEC8F41D-BC99-170F-438D-43F6F8E7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Equipment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F3F1E4F-43EE-C3C9-0922-CAD5D39DB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64397">
            <a:off x="7256489" y="376977"/>
            <a:ext cx="1011045" cy="130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13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9F69-29BB-CE32-CF09-58B812582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9B6C5F6-3E33-DA81-04C4-2CEEAC5E4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it important to know about </a:t>
            </a:r>
            <a:r>
              <a:rPr lang="en-US" b="1" i="1" dirty="0">
                <a:solidFill>
                  <a:schemeClr val="accent4"/>
                </a:solidFill>
              </a:rPr>
              <a:t>laboratory equipment care</a:t>
            </a:r>
            <a:r>
              <a:rPr lang="en-US" dirty="0"/>
              <a:t>?</a:t>
            </a:r>
          </a:p>
          <a:p>
            <a:r>
              <a:rPr lang="en-US" dirty="0"/>
              <a:t>Why is it important to know about </a:t>
            </a:r>
            <a:r>
              <a:rPr lang="en-US" b="1" i="1" dirty="0">
                <a:solidFill>
                  <a:schemeClr val="accent4"/>
                </a:solidFill>
              </a:rPr>
              <a:t>laboratory safety</a:t>
            </a:r>
            <a:r>
              <a:rPr lang="en-US" dirty="0"/>
              <a:t>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13BB5C49-7F5F-B33E-D04F-FEAE7483D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16B520B-7E4C-A768-CE98-1EA62BCC5261}"/>
              </a:ext>
            </a:extLst>
          </p:cNvPr>
          <p:cNvGrpSpPr/>
          <p:nvPr/>
        </p:nvGrpSpPr>
        <p:grpSpPr>
          <a:xfrm>
            <a:off x="2657765" y="3070899"/>
            <a:ext cx="3222723" cy="1427929"/>
            <a:chOff x="2657765" y="3070899"/>
            <a:chExt cx="3222723" cy="1427929"/>
          </a:xfrm>
        </p:grpSpPr>
        <p:pic>
          <p:nvPicPr>
            <p:cNvPr id="3" name="Picture 2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F3A11457-20F4-8577-E3A3-D573F7E73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365" y="3070899"/>
              <a:ext cx="1665045" cy="682668"/>
            </a:xfrm>
            <a:prstGeom prst="rect">
              <a:avLst/>
            </a:prstGeom>
          </p:spPr>
        </p:pic>
        <p:pic>
          <p:nvPicPr>
            <p:cNvPr id="4" name="Picture 3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F21D06A8-1B58-B258-4751-F8A6AF9B3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10855" y="3461391"/>
              <a:ext cx="869633" cy="1027360"/>
            </a:xfrm>
            <a:prstGeom prst="rect">
              <a:avLst/>
            </a:prstGeom>
          </p:spPr>
        </p:pic>
        <p:pic>
          <p:nvPicPr>
            <p:cNvPr id="6" name="Picture 5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850F2F4A-4F4C-1489-9BA4-78CBFFCC76E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064397">
              <a:off x="2657765" y="3190417"/>
              <a:ext cx="1011045" cy="13084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96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8FB8C-24BD-D760-D495-CB1E7995B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86BC198-C72B-EDDB-0D0C-B61BDD1C9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which beaker of water will the food coloring most quickly diffuse?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0FBD8A-BC32-C2DE-0CEC-BAF4F6D78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Diffusion Lab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5B1C078-B6EB-57E5-2595-25D3DE94CC78}"/>
              </a:ext>
            </a:extLst>
          </p:cNvPr>
          <p:cNvGrpSpPr/>
          <p:nvPr/>
        </p:nvGrpSpPr>
        <p:grpSpPr>
          <a:xfrm>
            <a:off x="1282685" y="2454424"/>
            <a:ext cx="6291097" cy="2228063"/>
            <a:chOff x="1282685" y="2454424"/>
            <a:chExt cx="6291097" cy="2228063"/>
          </a:xfrm>
        </p:grpSpPr>
        <p:pic>
          <p:nvPicPr>
            <p:cNvPr id="2" name="Picture 1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BCF66C1D-77AA-21CD-9B2A-1F5BDCC147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61600" y="2454424"/>
              <a:ext cx="1133268" cy="1466582"/>
            </a:xfrm>
            <a:prstGeom prst="rect">
              <a:avLst/>
            </a:prstGeom>
          </p:spPr>
        </p:pic>
        <p:pic>
          <p:nvPicPr>
            <p:cNvPr id="4" name="Picture 3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AEBBDAF8-F6FD-885A-F375-199194139E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163907" y="2454424"/>
              <a:ext cx="1133268" cy="1466582"/>
            </a:xfrm>
            <a:prstGeom prst="rect">
              <a:avLst/>
            </a:prstGeom>
          </p:spPr>
        </p:pic>
        <p:pic>
          <p:nvPicPr>
            <p:cNvPr id="5" name="Picture 4" descr="A black background with a black square&#10;&#10;AI-generated content may be incorrect.">
              <a:extLst>
                <a:ext uri="{FF2B5EF4-FFF2-40B4-BE49-F238E27FC236}">
                  <a16:creationId xmlns:a16="http://schemas.microsoft.com/office/drawing/2014/main" id="{BA9A78CC-F798-B140-B5A8-138C5F4E3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559292" y="2454424"/>
              <a:ext cx="1133268" cy="1466582"/>
            </a:xfrm>
            <a:prstGeom prst="rect">
              <a:avLst/>
            </a:prstGeom>
          </p:spPr>
        </p:pic>
        <p:sp>
          <p:nvSpPr>
            <p:cNvPr id="6" name="Content Placeholder 19">
              <a:extLst>
                <a:ext uri="{FF2B5EF4-FFF2-40B4-BE49-F238E27FC236}">
                  <a16:creationId xmlns:a16="http://schemas.microsoft.com/office/drawing/2014/main" id="{F972E4C3-8486-C228-21BD-497466617B1B}"/>
                </a:ext>
              </a:extLst>
            </p:cNvPr>
            <p:cNvSpPr txBox="1">
              <a:spLocks/>
            </p:cNvSpPr>
            <p:nvPr/>
          </p:nvSpPr>
          <p:spPr>
            <a:xfrm>
              <a:off x="3584993" y="3921006"/>
              <a:ext cx="1686482" cy="761481"/>
            </a:xfrm>
            <a:prstGeom prst="rect">
              <a:avLst/>
            </a:prstGeom>
          </p:spPr>
          <p:txBody>
            <a:bodyPr vert="horz" lIns="91435" tIns="45718" rIns="91435" bIns="45718">
              <a:normAutofit/>
            </a:bodyPr>
            <a:lstStyle>
              <a:lvl1pPr marL="227013" indent="-227013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tabLst/>
                <a:defRPr kumimoji="0" sz="26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480035" indent="-185156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0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685765" indent="-185156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•"/>
                <a:defRPr kumimoji="0" sz="17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891494" indent="-157726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100000"/>
                <a:buFont typeface="Arial" panose="020B0604020202020204" pitchFamily="34" charset="0"/>
                <a:buChar char="•"/>
                <a:defRPr kumimoji="0" sz="15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097224" indent="-157726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defRPr kumimoji="0" sz="135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302953" indent="-157726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Char char=""/>
                <a:defRPr kumimoji="0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40106" indent="-137153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Char char=""/>
                <a:defRPr kumimoji="0" sz="1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583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Char char="•"/>
                <a:defRPr kumimoji="0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5156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Char char="•"/>
                <a:defRPr kumimoji="0" sz="105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Room</a:t>
              </a:r>
              <a:br>
                <a:rPr lang="en-US" sz="2000" dirty="0"/>
              </a:br>
              <a:r>
                <a:rPr lang="en-US" sz="2000" dirty="0"/>
                <a:t>Temperature</a:t>
              </a:r>
            </a:p>
          </p:txBody>
        </p:sp>
        <p:sp>
          <p:nvSpPr>
            <p:cNvPr id="7" name="Content Placeholder 19">
              <a:extLst>
                <a:ext uri="{FF2B5EF4-FFF2-40B4-BE49-F238E27FC236}">
                  <a16:creationId xmlns:a16="http://schemas.microsoft.com/office/drawing/2014/main" id="{8275F07B-E062-6B65-2796-4D90861F62A7}"/>
                </a:ext>
              </a:extLst>
            </p:cNvPr>
            <p:cNvSpPr txBox="1">
              <a:spLocks/>
            </p:cNvSpPr>
            <p:nvPr/>
          </p:nvSpPr>
          <p:spPr>
            <a:xfrm>
              <a:off x="5887300" y="3921007"/>
              <a:ext cx="1686482" cy="416168"/>
            </a:xfrm>
            <a:prstGeom prst="rect">
              <a:avLst/>
            </a:prstGeom>
          </p:spPr>
          <p:txBody>
            <a:bodyPr vert="horz" lIns="91435" tIns="45718" rIns="91435" bIns="45718">
              <a:normAutofit/>
            </a:bodyPr>
            <a:lstStyle>
              <a:lvl1pPr marL="227013" indent="-227013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tabLst/>
                <a:defRPr kumimoji="0" sz="26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480035" indent="-185156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0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685765" indent="-185156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•"/>
                <a:defRPr kumimoji="0" sz="17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891494" indent="-157726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100000"/>
                <a:buFont typeface="Arial" panose="020B0604020202020204" pitchFamily="34" charset="0"/>
                <a:buChar char="•"/>
                <a:defRPr kumimoji="0" sz="15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097224" indent="-157726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defRPr kumimoji="0" sz="135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302953" indent="-157726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Char char=""/>
                <a:defRPr kumimoji="0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40106" indent="-137153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Char char=""/>
                <a:defRPr kumimoji="0" sz="1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583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Char char="•"/>
                <a:defRPr kumimoji="0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5156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Char char="•"/>
                <a:defRPr kumimoji="0" sz="105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Hot</a:t>
              </a:r>
            </a:p>
          </p:txBody>
        </p:sp>
        <p:sp>
          <p:nvSpPr>
            <p:cNvPr id="8" name="Content Placeholder 19">
              <a:extLst>
                <a:ext uri="{FF2B5EF4-FFF2-40B4-BE49-F238E27FC236}">
                  <a16:creationId xmlns:a16="http://schemas.microsoft.com/office/drawing/2014/main" id="{18CEDA4D-0163-AA65-7AF9-8F929DA44890}"/>
                </a:ext>
              </a:extLst>
            </p:cNvPr>
            <p:cNvSpPr txBox="1">
              <a:spLocks/>
            </p:cNvSpPr>
            <p:nvPr/>
          </p:nvSpPr>
          <p:spPr>
            <a:xfrm>
              <a:off x="1282685" y="3921006"/>
              <a:ext cx="1686482" cy="416169"/>
            </a:xfrm>
            <a:prstGeom prst="rect">
              <a:avLst/>
            </a:prstGeom>
          </p:spPr>
          <p:txBody>
            <a:bodyPr vert="horz" lIns="91435" tIns="45718" rIns="91435" bIns="45718">
              <a:normAutofit/>
            </a:bodyPr>
            <a:lstStyle>
              <a:lvl1pPr marL="227013" indent="-227013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tabLst/>
                <a:defRPr kumimoji="0" sz="26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480035" indent="-185156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0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685765" indent="-185156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•"/>
                <a:defRPr kumimoji="0" sz="17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891494" indent="-157726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100000"/>
                <a:buFont typeface="Arial" panose="020B0604020202020204" pitchFamily="34" charset="0"/>
                <a:buChar char="•"/>
                <a:defRPr kumimoji="0" sz="15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097224" indent="-157726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defRPr kumimoji="0" sz="135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302953" indent="-157726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Char char=""/>
                <a:defRPr kumimoji="0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40106" indent="-137153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Char char=""/>
                <a:defRPr kumimoji="0" sz="1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583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Char char="•"/>
                <a:defRPr kumimoji="0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5156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Char char="•"/>
                <a:defRPr kumimoji="0" sz="105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Cold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984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6847A-68C0-F63C-7472-9DB6129DF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BDCA700-F051-24CA-900D-A3E68713D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Once the hot water has cooled to the touch, dump the water and food coloring into the sink.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Carefully wash the beakers.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Leave the beakers to dry on the drying rack.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Wipe down lab area.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Return unused materials to the instructor.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Throw away any trash.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E0A565EC-AABB-E65A-06BA-125891AB1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Diffusion Lab: Clean Up</a:t>
            </a:r>
          </a:p>
        </p:txBody>
      </p:sp>
    </p:spTree>
    <p:extLst>
      <p:ext uri="{BB962C8B-B14F-4D97-AF65-F5344CB8AC3E}">
        <p14:creationId xmlns:p14="http://schemas.microsoft.com/office/powerpoint/2010/main" val="76352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B7A06-38F0-4F3D-293B-F15C5CC89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D3A1744-DC1D-975E-00FD-AC9CEF710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Did you notice a pattern in the amount of time it took the food coloring to diffuse in each beaker of water? If so, describe the pattern. </a:t>
            </a:r>
          </a:p>
          <a:p>
            <a:r>
              <a:rPr lang="en-US" dirty="0"/>
              <a:t>Were your predictions supported? Why or why not?</a:t>
            </a:r>
          </a:p>
          <a:p>
            <a:r>
              <a:rPr lang="en-US" dirty="0"/>
              <a:t>What lab safety procedures did you follow?</a:t>
            </a:r>
          </a:p>
          <a:p>
            <a:r>
              <a:rPr lang="en-US" dirty="0"/>
              <a:t>What lab equipment did you use?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074E498D-3A01-6694-7A5D-1562108FF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Diffusion Lab: Discussion</a:t>
            </a:r>
          </a:p>
        </p:txBody>
      </p:sp>
    </p:spTree>
    <p:extLst>
      <p:ext uri="{BB962C8B-B14F-4D97-AF65-F5344CB8AC3E}">
        <p14:creationId xmlns:p14="http://schemas.microsoft.com/office/powerpoint/2010/main" val="361003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902CF-BEAE-619D-14F9-DDB31178A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4A6841D-DF0E-068C-E787-493B68267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Think:</a:t>
            </a:r>
            <a:r>
              <a:rPr lang="en-US" dirty="0"/>
              <a:t> </a:t>
            </a:r>
            <a:r>
              <a:rPr lang="en-US" i="1" dirty="0"/>
              <a:t>What are some careers that</a:t>
            </a:r>
            <a:br>
              <a:rPr lang="en-US" i="1" dirty="0"/>
            </a:br>
            <a:r>
              <a:rPr lang="en-US" i="1" dirty="0"/>
              <a:t>might use laboratory equipment </a:t>
            </a:r>
            <a:r>
              <a:rPr lang="en-US" b="1" i="1" dirty="0"/>
              <a:t>and</a:t>
            </a:r>
            <a:r>
              <a:rPr lang="en-US" i="1" dirty="0"/>
              <a:t> encounter animals?</a:t>
            </a:r>
          </a:p>
          <a:p>
            <a:r>
              <a:rPr lang="en-US" b="1" dirty="0">
                <a:solidFill>
                  <a:schemeClr val="accent2"/>
                </a:solidFill>
              </a:rPr>
              <a:t>Pair:</a:t>
            </a:r>
            <a:r>
              <a:rPr lang="en-US" dirty="0"/>
              <a:t> Find a partner and discuss those careers.</a:t>
            </a:r>
          </a:p>
          <a:p>
            <a:r>
              <a:rPr lang="en-US" b="1" dirty="0">
                <a:solidFill>
                  <a:schemeClr val="accent2"/>
                </a:solidFill>
              </a:rPr>
              <a:t>Share:</a:t>
            </a:r>
            <a:r>
              <a:rPr lang="en-US" dirty="0"/>
              <a:t> Prepare to share with the class.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C75444D-A63E-9629-41D5-DB124617F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Uncovering the Unseen</a:t>
            </a:r>
          </a:p>
        </p:txBody>
      </p:sp>
      <p:pic>
        <p:nvPicPr>
          <p:cNvPr id="3" name="Picture 2" descr="A group of colorful speech bubbles&#10;&#10;AI-generated content may be incorrect.">
            <a:extLst>
              <a:ext uri="{FF2B5EF4-FFF2-40B4-BE49-F238E27FC236}">
                <a16:creationId xmlns:a16="http://schemas.microsoft.com/office/drawing/2014/main" id="{EFCDAB4A-9E1F-D903-BCDB-5B8C8DF98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31" y="307246"/>
            <a:ext cx="3048870" cy="141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8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10BD4-DE6A-A277-BDF6-3C0EE5EDA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12E3AB3-FDF5-6749-C0AA-BBA0899A3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520" y="1309352"/>
            <a:ext cx="5310280" cy="3434098"/>
          </a:xfrm>
        </p:spPr>
        <p:txBody>
          <a:bodyPr/>
          <a:lstStyle/>
          <a:p>
            <a:r>
              <a:rPr lang="en-US" dirty="0"/>
              <a:t>What do you think you will see in the pond water?</a:t>
            </a:r>
          </a:p>
          <a:p>
            <a:r>
              <a:rPr lang="en-US" dirty="0"/>
              <a:t>Explain your thinking.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DCD1CBB0-2F34-9C5B-9D76-1ADD92A85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 Water Observations: Predictions</a:t>
            </a: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9B30137-841B-41A4-2F27-70C94F4A3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85" y="1309352"/>
            <a:ext cx="2314464" cy="344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1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B33DF-F0EA-3169-EF33-FE1E51E45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7B94248-A864-0A1B-0727-9456EA18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256690" cy="343409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Prepare your slide with a drop of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Cover the drop with a cover slip.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your observations on your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8D2B440F-BB3E-D51E-CAF0-8854EB502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 Water Observations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ED7163-A3C6-3A68-DC6D-57648AA6EF9D}"/>
              </a:ext>
            </a:extLst>
          </p:cNvPr>
          <p:cNvSpPr/>
          <p:nvPr/>
        </p:nvSpPr>
        <p:spPr>
          <a:xfrm>
            <a:off x="5580993" y="1618233"/>
            <a:ext cx="1097280" cy="9692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D2EB47-D648-95C7-3AA0-2B0CFAD64E4A}"/>
              </a:ext>
            </a:extLst>
          </p:cNvPr>
          <p:cNvSpPr/>
          <p:nvPr/>
        </p:nvSpPr>
        <p:spPr>
          <a:xfrm>
            <a:off x="4876800" y="2732352"/>
            <a:ext cx="3300984" cy="1143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7B45503-338A-3A98-949E-46DF53280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844" y="982222"/>
            <a:ext cx="1834416" cy="21671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Content Placeholder 19">
            <a:extLst>
              <a:ext uri="{FF2B5EF4-FFF2-40B4-BE49-F238E27FC236}">
                <a16:creationId xmlns:a16="http://schemas.microsoft.com/office/drawing/2014/main" id="{90E3CAB1-1D36-BE64-CAFD-C7884EE9DC30}"/>
              </a:ext>
            </a:extLst>
          </p:cNvPr>
          <p:cNvSpPr txBox="1">
            <a:spLocks/>
          </p:cNvSpPr>
          <p:nvPr/>
        </p:nvSpPr>
        <p:spPr>
          <a:xfrm>
            <a:off x="5401791" y="1229709"/>
            <a:ext cx="1455684" cy="431739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>
                <a:solidFill>
                  <a:schemeClr val="accent2"/>
                </a:solidFill>
              </a:rPr>
              <a:t>Cover Slip</a:t>
            </a:r>
          </a:p>
        </p:txBody>
      </p:sp>
      <p:sp>
        <p:nvSpPr>
          <p:cNvPr id="6" name="Content Placeholder 19">
            <a:extLst>
              <a:ext uri="{FF2B5EF4-FFF2-40B4-BE49-F238E27FC236}">
                <a16:creationId xmlns:a16="http://schemas.microsoft.com/office/drawing/2014/main" id="{B5D88C3E-6252-108F-6948-F5F20AF568A3}"/>
              </a:ext>
            </a:extLst>
          </p:cNvPr>
          <p:cNvSpPr txBox="1">
            <a:spLocks/>
          </p:cNvSpPr>
          <p:nvPr/>
        </p:nvSpPr>
        <p:spPr>
          <a:xfrm>
            <a:off x="4876800" y="3939482"/>
            <a:ext cx="3300984" cy="431739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>
                <a:solidFill>
                  <a:schemeClr val="accent2"/>
                </a:solidFill>
              </a:rPr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353906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Skills of Vet Techs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3800E-4B48-A69C-EA1A-D761B61E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980C4CAD-03F6-9919-BC03-9D62805BD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 the microscope to observe</a:t>
            </a:r>
            <a:br>
              <a:rPr lang="en-US" dirty="0"/>
            </a:br>
            <a:r>
              <a:rPr lang="en-US" dirty="0"/>
              <a:t>the water at 30x magnification.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Draw and describe what you see.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 at 100x magnification.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D3243622-DADE-549E-0709-3F3C9E62F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 Water Observations</a:t>
            </a: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CA87896-D22B-9C21-23BE-01CBB174D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256" y="637159"/>
            <a:ext cx="2669219" cy="3967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5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070AD-E0AB-1E8A-4808-46A72A8A9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2466C7FB-1F28-DB80-51AE-CAC823BCD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Carefully wash the slide and cover slip.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Leave them to dry on the drying rack.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Wipe down the lab area.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Return any unused materials to the instructor.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Throw away any trash.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C388CFA-587D-43D9-B20C-0C31898F7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 Water Observations: Clean Up</a:t>
            </a:r>
          </a:p>
        </p:txBody>
      </p:sp>
    </p:spTree>
    <p:extLst>
      <p:ext uri="{BB962C8B-B14F-4D97-AF65-F5344CB8AC3E}">
        <p14:creationId xmlns:p14="http://schemas.microsoft.com/office/powerpoint/2010/main" val="96837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30-4570-3BCB-0816-D0E275A0E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4297ACAF-A584-2B42-3F58-2C20DEA95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Were your predictions supported? Why or why not?</a:t>
            </a:r>
          </a:p>
          <a:p>
            <a:r>
              <a:rPr lang="en-US" dirty="0"/>
              <a:t>What lab safety procedures did you follow?</a:t>
            </a:r>
          </a:p>
          <a:p>
            <a:r>
              <a:rPr lang="en-US" dirty="0"/>
              <a:t>What lab equipment did you use?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1855B0EC-61A4-D42B-82AD-55DBFC1AF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Pond Water Observations: Discussion</a:t>
            </a:r>
          </a:p>
        </p:txBody>
      </p:sp>
    </p:spTree>
    <p:extLst>
      <p:ext uri="{BB962C8B-B14F-4D97-AF65-F5344CB8AC3E}">
        <p14:creationId xmlns:p14="http://schemas.microsoft.com/office/powerpoint/2010/main" val="366800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8AE8C-1E9A-E584-333A-80594F6F9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4F3E91DC-76EA-BD57-7A67-AADD813CC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577255" cy="343409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is an owl pellet?</a:t>
            </a:r>
          </a:p>
          <a:p>
            <a:r>
              <a:rPr lang="en-US" dirty="0"/>
              <a:t>A collection of indigestible parts of an owl’s prey regurgitated by the owl.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03FD13A0-7CAA-90D9-A6CF-2DBA555E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AE4D6C3-9AD9-2B41-211D-8E56450C5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3131" y="1164497"/>
            <a:ext cx="2584975" cy="343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2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9412A-9E53-047A-2B67-56041DBC0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2DCBC0E-E3B3-7C7C-F039-B3F1FC851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Gather your supplies.</a:t>
            </a:r>
          </a:p>
          <a:p>
            <a:r>
              <a:rPr lang="en-US" dirty="0"/>
              <a:t>Look at your owl pellet and write a description of its appearance.</a:t>
            </a:r>
          </a:p>
          <a:p>
            <a:pPr lvl="1"/>
            <a:r>
              <a:rPr lang="en-US" dirty="0"/>
              <a:t>What does it look like?</a:t>
            </a:r>
          </a:p>
          <a:p>
            <a:pPr lvl="1"/>
            <a:r>
              <a:rPr lang="en-US" dirty="0"/>
              <a:t>Describe its texture and color.</a:t>
            </a:r>
          </a:p>
          <a:p>
            <a:r>
              <a:rPr lang="en-US" dirty="0"/>
              <a:t>Use your supplies to take measurements of your owl pellet.</a:t>
            </a:r>
          </a:p>
          <a:p>
            <a:pPr lvl="1"/>
            <a:r>
              <a:rPr lang="en-US" dirty="0"/>
              <a:t>Record your findings.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1A22F663-8827-7771-9DF9-0769A6FC5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</a:t>
            </a:r>
          </a:p>
        </p:txBody>
      </p:sp>
    </p:spTree>
    <p:extLst>
      <p:ext uri="{BB962C8B-B14F-4D97-AF65-F5344CB8AC3E}">
        <p14:creationId xmlns:p14="http://schemas.microsoft.com/office/powerpoint/2010/main" val="400077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8303A-1B5D-3B0A-3C46-479F02199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B3993FCE-1182-302D-12A1-43435182E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think you will find in the owl pellet?</a:t>
            </a:r>
          </a:p>
          <a:p>
            <a:r>
              <a:rPr lang="en-US" dirty="0"/>
              <a:t>Explain your thinking.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A892EC02-033C-E141-95F4-1274D6E1E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Investigation: Making Predictions</a:t>
            </a:r>
          </a:p>
        </p:txBody>
      </p:sp>
    </p:spTree>
    <p:extLst>
      <p:ext uri="{BB962C8B-B14F-4D97-AF65-F5344CB8AC3E}">
        <p14:creationId xmlns:p14="http://schemas.microsoft.com/office/powerpoint/2010/main" val="207769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A2FCC-B574-D6B8-2C4F-F1551B383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9C52B0D-99A0-301E-E22F-03C46DD28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Place the owl pellet on the baking sheet.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the supplies to extract (remove) the contents of the pellet.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Separate the contents and identify them using your Bone Identification Chart.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Draw and label what you found in your owl pellet.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4F11C0B5-BAEC-4120-D4B6-2F6E158F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</a:t>
            </a:r>
          </a:p>
        </p:txBody>
      </p:sp>
    </p:spTree>
    <p:extLst>
      <p:ext uri="{BB962C8B-B14F-4D97-AF65-F5344CB8AC3E}">
        <p14:creationId xmlns:p14="http://schemas.microsoft.com/office/powerpoint/2010/main" val="254118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AA522-6131-23AF-4EE6-2B55103AB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6C00B9F8-DAF2-966C-E2DE-784BAE64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Carefully wash the beakers.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Leave them to dry on the drying rack.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Wipe down lab area.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Return unused materials to the instructor.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Throw away any trash.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07F6825A-F6C6-7F50-9FCD-06F21000F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Investigation: Clean Up</a:t>
            </a:r>
          </a:p>
        </p:txBody>
      </p:sp>
    </p:spTree>
    <p:extLst>
      <p:ext uri="{BB962C8B-B14F-4D97-AF65-F5344CB8AC3E}">
        <p14:creationId xmlns:p14="http://schemas.microsoft.com/office/powerpoint/2010/main" val="26386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D8B4A-D29C-589C-45E0-3B05ACF9D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E55071FC-B3BB-FA2E-F3BC-22963537B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Were your predictions supported? Why or why not?</a:t>
            </a:r>
          </a:p>
          <a:p>
            <a:r>
              <a:rPr lang="en-US" dirty="0"/>
              <a:t>Do the contents of your pellet offer information about the owl’s diet? Explain your thinking.</a:t>
            </a:r>
          </a:p>
          <a:p>
            <a:r>
              <a:rPr lang="en-US" dirty="0"/>
              <a:t>What type of habitat do you think this owl lived in? Why do you think that?</a:t>
            </a:r>
          </a:p>
          <a:p>
            <a:r>
              <a:rPr lang="en-US" dirty="0"/>
              <a:t>What lab safety procedures did you follow?</a:t>
            </a:r>
          </a:p>
          <a:p>
            <a:r>
              <a:rPr lang="en-US" dirty="0"/>
              <a:t>What lab equipment did you use?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301A78DA-5040-4B98-D932-202830169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Owl Pellet Investigation: Discussion</a:t>
            </a:r>
          </a:p>
        </p:txBody>
      </p:sp>
    </p:spTree>
    <p:extLst>
      <p:ext uri="{BB962C8B-B14F-4D97-AF65-F5344CB8AC3E}">
        <p14:creationId xmlns:p14="http://schemas.microsoft.com/office/powerpoint/2010/main" val="385982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0E5AC-3A2E-85E5-F30C-DE3186C35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1AE47F3-C4C2-D20E-4081-FB14CBF7E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09352"/>
            <a:ext cx="4114800" cy="3434098"/>
          </a:xfrm>
        </p:spPr>
        <p:txBody>
          <a:bodyPr/>
          <a:lstStyle/>
          <a:p>
            <a:r>
              <a:rPr lang="en-US" dirty="0"/>
              <a:t>Veterinary technicians work with veterinarians to care for animals.</a:t>
            </a:r>
          </a:p>
          <a:p>
            <a:r>
              <a:rPr lang="en-US" dirty="0"/>
              <a:t>They are often the first person you talk to about your pet when you’re in the examination room.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AE42C6B-E0D1-9A01-F0BA-F5A069C4C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Vet Tech?</a:t>
            </a:r>
          </a:p>
        </p:txBody>
      </p:sp>
      <p:pic>
        <p:nvPicPr>
          <p:cNvPr id="3" name="Picture 2" descr="A yellow paw print on a red background&#10;&#10;AI-generated content may be incorrect.">
            <a:extLst>
              <a:ext uri="{FF2B5EF4-FFF2-40B4-BE49-F238E27FC236}">
                <a16:creationId xmlns:a16="http://schemas.microsoft.com/office/drawing/2014/main" id="{0064B6EB-DD69-6071-BA4B-B52A31E66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69" y="1309352"/>
            <a:ext cx="3303588" cy="31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94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do classroom science skills connect to veterinary technician careers?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291E9-8874-0C03-67FE-3AB4F1B59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2418EE4D-8DDD-E330-7BAB-01032AE23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09352"/>
            <a:ext cx="4114800" cy="3434098"/>
          </a:xfrm>
        </p:spPr>
        <p:txBody>
          <a:bodyPr/>
          <a:lstStyle/>
          <a:p>
            <a:r>
              <a:rPr lang="en-US" dirty="0"/>
              <a:t>What do you think veterinary technicians do in their jobs?</a:t>
            </a:r>
          </a:p>
          <a:p>
            <a:r>
              <a:rPr lang="en-US" dirty="0"/>
              <a:t>How do you think veterinary technicians use laboratory equipment and skills in their jobs?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CBC608F5-B31D-FF8B-9AE2-D6FE2388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Vet Tech Skills</a:t>
            </a:r>
          </a:p>
        </p:txBody>
      </p:sp>
      <p:pic>
        <p:nvPicPr>
          <p:cNvPr id="3" name="Picture 2" descr="A yellow paw print on a red background&#10;&#10;AI-generated content may be incorrect.">
            <a:extLst>
              <a:ext uri="{FF2B5EF4-FFF2-40B4-BE49-F238E27FC236}">
                <a16:creationId xmlns:a16="http://schemas.microsoft.com/office/drawing/2014/main" id="{E0283882-2068-C304-9C12-42B32A611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69" y="1309352"/>
            <a:ext cx="3303588" cy="31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3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F9073-E331-EFBF-822D-6FFCAAD85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62506851-2B05-F44E-AEC1-A9C02BC00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 your sticky note, answer the following questions: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dirty="0"/>
              <a:t>How am I feeling?</a:t>
            </a:r>
          </a:p>
          <a:p>
            <a:r>
              <a:rPr lang="en-US" dirty="0"/>
              <a:t>What am I thinking?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dirty="0"/>
              <a:t>Choose one to share with your partner.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17C792F6-47D6-B9F4-C462-6B7796AB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Interested in Being a Vet Tech?</a:t>
            </a:r>
          </a:p>
        </p:txBody>
      </p:sp>
      <p:pic>
        <p:nvPicPr>
          <p:cNvPr id="3" name="Picture 2" descr="A paper with a heart and a question mark&#10;&#10;AI-generated content may be incorrect.">
            <a:extLst>
              <a:ext uri="{FF2B5EF4-FFF2-40B4-BE49-F238E27FC236}">
                <a16:creationId xmlns:a16="http://schemas.microsoft.com/office/drawing/2014/main" id="{5843F5B0-3C66-619B-ECC8-7A85ECEE7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903798"/>
            <a:ext cx="2527737" cy="192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3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2722796"/>
          </a:xfrm>
        </p:spPr>
        <p:txBody>
          <a:bodyPr>
            <a:normAutofit/>
          </a:bodyPr>
          <a:lstStyle/>
          <a:p>
            <a:r>
              <a:rPr lang="en-US" dirty="0"/>
              <a:t>Apply laboratory knowledge and safety to hands-on experiments.</a:t>
            </a:r>
          </a:p>
          <a:p>
            <a:r>
              <a:rPr lang="en-US" dirty="0"/>
              <a:t>Explore the connection between science skills and skills used by a veterinary technician.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Think:</a:t>
            </a:r>
            <a:r>
              <a:rPr lang="en-US" dirty="0"/>
              <a:t> </a:t>
            </a:r>
            <a:r>
              <a:rPr lang="en-US" i="1" dirty="0"/>
              <a:t>What are some careers that</a:t>
            </a:r>
            <a:br>
              <a:rPr lang="en-US" i="1" dirty="0"/>
            </a:br>
            <a:r>
              <a:rPr lang="en-US" i="1" dirty="0"/>
              <a:t>might use laboratory equipment?</a:t>
            </a:r>
          </a:p>
          <a:p>
            <a:r>
              <a:rPr lang="en-US" b="1" dirty="0">
                <a:solidFill>
                  <a:schemeClr val="accent2"/>
                </a:solidFill>
              </a:rPr>
              <a:t>Pair:</a:t>
            </a:r>
            <a:r>
              <a:rPr lang="en-US" dirty="0"/>
              <a:t> Find a partner and discuss those careers.</a:t>
            </a:r>
          </a:p>
          <a:p>
            <a:r>
              <a:rPr lang="en-US" b="1" dirty="0">
                <a:solidFill>
                  <a:schemeClr val="accent2"/>
                </a:solidFill>
              </a:rPr>
              <a:t>Share:</a:t>
            </a:r>
            <a:r>
              <a:rPr lang="en-US" dirty="0"/>
              <a:t> Prepare to share with the class.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Equipment</a:t>
            </a:r>
          </a:p>
        </p:txBody>
      </p:sp>
      <p:pic>
        <p:nvPicPr>
          <p:cNvPr id="3" name="Picture 2" descr="A group of colorful speech bubbles&#10;&#10;AI-generated content may be incorrect.">
            <a:extLst>
              <a:ext uri="{FF2B5EF4-FFF2-40B4-BE49-F238E27FC236}">
                <a16:creationId xmlns:a16="http://schemas.microsoft.com/office/drawing/2014/main" id="{7AB90DA8-92AF-69BF-05A0-CEF70B5CDF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931" y="307246"/>
            <a:ext cx="3048870" cy="141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864D9-89C2-B937-9097-BF3375DD7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5863F9B0-6021-552F-A539-5F63D78D7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cards to create sets of 3 cards.</a:t>
            </a:r>
          </a:p>
          <a:p>
            <a:r>
              <a:rPr lang="en-US" dirty="0"/>
              <a:t>Each set needs a card with the:</a:t>
            </a:r>
          </a:p>
          <a:p>
            <a:pPr lvl="1"/>
            <a:r>
              <a:rPr lang="en-US" dirty="0"/>
              <a:t>Image of the lab equipment</a:t>
            </a:r>
          </a:p>
          <a:p>
            <a:pPr lvl="1"/>
            <a:r>
              <a:rPr lang="en-US" dirty="0"/>
              <a:t>Name of the lab equipment</a:t>
            </a:r>
          </a:p>
          <a:p>
            <a:pPr lvl="1"/>
            <a:r>
              <a:rPr lang="en-US" dirty="0"/>
              <a:t>Function (use) of the lab equipment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49BBC1B9-5F91-6916-783E-23ED252F9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</a:t>
            </a:r>
          </a:p>
        </p:txBody>
      </p:sp>
      <p:pic>
        <p:nvPicPr>
          <p:cNvPr id="3" name="Picture 2" descr="A close up of a game&#10;&#10;AI-generated content may be incorrect.">
            <a:extLst>
              <a:ext uri="{FF2B5EF4-FFF2-40B4-BE49-F238E27FC236}">
                <a16:creationId xmlns:a16="http://schemas.microsoft.com/office/drawing/2014/main" id="{A30D28A6-E17D-1BAA-B28E-06E6C07BF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1535" y="307247"/>
            <a:ext cx="2605265" cy="130771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14CFA77-9940-F9BE-262F-D23552124301}"/>
              </a:ext>
            </a:extLst>
          </p:cNvPr>
          <p:cNvGrpSpPr/>
          <p:nvPr/>
        </p:nvGrpSpPr>
        <p:grpSpPr>
          <a:xfrm>
            <a:off x="873924" y="3566407"/>
            <a:ext cx="3358626" cy="1262641"/>
            <a:chOff x="1207334" y="3623621"/>
            <a:chExt cx="3358626" cy="1262641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05B53DB-70E8-EB03-23C1-4556439FAD16}"/>
                </a:ext>
              </a:extLst>
            </p:cNvPr>
            <p:cNvSpPr/>
            <p:nvPr/>
          </p:nvSpPr>
          <p:spPr>
            <a:xfrm rot="20700000">
              <a:off x="1207334" y="3693968"/>
              <a:ext cx="1135158" cy="11351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ysClr val="windowText" lastClr="000000"/>
                  </a:solidFill>
                </a:rPr>
                <a:t>Image</a:t>
              </a: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C19D7B0-D9E1-59C1-424E-53255306AA83}"/>
                </a:ext>
              </a:extLst>
            </p:cNvPr>
            <p:cNvSpPr/>
            <p:nvPr/>
          </p:nvSpPr>
          <p:spPr>
            <a:xfrm>
              <a:off x="2319068" y="3623621"/>
              <a:ext cx="1135158" cy="11351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ysClr val="windowText" lastClr="000000"/>
                  </a:solidFill>
                </a:rPr>
                <a:t>Name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76047E0-99A2-E9D3-E30B-85BDDB3420F4}"/>
                </a:ext>
              </a:extLst>
            </p:cNvPr>
            <p:cNvSpPr/>
            <p:nvPr/>
          </p:nvSpPr>
          <p:spPr>
            <a:xfrm rot="900000">
              <a:off x="3430802" y="3751104"/>
              <a:ext cx="1135158" cy="11351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dirty="0">
                  <a:solidFill>
                    <a:sysClr val="windowText" lastClr="000000"/>
                  </a:solidFill>
                </a:rPr>
                <a:t>Function</a:t>
              </a:r>
              <a:br>
                <a:rPr lang="en-US" sz="1800" b="1" dirty="0">
                  <a:solidFill>
                    <a:sysClr val="windowText" lastClr="000000"/>
                  </a:solidFill>
                </a:rPr>
              </a:br>
              <a:r>
                <a:rPr lang="en-US" sz="1800" b="1" dirty="0">
                  <a:solidFill>
                    <a:sysClr val="windowText" lastClr="000000"/>
                  </a:solidFill>
                </a:rPr>
                <a:t>(Use)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12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87E3AE5-FA99-56B7-F732-C1CF98DF2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23A06D8B-FFB7-8949-7AB2-CDC6952D5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Matching: Check Your Work</a:t>
            </a: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62A55394-4AF2-A046-8755-2CC8E416F8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197946"/>
              </p:ext>
            </p:extLst>
          </p:nvPr>
        </p:nvGraphicFramePr>
        <p:xfrm>
          <a:off x="457200" y="1309688"/>
          <a:ext cx="8229600" cy="3536256"/>
        </p:xfrm>
        <a:graphic>
          <a:graphicData uri="http://schemas.openxmlformats.org/drawingml/2006/table">
            <a:tbl>
              <a:tblPr firstRow="1" firstCol="1" bandRow="1"/>
              <a:tblGrid>
                <a:gridCol w="1519707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800947857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1872556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Beaker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Graduated Cylinder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Glass Slide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 (Use)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mix chemicals for chemical reactions; for temporary storage of chemicals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measure amounts of liquids;</a:t>
                      </a: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volume read in milliliters (mL)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hold specimen(s) for microscopic observation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</a:tbl>
          </a:graphicData>
        </a:graphic>
      </p:graphicFrame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F544496-6EB1-15FB-7161-0CB5AD6C4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247" y="1532908"/>
            <a:ext cx="1133268" cy="1466582"/>
          </a:xfrm>
          <a:prstGeom prst="rect">
            <a:avLst/>
          </a:prstGeom>
        </p:spPr>
      </p:pic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0FE485F-A02C-294F-96E9-EBA3CE3BA0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4786" y="1532908"/>
            <a:ext cx="747776" cy="146304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0FC5601-E5CA-440B-4C8E-22D007A43C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828" y="2000792"/>
            <a:ext cx="1645920" cy="527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070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B045EDC-B8B3-1132-C53D-3EC8545B3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6CAEFD47-6CAD-6DD5-8451-D8FC3FF2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Matching: Check Your Work</a:t>
            </a: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127C1628-30C7-76EE-A31B-4FE9E9E3C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16283"/>
              </p:ext>
            </p:extLst>
          </p:nvPr>
        </p:nvGraphicFramePr>
        <p:xfrm>
          <a:off x="457200" y="1309688"/>
          <a:ext cx="8229600" cy="3261936"/>
        </p:xfrm>
        <a:graphic>
          <a:graphicData uri="http://schemas.openxmlformats.org/drawingml/2006/table">
            <a:tbl>
              <a:tblPr firstRow="1" firstCol="1" bandRow="1"/>
              <a:tblGrid>
                <a:gridCol w="1519707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800947857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1872556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Microscope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Pipette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Scale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 (Use)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magnify objects that are too small for the eye to see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dispense liquids</a:t>
                      </a: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small amounts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measure the mass of solids; mass read in grams (g)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</a:tbl>
          </a:graphicData>
        </a:graphic>
      </p:graphicFrame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04042CE-40B1-2CA3-9C85-212941E73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1462" y="1536450"/>
            <a:ext cx="1578111" cy="1463040"/>
          </a:xfrm>
          <a:prstGeom prst="rect">
            <a:avLst/>
          </a:prstGeom>
        </p:spPr>
      </p:pic>
      <p:pic>
        <p:nvPicPr>
          <p:cNvPr id="11" name="Picture 10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7741232-D5F2-E550-AD92-6A23063B3E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9922" y="1532908"/>
            <a:ext cx="984227" cy="1463040"/>
          </a:xfrm>
          <a:prstGeom prst="rect">
            <a:avLst/>
          </a:prstGeom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56AFEE1-7441-FB1A-44B4-1FD33F1B4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4688266" y="1532908"/>
            <a:ext cx="1238424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77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781CC-A6BE-D554-34DB-75973D51C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8C7C36D0-1969-4995-FAEC-2803E3A88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Matching: Check Your Work</a:t>
            </a:r>
          </a:p>
        </p:txBody>
      </p:sp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453F2FD7-701E-1E11-3D75-59B6AABBCF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244919"/>
              </p:ext>
            </p:extLst>
          </p:nvPr>
        </p:nvGraphicFramePr>
        <p:xfrm>
          <a:off x="457200" y="1309688"/>
          <a:ext cx="5992969" cy="3536256"/>
        </p:xfrm>
        <a:graphic>
          <a:graphicData uri="http://schemas.openxmlformats.org/drawingml/2006/table">
            <a:tbl>
              <a:tblPr firstRow="1" firstCol="1" bandRow="1"/>
              <a:tblGrid>
                <a:gridCol w="1519707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236631">
                  <a:extLst>
                    <a:ext uri="{9D8B030D-6E8A-4147-A177-3AD203B41FA5}">
                      <a16:colId xmlns:a16="http://schemas.microsoft.com/office/drawing/2014/main" val="1800947857"/>
                    </a:ext>
                  </a:extLst>
                </a:gridCol>
              </a:tblGrid>
              <a:tr h="1872556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Safety Goggles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Tongs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 (Use)</a:t>
                      </a: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protect eyes during lab experiments, especially</a:t>
                      </a: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 chemicals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pick up large items</a:t>
                      </a: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</a:tbl>
          </a:graphicData>
        </a:graphic>
      </p:graphicFrame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661AD44-CAAE-9237-3BEB-8BFF5DE68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290" y="1890444"/>
            <a:ext cx="1940691" cy="795683"/>
          </a:xfrm>
          <a:prstGeom prst="rect">
            <a:avLst/>
          </a:prstGeom>
        </p:spPr>
      </p:pic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F9964E7-16BC-9F2F-D2E1-39C760D896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998" y="1536450"/>
            <a:ext cx="146304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4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—Template" id="{D463654B-D0C6-43DD-B115-298145D77ACA}" vid="{8D2F7E4B-B844-4B86-A36F-9F49C10CD20D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5d9c401-6781-4bfe-8c35-d41a045eaf3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48B8C59B5B54881A902ED9A75DDB4" ma:contentTypeVersion="7" ma:contentTypeDescription="Create a new document." ma:contentTypeScope="" ma:versionID="28b9fa3224942b635fa696e3958b187f">
  <xsd:schema xmlns:xsd="http://www.w3.org/2001/XMLSchema" xmlns:xs="http://www.w3.org/2001/XMLSchema" xmlns:p="http://schemas.microsoft.com/office/2006/metadata/properties" xmlns:ns2="75d9c401-6781-4bfe-8c35-d41a045eaf31" xmlns:ns3="8dcace12-f43a-49c1-8347-3ffc57de5fd6" targetNamespace="http://schemas.microsoft.com/office/2006/metadata/properties" ma:root="true" ma:fieldsID="51a539d48bf65c9634230b3c6931dac2" ns2:_="" ns3:_="">
    <xsd:import namespace="75d9c401-6781-4bfe-8c35-d41a045eaf31"/>
    <xsd:import namespace="8dcace12-f43a-49c1-8347-3ffc57de5f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9c401-6781-4bfe-8c35-d41a045ea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Flow_SignoffStatus" ma:index="14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ace12-f43a-49c1-8347-3ffc57de5f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59BBC9-983D-4923-AFDF-EF86E7FED6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2283C5-8560-4905-887A-6E53A6F05B34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8dcace12-f43a-49c1-8347-3ffc57de5fd6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75d9c401-6781-4bfe-8c35-d41a045eaf31"/>
  </ds:schemaRefs>
</ds:datastoreItem>
</file>

<file path=customXml/itemProps3.xml><?xml version="1.0" encoding="utf-8"?>
<ds:datastoreItem xmlns:ds="http://schemas.openxmlformats.org/officeDocument/2006/customXml" ds:itemID="{F45C9AAA-6E39-48EE-AD1D-17C269606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d9c401-6781-4bfe-8c35-d41a045eaf31"/>
    <ds:schemaRef ds:uri="8dcace12-f43a-49c1-8347-3ffc57de5f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LEARN Slides—Template</Template>
  <TotalTime>557</TotalTime>
  <Words>1823</Words>
  <Application>Microsoft Macintosh PowerPoint</Application>
  <PresentationFormat>On-screen Show (16:9)</PresentationFormat>
  <Paragraphs>186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Wingdings 2</vt:lpstr>
      <vt:lpstr>LEARN theme</vt:lpstr>
      <vt:lpstr>PowerPoint Presentation</vt:lpstr>
      <vt:lpstr>Lab Skills of Vet Techs</vt:lpstr>
      <vt:lpstr>Essential Question</vt:lpstr>
      <vt:lpstr>Learning Goals</vt:lpstr>
      <vt:lpstr>Laboratory Equipment</vt:lpstr>
      <vt:lpstr>Card Matching</vt:lpstr>
      <vt:lpstr>Card Matching: Check Your Work</vt:lpstr>
      <vt:lpstr>Card Matching: Check Your Work</vt:lpstr>
      <vt:lpstr>Card Matching: Check Your Work</vt:lpstr>
      <vt:lpstr>Laboratory Safety</vt:lpstr>
      <vt:lpstr>Laboratory Safety</vt:lpstr>
      <vt:lpstr>Laboratory Equipment</vt:lpstr>
      <vt:lpstr>Discussion</vt:lpstr>
      <vt:lpstr>Color Diffusion Lab</vt:lpstr>
      <vt:lpstr>Color Diffusion Lab: Clean Up</vt:lpstr>
      <vt:lpstr>Color Diffusion Lab: Discussion</vt:lpstr>
      <vt:lpstr>Uncovering the Unseen</vt:lpstr>
      <vt:lpstr>Pond Water Observations: Predictions</vt:lpstr>
      <vt:lpstr>Pond Water Observations</vt:lpstr>
      <vt:lpstr>Pond Water Observations</vt:lpstr>
      <vt:lpstr>Pond Water Observations: Clean Up</vt:lpstr>
      <vt:lpstr>Pond Water Observations: Discussion</vt:lpstr>
      <vt:lpstr>Owl Pellet Investigation</vt:lpstr>
      <vt:lpstr>Owl Pellet Investigation</vt:lpstr>
      <vt:lpstr>Owl Pellet Investigation: Making Predictions</vt:lpstr>
      <vt:lpstr>Owl Pellet Investigation</vt:lpstr>
      <vt:lpstr>Owl Pellet Investigation: Clean Up</vt:lpstr>
      <vt:lpstr>Owl Pellet Investigation: Discussion</vt:lpstr>
      <vt:lpstr>What Is a Vet Tech?</vt:lpstr>
      <vt:lpstr>Vet Tech Skills</vt:lpstr>
      <vt:lpstr>Interested in Being a Vet Tech?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Eike, Michell L.</dc:creator>
  <cp:lastModifiedBy>Gracia, Ann M.</cp:lastModifiedBy>
  <cp:revision>14</cp:revision>
  <dcterms:created xsi:type="dcterms:W3CDTF">2025-02-14T13:28:59Z</dcterms:created>
  <dcterms:modified xsi:type="dcterms:W3CDTF">2025-03-04T15:53:27Z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0x0101005D948B8C59B5B54881A902ED9A75DDB4</vt:lpwstr>
  </property>
</Properties>
</file>