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62" r:id="rId3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896">
          <p15:clr>
            <a:srgbClr val="9AA0A6"/>
          </p15:clr>
        </p15:guide>
        <p15:guide id="2" orient="horz" pos="216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gku3x7t/WjDzje8Bu3op2sLuEy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0C041B-C0F4-6B4B-83FE-905B687642CB}" v="1" dt="2025-02-10T21:03:03.6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/>
    <p:restoredTop sz="69041"/>
  </p:normalViewPr>
  <p:slideViewPr>
    <p:cSldViewPr snapToGrid="0">
      <p:cViewPr varScale="1">
        <p:scale>
          <a:sx n="85" d="100"/>
          <a:sy n="85" d="100"/>
        </p:scale>
        <p:origin x="1544" y="184"/>
      </p:cViewPr>
      <p:guideLst>
        <p:guide pos="489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customschemas.google.com/relationships/presentationmetadata" Target="meta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2f099a816a_0_1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g32f099a816a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2989bb9cd3_0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g32989bb9cd3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2fee543938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g32fee54393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ee8a1b1b0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1ee8a1b1b0_1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g11ee8a1b1b0_1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2989bb9cd3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g32989bb9cd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2989bb9cd3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g32989bb9cd3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3eab606e3a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/>
              <a:t>Other questions: </a:t>
            </a:r>
            <a:endParaRPr sz="11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/>
              <a:t>1. Students, what’s one survival tip you’d give parents for handling college drop-off? Parents, what’s one ‘pro tip’ for your student to survive their first year?</a:t>
            </a:r>
            <a:endParaRPr sz="11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/>
              <a:t>2. If college had a “survival kit,” what’s the one item students </a:t>
            </a:r>
            <a:r>
              <a:rPr lang="en-US" sz="1100" i="1" dirty="0"/>
              <a:t>must</a:t>
            </a:r>
            <a:r>
              <a:rPr lang="en-US" sz="1100" dirty="0"/>
              <a:t> have—and what’s the one item parents </a:t>
            </a:r>
            <a:r>
              <a:rPr lang="en-US" sz="1100" i="1" dirty="0"/>
              <a:t>wish</a:t>
            </a:r>
            <a:r>
              <a:rPr lang="en-US" sz="1100" dirty="0"/>
              <a:t> they’d take?</a:t>
            </a:r>
            <a:endParaRPr sz="1100" dirty="0"/>
          </a:p>
        </p:txBody>
      </p:sp>
      <p:sp>
        <p:nvSpPr>
          <p:cNvPr id="183" name="Google Shape;183;g23eab606e3a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2f099a816a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g32f099a816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2989bb9cd3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g32989bb9cd3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2f099a816a_0_1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g32f099a816a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095c01ec33_0_2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g2095c01ec33_0_2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g2095c01ec33_0_2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g2095c01ec33_0_2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g2095c01ec33_0_2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g2095c01ec33_0_2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095c01ec33_0_2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g2095c01ec33_0_234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g2095c01ec33_0_2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g2095c01ec33_0_2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g2095c01ec33_0_2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095c01ec33_0_240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g2095c01ec33_0_240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2095c01ec33_0_2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g2095c01ec33_0_2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g2095c01ec33_0_2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3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3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3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3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3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3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3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095c01ec33_0_17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g2095c01ec33_0_17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g2095c01ec33_0_1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g2095c01ec33_0_1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g2095c01ec33_0_1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Google Shape;140;p4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4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4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Google Shape;153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095c01ec33_0_18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g2095c01ec33_0_18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g2095c01ec33_0_1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g2095c01ec33_0_1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g2095c01ec33_0_1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095c01ec33_0_18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g2095c01ec33_0_18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g2095c01ec33_0_18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g2095c01ec33_0_18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g2095c01ec33_0_18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095c01ec33_0_19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g2095c01ec33_0_19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g2095c01ec33_0_19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g2095c01ec33_0_19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g2095c01ec33_0_19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g2095c01ec33_0_19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095c01ec33_0_20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g2095c01ec33_0_20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g2095c01ec33_0_20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g2095c01ec33_0_20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g2095c01ec33_0_20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g2095c01ec33_0_20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g2095c01ec33_0_20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g2095c01ec33_0_2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095c01ec33_0_2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g2095c01ec33_0_2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g2095c01ec33_0_2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g2095c01ec33_0_2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095c01ec33_0_2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g2095c01ec33_0_2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g2095c01ec33_0_2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095c01ec33_0_2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g2095c01ec33_0_2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g2095c01ec33_0_2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g2095c01ec33_0_2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g2095c01ec33_0_2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g2095c01ec33_0_2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9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g2095c01ec33_0_175" descr="Shape, square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2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7079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2f099a816a_0_142"/>
          <p:cNvSpPr txBox="1">
            <a:spLocks noGrp="1"/>
          </p:cNvSpPr>
          <p:nvPr>
            <p:ph type="title"/>
          </p:nvPr>
        </p:nvSpPr>
        <p:spPr>
          <a:xfrm>
            <a:off x="1700397" y="703056"/>
            <a:ext cx="9673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sz="5000">
                <a:solidFill>
                  <a:schemeClr val="lt1"/>
                </a:solidFill>
              </a:rPr>
              <a:t>Passport Scavenger Hunt</a:t>
            </a:r>
            <a:endParaRPr/>
          </a:p>
        </p:txBody>
      </p:sp>
      <p:sp>
        <p:nvSpPr>
          <p:cNvPr id="220" name="Google Shape;220;g32f099a816a_0_142"/>
          <p:cNvSpPr txBox="1">
            <a:spLocks noGrp="1"/>
          </p:cNvSpPr>
          <p:nvPr>
            <p:ph type="body" idx="1"/>
          </p:nvPr>
        </p:nvSpPr>
        <p:spPr>
          <a:xfrm>
            <a:off x="1700397" y="1871359"/>
            <a:ext cx="9473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600" dirty="0">
                <a:solidFill>
                  <a:schemeClr val="lt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Your tasks:</a:t>
            </a:r>
            <a:endParaRPr sz="3600" dirty="0">
              <a:solidFill>
                <a:schemeClr val="lt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3600" dirty="0">
              <a:solidFill>
                <a:schemeClr val="lt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3600" dirty="0">
                <a:solidFill>
                  <a:schemeClr val="lt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Visit each location highlighted on your map.</a:t>
            </a:r>
            <a:endParaRPr sz="3600" dirty="0">
              <a:solidFill>
                <a:schemeClr val="lt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3600" dirty="0">
                <a:solidFill>
                  <a:schemeClr val="lt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Collect a passport stamp from each location.</a:t>
            </a:r>
            <a:endParaRPr sz="3600" dirty="0">
              <a:solidFill>
                <a:schemeClr val="lt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3600" dirty="0">
                <a:solidFill>
                  <a:schemeClr val="lt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After collecting all your stamps, return to the start location.</a:t>
            </a:r>
            <a:endParaRPr sz="3600" dirty="0">
              <a:solidFill>
                <a:schemeClr val="lt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 dirty="0">
              <a:solidFill>
                <a:schemeClr val="lt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600" dirty="0">
                <a:solidFill>
                  <a:schemeClr val="lt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HAVE FUN!</a:t>
            </a:r>
            <a:endParaRPr sz="3600" dirty="0">
              <a:solidFill>
                <a:schemeClr val="lt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400" dirty="0">
                <a:solidFill>
                  <a:schemeClr val="lt1"/>
                </a:solidFill>
              </a:rPr>
              <a:t> </a:t>
            </a:r>
            <a:endParaRPr sz="24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g32989bb9cd3_0_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0300" y="282450"/>
            <a:ext cx="4071390" cy="20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32989bb9cd3_0_77"/>
          <p:cNvSpPr txBox="1"/>
          <p:nvPr/>
        </p:nvSpPr>
        <p:spPr>
          <a:xfrm>
            <a:off x="3233925" y="5151775"/>
            <a:ext cx="6540600" cy="10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0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STUDENT PANEL</a:t>
            </a:r>
            <a:endParaRPr sz="5000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27" name="Google Shape;227;g32989bb9cd3_0_77"/>
          <p:cNvSpPr/>
          <p:nvPr/>
        </p:nvSpPr>
        <p:spPr>
          <a:xfrm>
            <a:off x="2555025" y="2319275"/>
            <a:ext cx="7898400" cy="26328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highlight>
                  <a:srgbClr val="FFFF00"/>
                </a:highlight>
              </a:rPr>
              <a:t>Insert college logo image here.</a:t>
            </a:r>
            <a:endParaRPr i="1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2fee543938_0_8"/>
          <p:cNvSpPr txBox="1">
            <a:spLocks noGrp="1"/>
          </p:cNvSpPr>
          <p:nvPr>
            <p:ph type="title"/>
          </p:nvPr>
        </p:nvSpPr>
        <p:spPr>
          <a:xfrm>
            <a:off x="1700397" y="703056"/>
            <a:ext cx="9673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3-2-1 Activity</a:t>
            </a:r>
            <a:endParaRPr/>
          </a:p>
        </p:txBody>
      </p:sp>
      <p:sp>
        <p:nvSpPr>
          <p:cNvPr id="233" name="Google Shape;233;g32fee543938_0_8"/>
          <p:cNvSpPr txBox="1">
            <a:spLocks noGrp="1"/>
          </p:cNvSpPr>
          <p:nvPr>
            <p:ph type="body" idx="1"/>
          </p:nvPr>
        </p:nvSpPr>
        <p:spPr>
          <a:xfrm>
            <a:off x="2178800" y="1951275"/>
            <a:ext cx="5293200" cy="4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3600" b="1" dirty="0">
                <a:solidFill>
                  <a:schemeClr val="lt1"/>
                </a:solidFill>
              </a:rPr>
              <a:t>Families, </a:t>
            </a:r>
            <a:r>
              <a:rPr lang="en-US" sz="3600" dirty="0">
                <a:solidFill>
                  <a:schemeClr val="lt1"/>
                </a:solidFill>
              </a:rPr>
              <a:t>w</a:t>
            </a:r>
            <a:r>
              <a:rPr lang="en-US" sz="3600" dirty="0">
                <a:solidFill>
                  <a:schemeClr val="lt1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hat is 1 thing you can do now to help your student reach their goals?  </a:t>
            </a:r>
            <a:endParaRPr sz="36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</a:rPr>
              <a:t>Students, </a:t>
            </a:r>
            <a:r>
              <a:rPr lang="en-US" sz="3600" dirty="0">
                <a:solidFill>
                  <a:schemeClr val="lt1"/>
                </a:solidFill>
              </a:rPr>
              <a:t>what is 1 thing you can do now to prepare for enrollment in college?</a:t>
            </a:r>
            <a:endParaRPr sz="3600" dirty="0">
              <a:solidFill>
                <a:schemeClr val="lt1"/>
              </a:solidFill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"/>
                </a:ext>
              </a:extLst>
            </a:endParaRP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b="1" dirty="0">
              <a:solidFill>
                <a:schemeClr val="lt1"/>
              </a:solidFill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"/>
                </a:ext>
              </a:extLst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b="1" dirty="0">
              <a:solidFill>
                <a:schemeClr val="lt1"/>
              </a:solidFill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2"/>
                </a:ext>
              </a:extLst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dirty="0">
              <a:solidFill>
                <a:srgbClr val="DCBA25"/>
              </a:solidFill>
            </a:endParaRPr>
          </a:p>
        </p:txBody>
      </p:sp>
      <p:pic>
        <p:nvPicPr>
          <p:cNvPr id="234" name="Google Shape;234;g32fee543938_0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6418" y="920641"/>
            <a:ext cx="4448381" cy="4448381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32fee543938_0_8"/>
          <p:cNvSpPr txBox="1"/>
          <p:nvPr/>
        </p:nvSpPr>
        <p:spPr>
          <a:xfrm>
            <a:off x="1624200" y="1840925"/>
            <a:ext cx="6495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>
                <a:solidFill>
                  <a:srgbClr val="86B19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800">
              <a:solidFill>
                <a:srgbClr val="86B19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8"/>
          <p:cNvSpPr txBox="1">
            <a:spLocks noGrp="1"/>
          </p:cNvSpPr>
          <p:nvPr>
            <p:ph type="title"/>
          </p:nvPr>
        </p:nvSpPr>
        <p:spPr>
          <a:xfrm>
            <a:off x="1700400" y="703040"/>
            <a:ext cx="9673200" cy="3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sz="5000">
                <a:solidFill>
                  <a:schemeClr val="lt1"/>
                </a:solidFill>
              </a:rPr>
              <a:t>Evaluation</a:t>
            </a:r>
            <a:endParaRPr sz="50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endParaRPr sz="50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sz="5000">
                <a:solidFill>
                  <a:schemeClr val="lt1"/>
                </a:solidFill>
              </a:rPr>
              <a:t>Rapid Feedback Form</a:t>
            </a:r>
            <a:endParaRPr/>
          </a:p>
        </p:txBody>
      </p:sp>
      <p:sp>
        <p:nvSpPr>
          <p:cNvPr id="241" name="Google Shape;241;p18"/>
          <p:cNvSpPr/>
          <p:nvPr/>
        </p:nvSpPr>
        <p:spPr>
          <a:xfrm>
            <a:off x="5339250" y="3458950"/>
            <a:ext cx="2286000" cy="22860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highlight>
                  <a:srgbClr val="FFFF00"/>
                </a:highlight>
              </a:rPr>
              <a:t>Replace this with QR code</a:t>
            </a:r>
            <a:endParaRPr i="1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1ee8a1b1b0_1_25"/>
          <p:cNvSpPr txBox="1">
            <a:spLocks noGrp="1"/>
          </p:cNvSpPr>
          <p:nvPr>
            <p:ph type="title"/>
          </p:nvPr>
        </p:nvSpPr>
        <p:spPr>
          <a:xfrm>
            <a:off x="1628150" y="365125"/>
            <a:ext cx="972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5000">
                <a:solidFill>
                  <a:schemeClr val="lt1"/>
                </a:solidFill>
              </a:rPr>
              <a:t>WELCOME</a:t>
            </a:r>
            <a:endParaRPr sz="5000">
              <a:solidFill>
                <a:schemeClr val="lt1"/>
              </a:solidFill>
            </a:endParaRPr>
          </a:p>
        </p:txBody>
      </p:sp>
      <p:sp>
        <p:nvSpPr>
          <p:cNvPr id="168" name="Google Shape;168;g11ee8a1b1b0_1_25"/>
          <p:cNvSpPr txBox="1">
            <a:spLocks noGrp="1"/>
          </p:cNvSpPr>
          <p:nvPr>
            <p:ph type="body" idx="1"/>
          </p:nvPr>
        </p:nvSpPr>
        <p:spPr>
          <a:xfrm>
            <a:off x="1687375" y="1216025"/>
            <a:ext cx="9666300" cy="52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 b="1" u="sng">
                <a:solidFill>
                  <a:schemeClr val="lt1"/>
                </a:solidFill>
              </a:rPr>
              <a:t>Morning</a:t>
            </a:r>
            <a:endParaRPr sz="2400" b="1" u="sng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 b="1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>
                <a:solidFill>
                  <a:schemeClr val="lt1"/>
                </a:solidFill>
              </a:rPr>
              <a:t>Campus Tour</a:t>
            </a:r>
            <a:endParaRPr sz="24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>
                <a:solidFill>
                  <a:schemeClr val="lt1"/>
                </a:solidFill>
              </a:rPr>
              <a:t>Career Activity/Campus Presentation</a:t>
            </a:r>
            <a:endParaRPr sz="24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36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 b="1">
                <a:solidFill>
                  <a:schemeClr val="lt1"/>
                </a:solidFill>
              </a:rPr>
              <a:t>Lunch</a:t>
            </a:r>
            <a:endParaRPr sz="2400" b="1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3600" b="1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 b="1" u="sng">
                <a:solidFill>
                  <a:schemeClr val="lt1"/>
                </a:solidFill>
              </a:rPr>
              <a:t>Afternoon</a:t>
            </a:r>
            <a:endParaRPr sz="2400" b="1" u="sng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 b="1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>
                <a:solidFill>
                  <a:schemeClr val="lt1"/>
                </a:solidFill>
              </a:rPr>
              <a:t>GEAR UP Activity</a:t>
            </a:r>
            <a:endParaRPr sz="24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>
                <a:solidFill>
                  <a:schemeClr val="lt1"/>
                </a:solidFill>
              </a:rPr>
              <a:t>Student Panel</a:t>
            </a:r>
            <a:endParaRPr sz="24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36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 b="1">
                <a:solidFill>
                  <a:schemeClr val="lt1"/>
                </a:solidFill>
              </a:rPr>
              <a:t>Closing &amp; Evaluations</a:t>
            </a:r>
            <a:endParaRPr sz="24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>
                <a:solidFill>
                  <a:schemeClr val="lt1"/>
                </a:solidFill>
              </a:rPr>
              <a:t>    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u="sng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2989bb9cd3_0_1"/>
          <p:cNvSpPr txBox="1">
            <a:spLocks noGrp="1"/>
          </p:cNvSpPr>
          <p:nvPr>
            <p:ph type="title"/>
          </p:nvPr>
        </p:nvSpPr>
        <p:spPr>
          <a:xfrm>
            <a:off x="1828800" y="689076"/>
            <a:ext cx="9803400" cy="10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sz="5000" dirty="0">
                <a:solidFill>
                  <a:schemeClr val="lt1"/>
                </a:solidFill>
              </a:rPr>
              <a:t>GEAR UP G</a:t>
            </a:r>
            <a:r>
              <a:rPr lang="en-US" sz="4800" dirty="0">
                <a:solidFill>
                  <a:schemeClr val="lt1"/>
                </a:solidFill>
              </a:rPr>
              <a:t>oals</a:t>
            </a:r>
            <a:endParaRPr dirty="0"/>
          </a:p>
        </p:txBody>
      </p:sp>
      <p:sp>
        <p:nvSpPr>
          <p:cNvPr id="174" name="Google Shape;174;g32989bb9cd3_0_1"/>
          <p:cNvSpPr txBox="1">
            <a:spLocks noGrp="1"/>
          </p:cNvSpPr>
          <p:nvPr>
            <p:ph type="body" idx="1"/>
          </p:nvPr>
        </p:nvSpPr>
        <p:spPr>
          <a:xfrm>
            <a:off x="2996194" y="1760976"/>
            <a:ext cx="8786076" cy="4407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 algn="just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</a:pPr>
            <a:r>
              <a:rPr lang="en-US" sz="3000" dirty="0">
                <a:solidFill>
                  <a:srgbClr val="FFFFFF"/>
                </a:solidFill>
              </a:rPr>
              <a:t>Increase cohort academic performance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en-US" sz="3000" dirty="0">
                <a:solidFill>
                  <a:srgbClr val="FFFFFF"/>
                </a:solidFill>
              </a:rPr>
              <a:t>and preparation for PSE.</a:t>
            </a:r>
            <a:endParaRPr sz="3000" dirty="0">
              <a:solidFill>
                <a:srgbClr val="FFFFFF"/>
              </a:solidFill>
            </a:endParaRPr>
          </a:p>
          <a:p>
            <a:pPr marL="914400" indent="-457200" algn="just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</a:pPr>
            <a:endParaRPr sz="3000" dirty="0">
              <a:solidFill>
                <a:srgbClr val="FFFFFF"/>
              </a:solidFill>
            </a:endParaRPr>
          </a:p>
          <a:p>
            <a:pPr indent="-457200" algn="just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</a:pPr>
            <a:r>
              <a:rPr lang="en-US" sz="3000" dirty="0">
                <a:solidFill>
                  <a:srgbClr val="FFFFFF"/>
                </a:solidFill>
              </a:rPr>
              <a:t>Increase high school graduation and PSE participation.</a:t>
            </a:r>
            <a:endParaRPr sz="3000" dirty="0">
              <a:solidFill>
                <a:srgbClr val="FFFFFF"/>
              </a:solidFill>
            </a:endParaRPr>
          </a:p>
          <a:p>
            <a:pPr marL="914400" indent="-457200" algn="just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</a:pPr>
            <a:endParaRPr sz="3000" dirty="0">
              <a:solidFill>
                <a:srgbClr val="FFFFFF"/>
              </a:solidFill>
            </a:endParaRPr>
          </a:p>
          <a:p>
            <a:pPr indent="-457200" algn="just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</a:pPr>
            <a:r>
              <a:rPr lang="en-US" sz="3000" dirty="0">
                <a:solidFill>
                  <a:srgbClr val="FFFFFF"/>
                </a:solidFill>
              </a:rPr>
              <a:t>Increase student educational expectations and increase student and family knowledge of PSE options, preparation, and financing.</a:t>
            </a:r>
            <a:endParaRPr sz="3000" dirty="0">
              <a:solidFill>
                <a:srgbClr val="FFFFFF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</a:pPr>
            <a:endParaRPr sz="3000" b="1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7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2989bb9cd3_0_24"/>
          <p:cNvSpPr txBox="1">
            <a:spLocks noGrp="1"/>
          </p:cNvSpPr>
          <p:nvPr>
            <p:ph type="title"/>
          </p:nvPr>
        </p:nvSpPr>
        <p:spPr>
          <a:xfrm>
            <a:off x="2133600" y="380732"/>
            <a:ext cx="9803400" cy="10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sz="5000" dirty="0">
                <a:solidFill>
                  <a:schemeClr val="lt1"/>
                </a:solidFill>
              </a:rPr>
              <a:t>Today’s </a:t>
            </a:r>
            <a:r>
              <a:rPr lang="en-US" sz="5000" dirty="0">
                <a:solidFill>
                  <a:schemeClr val="lt1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Goals</a:t>
            </a:r>
            <a:endParaRPr dirty="0"/>
          </a:p>
        </p:txBody>
      </p:sp>
      <p:sp>
        <p:nvSpPr>
          <p:cNvPr id="180" name="Google Shape;180;g32989bb9cd3_0_24"/>
          <p:cNvSpPr txBox="1">
            <a:spLocks noGrp="1"/>
          </p:cNvSpPr>
          <p:nvPr>
            <p:ph type="body" idx="1"/>
          </p:nvPr>
        </p:nvSpPr>
        <p:spPr>
          <a:xfrm>
            <a:off x="2133600" y="1086803"/>
            <a:ext cx="9434573" cy="4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</a:pPr>
            <a:r>
              <a:rPr lang="en-US" sz="3000" dirty="0">
                <a:solidFill>
                  <a:schemeClr val="lt1"/>
                </a:solidFill>
              </a:rPr>
              <a:t>Identify and explore key campus locations to understand student resources and services.</a:t>
            </a:r>
            <a:endParaRPr sz="3000" dirty="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3000" dirty="0">
              <a:solidFill>
                <a:schemeClr val="lt1"/>
              </a:solidFill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</a:pPr>
            <a:r>
              <a:rPr lang="en-US" sz="3000" dirty="0">
                <a:solidFill>
                  <a:schemeClr val="lt1"/>
                </a:solidFill>
              </a:rPr>
              <a:t>Build confidence in navigating campus and locating essential facilities independently.</a:t>
            </a:r>
            <a:endParaRPr sz="3000" dirty="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3000" dirty="0">
              <a:solidFill>
                <a:schemeClr val="lt1"/>
              </a:solidFill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</a:pPr>
            <a:r>
              <a:rPr lang="en-US" sz="3000" dirty="0">
                <a:solidFill>
                  <a:schemeClr val="lt1"/>
                </a:solidFill>
              </a:rPr>
              <a:t> Identify purposes of key campus offices, in preparation for managing academic, financial, and personal responsibilities.</a:t>
            </a:r>
            <a:endParaRPr sz="3000" dirty="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30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3eab606e3a_0_46"/>
          <p:cNvSpPr txBox="1">
            <a:spLocks noGrp="1"/>
          </p:cNvSpPr>
          <p:nvPr>
            <p:ph type="title"/>
          </p:nvPr>
        </p:nvSpPr>
        <p:spPr>
          <a:xfrm>
            <a:off x="1600350" y="268341"/>
            <a:ext cx="9673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sz="5000" dirty="0">
                <a:solidFill>
                  <a:schemeClr val="lt1"/>
                </a:solidFill>
              </a:rPr>
              <a:t>Icebreaker</a:t>
            </a:r>
            <a:endParaRPr dirty="0"/>
          </a:p>
        </p:txBody>
      </p:sp>
      <p:sp>
        <p:nvSpPr>
          <p:cNvPr id="186" name="Google Shape;186;g23eab606e3a_0_46"/>
          <p:cNvSpPr txBox="1">
            <a:spLocks noGrp="1"/>
          </p:cNvSpPr>
          <p:nvPr>
            <p:ph type="body" idx="1"/>
          </p:nvPr>
        </p:nvSpPr>
        <p:spPr>
          <a:xfrm>
            <a:off x="1700400" y="1718951"/>
            <a:ext cx="9473100" cy="4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 dirty="0">
                <a:solidFill>
                  <a:schemeClr val="lt1"/>
                </a:solidFill>
              </a:rPr>
              <a:t>Students, what’s one thing you think parents worry about too much when it comes to college? </a:t>
            </a:r>
            <a:endParaRPr sz="36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36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3600" dirty="0">
                <a:solidFill>
                  <a:schemeClr val="lt1"/>
                </a:solidFill>
              </a:rPr>
              <a:t>Parents, what’s one thing you KNOW students aren’t worrying about enough?</a:t>
            </a:r>
            <a:endParaRPr sz="3600" dirty="0">
              <a:solidFill>
                <a:schemeClr val="lt1"/>
              </a:solidFill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4400" dirty="0">
              <a:solidFill>
                <a:schemeClr val="lt1"/>
              </a:solidFill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400" dirty="0">
                <a:solidFill>
                  <a:schemeClr val="lt1"/>
                </a:solidFill>
              </a:rPr>
              <a:t> 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2f099a816a_0_3"/>
          <p:cNvSpPr txBox="1">
            <a:spLocks noGrp="1"/>
          </p:cNvSpPr>
          <p:nvPr>
            <p:ph type="title"/>
          </p:nvPr>
        </p:nvSpPr>
        <p:spPr>
          <a:xfrm>
            <a:off x="1700397" y="703056"/>
            <a:ext cx="9673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sz="5000" dirty="0">
                <a:solidFill>
                  <a:schemeClr val="lt1"/>
                </a:solidFill>
              </a:rPr>
              <a:t>Icebreaker</a:t>
            </a:r>
            <a:endParaRPr dirty="0"/>
          </a:p>
        </p:txBody>
      </p:sp>
      <p:sp>
        <p:nvSpPr>
          <p:cNvPr id="192" name="Google Shape;192;g32f099a816a_0_3"/>
          <p:cNvSpPr txBox="1"/>
          <p:nvPr/>
        </p:nvSpPr>
        <p:spPr>
          <a:xfrm>
            <a:off x="1892551" y="1752950"/>
            <a:ext cx="9603600" cy="2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Go to </a:t>
            </a:r>
            <a:r>
              <a:rPr lang="en-US" sz="3600" b="0" i="0" u="sng" strike="noStrike" cap="none" dirty="0" err="1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menti.com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and enter the code:  </a:t>
            </a:r>
            <a:r>
              <a:rPr lang="en-US" sz="36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XXXX XXXX</a:t>
            </a:r>
            <a:endParaRPr sz="3600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600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Or capture this QR code  </a:t>
            </a:r>
            <a:endParaRPr sz="3600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93" name="Google Shape;193;g32f099a816a_0_3"/>
          <p:cNvSpPr/>
          <p:nvPr/>
        </p:nvSpPr>
        <p:spPr>
          <a:xfrm>
            <a:off x="5339250" y="3458950"/>
            <a:ext cx="2286000" cy="22860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highlight>
                  <a:srgbClr val="FFFF00"/>
                </a:highlight>
              </a:rPr>
              <a:t>Replace this with QR code</a:t>
            </a:r>
            <a:endParaRPr i="1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"/>
          <p:cNvSpPr txBox="1">
            <a:spLocks noGrp="1"/>
          </p:cNvSpPr>
          <p:nvPr>
            <p:ph type="title"/>
          </p:nvPr>
        </p:nvSpPr>
        <p:spPr>
          <a:xfrm>
            <a:off x="1700397" y="703056"/>
            <a:ext cx="967328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sz="5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3-2-1 Activity</a:t>
            </a:r>
            <a:endParaRPr dirty="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2178800" y="1951275"/>
            <a:ext cx="5293200" cy="4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>
                <a:solidFill>
                  <a:schemeClr val="lt1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What are 3 things you learned from the campus tour?</a:t>
            </a:r>
            <a:endParaRPr dirty="0">
              <a:solidFill>
                <a:schemeClr val="lt1"/>
              </a:solidFill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</a:ext>
              </a:extLst>
            </a:endParaRP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b="1" dirty="0">
              <a:solidFill>
                <a:schemeClr val="lt1"/>
              </a:solidFill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</a:ext>
              </a:extLs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b="1" dirty="0">
                <a:solidFill>
                  <a:schemeClr val="lt1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Families, </a:t>
            </a:r>
            <a:r>
              <a:rPr lang="en-US" dirty="0">
                <a:solidFill>
                  <a:schemeClr val="lt1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w</a:t>
            </a:r>
            <a:r>
              <a:rPr lang="en-US" dirty="0">
                <a:solidFill>
                  <a:schemeClr val="lt1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hat are 2 questions you have about helping your student reach their goals?</a:t>
            </a:r>
            <a:r>
              <a:rPr lang="en-US" dirty="0">
                <a:solidFill>
                  <a:schemeClr val="lt1"/>
                </a:solidFill>
              </a:rPr>
              <a:t> </a:t>
            </a: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b="1" dirty="0">
                <a:solidFill>
                  <a:schemeClr val="lt1"/>
                </a:solidFill>
              </a:rPr>
              <a:t>Students, </a:t>
            </a:r>
            <a:r>
              <a:rPr lang="en-US" dirty="0">
                <a:solidFill>
                  <a:schemeClr val="lt1"/>
                </a:solidFill>
              </a:rPr>
              <a:t>what are 2 questions you have about enrolling in college?</a:t>
            </a:r>
            <a:endParaRPr dirty="0">
              <a:solidFill>
                <a:schemeClr val="lt1"/>
              </a:solidFill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</a:ext>
              </a:extLst>
            </a:endParaRP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b="1" dirty="0">
              <a:solidFill>
                <a:schemeClr val="lt1"/>
              </a:solidFill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</a:ext>
              </a:extLst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b="1" dirty="0">
              <a:solidFill>
                <a:schemeClr val="lt1"/>
              </a:solidFill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</a:ext>
              </a:extLst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dirty="0">
              <a:solidFill>
                <a:srgbClr val="DCBA25"/>
              </a:solidFill>
            </a:endParaRPr>
          </a:p>
        </p:txBody>
      </p:sp>
      <p:pic>
        <p:nvPicPr>
          <p:cNvPr id="200" name="Google Shape;20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6418" y="920641"/>
            <a:ext cx="4448381" cy="444838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4"/>
          <p:cNvSpPr txBox="1"/>
          <p:nvPr/>
        </p:nvSpPr>
        <p:spPr>
          <a:xfrm>
            <a:off x="1624200" y="1840925"/>
            <a:ext cx="6495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>
                <a:solidFill>
                  <a:srgbClr val="F8A47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800">
              <a:solidFill>
                <a:srgbClr val="F8A470"/>
              </a:solidFill>
            </a:endParaRPr>
          </a:p>
        </p:txBody>
      </p:sp>
      <p:sp>
        <p:nvSpPr>
          <p:cNvPr id="202" name="Google Shape;202;p4"/>
          <p:cNvSpPr txBox="1"/>
          <p:nvPr/>
        </p:nvSpPr>
        <p:spPr>
          <a:xfrm>
            <a:off x="1624200" y="3149475"/>
            <a:ext cx="6495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>
                <a:solidFill>
                  <a:srgbClr val="F16D7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800">
              <a:solidFill>
                <a:srgbClr val="F16D7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2989bb9cd3_0_39"/>
          <p:cNvSpPr txBox="1">
            <a:spLocks noGrp="1"/>
          </p:cNvSpPr>
          <p:nvPr>
            <p:ph type="title"/>
          </p:nvPr>
        </p:nvSpPr>
        <p:spPr>
          <a:xfrm>
            <a:off x="1700397" y="703056"/>
            <a:ext cx="9673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sz="5000">
                <a:solidFill>
                  <a:schemeClr val="lt1"/>
                </a:solidFill>
              </a:rPr>
              <a:t>Passport Scavenger Hunt</a:t>
            </a:r>
            <a:endParaRPr/>
          </a:p>
        </p:txBody>
      </p:sp>
      <p:sp>
        <p:nvSpPr>
          <p:cNvPr id="208" name="Google Shape;208;g32989bb9cd3_0_39"/>
          <p:cNvSpPr txBox="1">
            <a:spLocks noGrp="1"/>
          </p:cNvSpPr>
          <p:nvPr>
            <p:ph type="body" idx="1"/>
          </p:nvPr>
        </p:nvSpPr>
        <p:spPr>
          <a:xfrm>
            <a:off x="1700397" y="1566559"/>
            <a:ext cx="9473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Financial Aid &amp; Bursar</a:t>
            </a:r>
            <a:endParaRPr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lang="en-US" sz="2400" i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Insert campus location</a:t>
            </a:r>
            <a:endParaRPr sz="2400" i="1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Admissions</a:t>
            </a:r>
            <a:endParaRPr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lang="en-US" sz="2400" i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Insert campus location</a:t>
            </a:r>
            <a:endParaRPr sz="2400" i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Library</a:t>
            </a:r>
            <a:endParaRPr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lang="en-US" sz="2400" i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Insert campus location</a:t>
            </a:r>
            <a:endParaRPr sz="2400" i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 Services</a:t>
            </a:r>
            <a:endParaRPr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lang="en-US" sz="2400" i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Insert campus location</a:t>
            </a:r>
            <a:endParaRPr sz="2400" i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Bookstore</a:t>
            </a:r>
            <a:endParaRPr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lang="en-US" sz="2400" i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Insert campus location</a:t>
            </a:r>
            <a:endParaRPr sz="2400" i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400" dirty="0">
                <a:solidFill>
                  <a:schemeClr val="lt1"/>
                </a:solidFill>
              </a:rPr>
              <a:t> </a:t>
            </a:r>
            <a:endParaRPr sz="24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2f099a816a_0_137"/>
          <p:cNvSpPr txBox="1">
            <a:spLocks noGrp="1"/>
          </p:cNvSpPr>
          <p:nvPr>
            <p:ph type="title"/>
          </p:nvPr>
        </p:nvSpPr>
        <p:spPr>
          <a:xfrm>
            <a:off x="1700397" y="703056"/>
            <a:ext cx="9673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sz="5000">
                <a:solidFill>
                  <a:schemeClr val="lt1"/>
                </a:solidFill>
              </a:rPr>
              <a:t>Passport Scavenger Hunt</a:t>
            </a:r>
            <a:endParaRPr/>
          </a:p>
        </p:txBody>
      </p:sp>
      <p:sp>
        <p:nvSpPr>
          <p:cNvPr id="214" name="Google Shape;214;g32f099a816a_0_137"/>
          <p:cNvSpPr txBox="1">
            <a:spLocks noGrp="1"/>
          </p:cNvSpPr>
          <p:nvPr>
            <p:ph type="body" idx="1"/>
          </p:nvPr>
        </p:nvSpPr>
        <p:spPr>
          <a:xfrm>
            <a:off x="1700397" y="1566559"/>
            <a:ext cx="9473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n-US" sz="3600" dirty="0">
              <a:solidFill>
                <a:schemeClr val="lt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600" dirty="0">
                <a:solidFill>
                  <a:schemeClr val="lt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Prepare for your trip!</a:t>
            </a:r>
            <a:endParaRPr sz="3600" dirty="0">
              <a:solidFill>
                <a:schemeClr val="lt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3600" dirty="0">
              <a:solidFill>
                <a:schemeClr val="lt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3600" dirty="0">
                <a:solidFill>
                  <a:schemeClr val="lt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Road Trip to the Future Passport</a:t>
            </a:r>
            <a:endParaRPr sz="3600" dirty="0">
              <a:solidFill>
                <a:schemeClr val="lt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3600" dirty="0">
                <a:solidFill>
                  <a:schemeClr val="lt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Campus Map</a:t>
            </a:r>
            <a:endParaRPr sz="3600" dirty="0">
              <a:solidFill>
                <a:schemeClr val="lt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3600" dirty="0">
                <a:solidFill>
                  <a:schemeClr val="lt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Plan your route</a:t>
            </a:r>
            <a:endParaRPr sz="3600" dirty="0">
              <a:solidFill>
                <a:schemeClr val="lt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400" dirty="0">
                <a:solidFill>
                  <a:schemeClr val="lt1"/>
                </a:solidFill>
              </a:rPr>
              <a:t> </a:t>
            </a:r>
            <a:endParaRPr sz="24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426</Words>
  <Application>Microsoft Macintosh PowerPoint</Application>
  <PresentationFormat>Widescreen</PresentationFormat>
  <Paragraphs>100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Office Theme</vt:lpstr>
      <vt:lpstr>Custom Design</vt:lpstr>
      <vt:lpstr>2_Custom Design</vt:lpstr>
      <vt:lpstr>PowerPoint Presentation</vt:lpstr>
      <vt:lpstr>WELCOME</vt:lpstr>
      <vt:lpstr>GEAR UP Goals</vt:lpstr>
      <vt:lpstr>Today’s Goals</vt:lpstr>
      <vt:lpstr>Icebreaker</vt:lpstr>
      <vt:lpstr>Icebreaker</vt:lpstr>
      <vt:lpstr>3-2-1 Activity</vt:lpstr>
      <vt:lpstr>Passport Scavenger Hunt</vt:lpstr>
      <vt:lpstr>Passport Scavenger Hunt</vt:lpstr>
      <vt:lpstr>Passport Scavenger Hunt</vt:lpstr>
      <vt:lpstr>PowerPoint Presentation</vt:lpstr>
      <vt:lpstr>3-2-1 Activity</vt:lpstr>
      <vt:lpstr>Evaluation  Rapid Feedback Form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Trip to the Future</dc:title>
  <dc:subject/>
  <dc:creator>K20 Center</dc:creator>
  <cp:keywords/>
  <dc:description/>
  <cp:lastModifiedBy>Moharram, Jehanne</cp:lastModifiedBy>
  <cp:revision>1</cp:revision>
  <dcterms:created xsi:type="dcterms:W3CDTF">2022-03-08T20:00:08Z</dcterms:created>
  <dcterms:modified xsi:type="dcterms:W3CDTF">2025-02-10T22:10:47Z</dcterms:modified>
  <cp:category/>
</cp:coreProperties>
</file>