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9I9A9WDIlnKycEho2kKU4rB0m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652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9gy-1Z2Sa-c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49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49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65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EVS_yYQoLJ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4652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Clifford, C. (2024, December 16). What is content hierarchy? everything you need to know. Locallogy. https://www.locallogy.com/what-is-content-hierarchy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Your resume has 6 seconds to impress a recruiter. Snelling. (2016, June 15). https://www.snelling.com/job_seekers-employment-opportunities/job-seeker-resources/resumes/6-seconds-to-impress-a-recruiter/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Extend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Word Play.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https://learn.k20center.ou.edu/strategy/4652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10 minute timer: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https://www.youtube.com/watch?v=9gy-1Z2Sa-c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54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Evaluate</a:t>
            </a:r>
            <a:endParaRPr/>
          </a:p>
        </p:txBody>
      </p:sp>
      <p:sp>
        <p:nvSpPr>
          <p:cNvPr id="181" name="Google Shape;1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Critique the Bot.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https://learn.k20center.ou.edu/strategy/3491</a:t>
            </a:r>
            <a:endParaRPr/>
          </a:p>
        </p:txBody>
      </p:sp>
      <p:sp>
        <p:nvSpPr>
          <p:cNvPr id="194" name="Google Shape;1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b057f2b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Critique the Bot.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https://learn.k20center.ou.edu/strategy/3491</a:t>
            </a:r>
            <a:endParaRPr/>
          </a:p>
        </p:txBody>
      </p:sp>
      <p:sp>
        <p:nvSpPr>
          <p:cNvPr id="201" name="Google Shape;201;g34b057f2b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1892a24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Engage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Word Play.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https://learn.k20center.ou.edu/strategy/4652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5 minute timer: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https://www.youtube.com/watch?v=EVS_yYQoLJg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341892a24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Engage</a:t>
            </a: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Engage</a:t>
            </a: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Explore</a:t>
            </a:r>
            <a:endParaRPr/>
          </a:p>
        </p:txBody>
      </p:sp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Elbow partners.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https://learn.k20center.ou.edu/strategy/116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Word Play.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https://learn.k20center.ou.edu/strategy/4652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</a:t>
            </a:r>
            <a:endParaRPr/>
          </a:p>
        </p:txBody>
      </p:sp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4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>
            <a:spLocks noGrp="1"/>
          </p:cNvSpPr>
          <p:nvPr>
            <p:ph type="body" idx="1"/>
          </p:nvPr>
        </p:nvSpPr>
        <p:spPr>
          <a:xfrm>
            <a:off x="457200" y="1180765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chemeClr val="accent2"/>
                </a:solidFill>
              </a:rPr>
              <a:t>Other Experiences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Volunteer Experience (who was helped, how often)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Leadership Experience (Fundraiser, how much raised/role played)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Skills/Certifications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Highlights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Other relevant information</a:t>
            </a:r>
            <a:endParaRPr dirty="0"/>
          </a:p>
        </p:txBody>
      </p:sp>
      <p:sp>
        <p:nvSpPr>
          <p:cNvPr id="120" name="Google Shape;120;p11"/>
          <p:cNvSpPr txBox="1">
            <a:spLocks noGrp="1"/>
          </p:cNvSpPr>
          <p:nvPr>
            <p:ph type="title"/>
          </p:nvPr>
        </p:nvSpPr>
        <p:spPr>
          <a:xfrm>
            <a:off x="475059" y="24652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Parts of a Resume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>
            <a:spLocks noGrp="1"/>
          </p:cNvSpPr>
          <p:nvPr>
            <p:ph type="body" idx="1"/>
          </p:nvPr>
        </p:nvSpPr>
        <p:spPr>
          <a:xfrm>
            <a:off x="475059" y="1164497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386"/>
              <a:buNone/>
            </a:pPr>
            <a:r>
              <a:rPr lang="en-US" sz="2800" dirty="0">
                <a:solidFill>
                  <a:schemeClr val="accent2"/>
                </a:solidFill>
              </a:rPr>
              <a:t>Don’t…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0386"/>
              <a:buFont typeface="Arial"/>
              <a:buChar char="•"/>
            </a:pPr>
            <a:r>
              <a:rPr lang="en-US" sz="2800" dirty="0"/>
              <a:t>Use paragraphs (we’ll elaborate later).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0386"/>
              <a:buFont typeface="Arial"/>
              <a:buChar char="•"/>
            </a:pPr>
            <a:r>
              <a:rPr lang="en-US" sz="2800" dirty="0"/>
              <a:t>Submit a resume longer that 2 pages long.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0386"/>
              <a:buFont typeface="Arial"/>
              <a:buChar char="•"/>
            </a:pPr>
            <a:r>
              <a:rPr lang="en-US" sz="2800" dirty="0"/>
              <a:t>Use multiple fonts.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0386"/>
              <a:buFont typeface="Arial"/>
              <a:buChar char="•"/>
            </a:pPr>
            <a:r>
              <a:rPr lang="en-US" sz="2800" dirty="0"/>
              <a:t>Use the same resume for everything.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0386"/>
              <a:buFont typeface="Arial"/>
              <a:buChar char="•"/>
            </a:pPr>
            <a:r>
              <a:rPr lang="en-US" sz="2800" dirty="0"/>
              <a:t>(IMO) Include a headshot.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0386"/>
              <a:buFont typeface="Arial"/>
              <a:buChar char="•"/>
            </a:pPr>
            <a:r>
              <a:rPr lang="en-US" sz="2800" dirty="0"/>
              <a:t>Add your address with contact information.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0386"/>
              <a:buFont typeface="Arial"/>
              <a:buChar char="•"/>
            </a:pPr>
            <a:r>
              <a:rPr lang="en-US" sz="2800" dirty="0"/>
              <a:t>Include high school information (after 5 years).</a:t>
            </a:r>
            <a:endParaRPr dirty="0"/>
          </a:p>
        </p:txBody>
      </p:sp>
      <p:sp>
        <p:nvSpPr>
          <p:cNvPr id="126" name="Google Shape;126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Do’s and Don’ts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>
            <a:spLocks noGrp="1"/>
          </p:cNvSpPr>
          <p:nvPr>
            <p:ph type="body" idx="1"/>
          </p:nvPr>
        </p:nvSpPr>
        <p:spPr>
          <a:xfrm>
            <a:off x="457200" y="1145046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9243"/>
              <a:buNone/>
            </a:pPr>
            <a:r>
              <a:rPr lang="en-US" sz="2800" dirty="0">
                <a:solidFill>
                  <a:schemeClr val="accent2"/>
                </a:solidFill>
              </a:rPr>
              <a:t>Do…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9243"/>
              <a:buFont typeface="Arial"/>
              <a:buChar char="•"/>
            </a:pPr>
            <a:r>
              <a:rPr lang="en-US" sz="2800" dirty="0"/>
              <a:t>Use Bullet Points.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9243"/>
              <a:buFont typeface="Arial"/>
              <a:buChar char="•"/>
            </a:pPr>
            <a:r>
              <a:rPr lang="en-US" sz="2800" dirty="0"/>
              <a:t>“Show Them” by using #’s (even averages help).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9243"/>
              <a:buFont typeface="Arial"/>
              <a:buChar char="•"/>
            </a:pPr>
            <a:r>
              <a:rPr lang="en-US" sz="2800" dirty="0"/>
              <a:t>Include relevant experience.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9243"/>
              <a:buFont typeface="Arial"/>
              <a:buChar char="•"/>
            </a:pPr>
            <a:r>
              <a:rPr lang="en-US" sz="2800" dirty="0"/>
              <a:t>Have a “Master” Resume (AKA a “CV”).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9243"/>
              <a:buFont typeface="Arial"/>
              <a:buChar char="•"/>
            </a:pPr>
            <a:r>
              <a:rPr lang="en-US" sz="2800" dirty="0"/>
              <a:t>Take running notes.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9243"/>
              <a:buFont typeface="Arial"/>
              <a:buChar char="•"/>
            </a:pPr>
            <a:r>
              <a:rPr lang="en-US" sz="2800" dirty="0"/>
              <a:t>Pull up the website/job listing to match keywords and verbiage.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9243"/>
              <a:buFont typeface="Arial"/>
              <a:buChar char="•"/>
            </a:pPr>
            <a:r>
              <a:rPr lang="en-US" sz="2800" dirty="0"/>
              <a:t>Use a professional Email.</a:t>
            </a:r>
            <a:endParaRPr dirty="0"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457200" y="15722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Do’s and Don’ts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/>
          <p:nvPr/>
        </p:nvSpPr>
        <p:spPr>
          <a:xfrm>
            <a:off x="457200" y="1160204"/>
            <a:ext cx="8144028" cy="60502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8C7CA"/>
              </a:gs>
              <a:gs pos="35000">
                <a:srgbClr val="CDD6D9"/>
              </a:gs>
              <a:gs pos="100000">
                <a:srgbClr val="ECF0F0"/>
              </a:gs>
            </a:gsLst>
            <a:lin ang="16200000" scaled="0"/>
          </a:gradFill>
          <a:ln w="9525" cap="flat" cmpd="sng">
            <a:solidFill>
              <a:srgbClr val="3B595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/>
          </p:nvPr>
        </p:nvSpPr>
        <p:spPr>
          <a:xfrm>
            <a:off x="457200" y="44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Best Practices</a:t>
            </a:r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1"/>
          </p:nvPr>
        </p:nvSpPr>
        <p:spPr>
          <a:xfrm>
            <a:off x="457200" y="1765230"/>
            <a:ext cx="3880088" cy="300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Waited tables</a:t>
            </a:r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2"/>
          </p:nvPr>
        </p:nvSpPr>
        <p:spPr>
          <a:xfrm>
            <a:off x="4337288" y="1765232"/>
            <a:ext cx="4029228" cy="300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Maintained a section of 4 tables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Attention to detail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Providing quality service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Taking customer payment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Accurately counting change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2337344" y="1242010"/>
            <a:ext cx="34179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sounds better?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/>
          <p:nvPr/>
        </p:nvSpPr>
        <p:spPr>
          <a:xfrm>
            <a:off x="457200" y="1160204"/>
            <a:ext cx="8144028" cy="60502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8C7CA"/>
              </a:gs>
              <a:gs pos="35000">
                <a:srgbClr val="CDD6D9"/>
              </a:gs>
              <a:gs pos="100000">
                <a:srgbClr val="ECF0F0"/>
              </a:gs>
            </a:gsLst>
            <a:lin ang="16200000" scaled="0"/>
          </a:gradFill>
          <a:ln w="9525" cap="flat" cmpd="sng">
            <a:solidFill>
              <a:srgbClr val="3B595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457200" y="44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Best Practices</a:t>
            </a:r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457200" y="1765230"/>
            <a:ext cx="3884978" cy="300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Did project for Eagle Scout Badge.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2"/>
          </p:nvPr>
        </p:nvSpPr>
        <p:spPr>
          <a:xfrm>
            <a:off x="4342178" y="1765232"/>
            <a:ext cx="4381296" cy="300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Designed and created a 8’ wooden gazebo at local park.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Made sure it meets city code.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Completed as the first female Eagle Scout in town history.</a:t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2337344" y="1242010"/>
            <a:ext cx="34179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sounds better?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285860" y="254076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What is Content Hierarchy? </a:t>
            </a:r>
            <a:endParaRPr/>
          </a:p>
        </p:txBody>
      </p:sp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 l="2941" t="35080" r="2592" b="1509"/>
          <a:stretch/>
        </p:blipFill>
        <p:spPr>
          <a:xfrm>
            <a:off x="1926596" y="1275918"/>
            <a:ext cx="5290807" cy="326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body" idx="2"/>
          </p:nvPr>
        </p:nvSpPr>
        <p:spPr>
          <a:xfrm>
            <a:off x="457200" y="1337286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Recruiters on average spend only 6 seconds initially scanning a resume to decide if a candidate is worth further consideration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Resume Heatmap</a:t>
            </a:r>
            <a:endParaRPr/>
          </a:p>
        </p:txBody>
      </p:sp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299" y="67866"/>
            <a:ext cx="2476501" cy="498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2185" y="134458"/>
            <a:ext cx="2226072" cy="491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685800" lvl="0" indent="-4572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en-US" dirty="0"/>
              <a:t>Name</a:t>
            </a:r>
            <a:endParaRPr dirty="0"/>
          </a:p>
          <a:p>
            <a:pPr marL="685800" lvl="0" indent="-4572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en-US" dirty="0"/>
              <a:t>Current title and company</a:t>
            </a:r>
            <a:endParaRPr dirty="0"/>
          </a:p>
          <a:p>
            <a:pPr marL="685800" lvl="0" indent="-4572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en-US" dirty="0"/>
              <a:t>Previous title and company</a:t>
            </a:r>
            <a:endParaRPr dirty="0"/>
          </a:p>
          <a:p>
            <a:pPr marL="685800" lvl="0" indent="-4572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en-US" dirty="0"/>
              <a:t>Education</a:t>
            </a:r>
            <a:endParaRPr dirty="0"/>
          </a:p>
          <a:p>
            <a:pPr marL="685800" lvl="0" indent="-4572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en-US" dirty="0"/>
              <a:t>Current employment start/end dates</a:t>
            </a:r>
            <a:endParaRPr dirty="0"/>
          </a:p>
          <a:p>
            <a:pPr marL="685800" lvl="0" indent="-4572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en-US" dirty="0"/>
              <a:t>Previous position and start/end dates</a:t>
            </a:r>
            <a:endParaRPr dirty="0"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The study used “gaze tracking” technology to find that recruiters spent 80% of their time looking at 6 key points.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Resume Heatmap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61C7BD-98BC-6388-F442-D7DAF4A4C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7358063" cy="3434098"/>
          </a:xfrm>
        </p:spPr>
        <p:txBody>
          <a:bodyPr>
            <a:normAutofit fontScale="92500"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Now that you have done the “Super” Word Play activity twice, it is time to do it once more, but about </a:t>
            </a:r>
            <a:r>
              <a:rPr lang="en-US" dirty="0">
                <a:solidFill>
                  <a:schemeClr val="accent6"/>
                </a:solidFill>
              </a:rPr>
              <a:t>YOU</a:t>
            </a:r>
            <a:r>
              <a:rPr lang="en-US" dirty="0"/>
              <a:t>!</a:t>
            </a:r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Think about the parts of a resume: </a:t>
            </a:r>
            <a:r>
              <a:rPr lang="en-US" i="1" dirty="0"/>
              <a:t>Education, Skills/Certifications, Experience, </a:t>
            </a:r>
            <a:r>
              <a:rPr lang="en-US" dirty="0"/>
              <a:t>etc. </a:t>
            </a:r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How could you use this structure to talk positively about yourself?</a:t>
            </a:r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Complete the third section of your Word Play handout.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053D34-AC7A-2C8C-D7D9-017D56D8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2318147" cy="857250"/>
          </a:xfrm>
        </p:spPr>
        <p:txBody>
          <a:bodyPr/>
          <a:lstStyle/>
          <a:p>
            <a:r>
              <a:rPr lang="en-US" dirty="0"/>
              <a:t>Word Play</a:t>
            </a:r>
          </a:p>
        </p:txBody>
      </p:sp>
      <p:pic>
        <p:nvPicPr>
          <p:cNvPr id="4" name="Google Shape;178;p19">
            <a:extLst>
              <a:ext uri="{FF2B5EF4-FFF2-40B4-BE49-F238E27FC236}">
                <a16:creationId xmlns:a16="http://schemas.microsoft.com/office/drawing/2014/main" id="{74E99AF3-4E3D-E053-427F-611C377CC00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3092" y="307247"/>
            <a:ext cx="1289446" cy="1381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685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84313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Using AI chatbots can be a powerful tool.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You can use chatbots to help transform resume items into more actionable responses, while still cutting the fluff.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Resumes and AI Chatbots</a:t>
            </a:r>
            <a:endParaRPr/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2470" y="1242680"/>
            <a:ext cx="2658139" cy="2658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Resume Ready</a:t>
            </a:r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644650" y="2400300"/>
            <a:ext cx="55821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Essential Skills and AI Tools for Crafting Your Perfect Resume</a:t>
            </a:r>
            <a:endParaRPr/>
          </a:p>
        </p:txBody>
      </p:sp>
      <p:pic>
        <p:nvPicPr>
          <p:cNvPr id="68" name="Google Shape;68;p2" title="Not Superman silhouet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25774">
            <a:off x="5637882" y="482556"/>
            <a:ext cx="3558336" cy="3558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chemeClr val="accent2"/>
                </a:solidFill>
              </a:rPr>
              <a:t>Pitfalls to Avoid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Using personal identifying information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E.g. addresses and contact information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Not self-reviewing responses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Original creative work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Creative-based resumes should never upload original content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Health-related information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Resumes and AI Chatbots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 dirty="0"/>
              <a:t>Use a chatbot of your choice to compare AI’s list of responsibilities, experiences, and skills required versus your list.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 dirty="0"/>
              <a:t>Critique the bot to see how AI examines job descriptions compared to how you do.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Critique the Bot</a:t>
            </a:r>
            <a:endParaRPr/>
          </a:p>
        </p:txBody>
      </p:sp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603" y="3108694"/>
            <a:ext cx="1923164" cy="192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b057f2b2f_0_5"/>
          <p:cNvSpPr txBox="1">
            <a:spLocks noGrp="1"/>
          </p:cNvSpPr>
          <p:nvPr>
            <p:ph type="body" idx="1"/>
          </p:nvPr>
        </p:nvSpPr>
        <p:spPr>
          <a:xfrm>
            <a:off x="359150" y="1164652"/>
            <a:ext cx="7475500" cy="328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</a:pPr>
            <a:r>
              <a:rPr lang="en-US" sz="2400" dirty="0"/>
              <a:t>Skills - “Can you give me a bulleted list of [</a:t>
            </a:r>
            <a:r>
              <a:rPr lang="en-US" sz="2400" dirty="0">
                <a:solidFill>
                  <a:srgbClr val="980000"/>
                </a:solidFill>
              </a:rPr>
              <a:t>action verb</a:t>
            </a:r>
            <a:r>
              <a:rPr lang="en-US" sz="2400" dirty="0"/>
              <a:t>] a typical [</a:t>
            </a:r>
            <a:r>
              <a:rPr lang="en-US" sz="2400" dirty="0">
                <a:solidFill>
                  <a:srgbClr val="980000"/>
                </a:solidFill>
              </a:rPr>
              <a:t>noun</a:t>
            </a:r>
            <a:r>
              <a:rPr lang="en-US" sz="2400" dirty="0"/>
              <a:t>] would have at [</a:t>
            </a:r>
            <a:r>
              <a:rPr lang="en-US" sz="2400" dirty="0">
                <a:solidFill>
                  <a:srgbClr val="980000"/>
                </a:solidFill>
              </a:rPr>
              <a:t>proper noun/place</a:t>
            </a:r>
            <a:r>
              <a:rPr lang="en-US" sz="2400" dirty="0"/>
              <a:t>]?”</a:t>
            </a:r>
            <a:endParaRPr sz="2400" dirty="0"/>
          </a:p>
          <a:p>
            <a:pPr marL="914400" lvl="1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AutoNum type="alphaLcPeriod"/>
            </a:pPr>
            <a:r>
              <a:rPr lang="en-US" dirty="0"/>
              <a:t>Ex: “Can you give me a bulleted list of </a:t>
            </a:r>
            <a:r>
              <a:rPr lang="en-US" dirty="0" err="1"/>
              <a:t>of</a:t>
            </a:r>
            <a:r>
              <a:rPr lang="en-US" dirty="0"/>
              <a:t> </a:t>
            </a:r>
            <a:r>
              <a:rPr lang="en-US" dirty="0">
                <a:solidFill>
                  <a:srgbClr val="980000"/>
                </a:solidFill>
              </a:rPr>
              <a:t>responsibilities </a:t>
            </a:r>
            <a:r>
              <a:rPr lang="en-US" dirty="0"/>
              <a:t>for a </a:t>
            </a:r>
            <a:r>
              <a:rPr lang="en-US" dirty="0">
                <a:solidFill>
                  <a:srgbClr val="980000"/>
                </a:solidFill>
              </a:rPr>
              <a:t>server </a:t>
            </a:r>
            <a:r>
              <a:rPr lang="en-US" dirty="0"/>
              <a:t>at </a:t>
            </a:r>
            <a:r>
              <a:rPr lang="en-US" dirty="0">
                <a:solidFill>
                  <a:srgbClr val="980000"/>
                </a:solidFill>
              </a:rPr>
              <a:t>Ted's Cafe Escondido in Norman, OK?</a:t>
            </a:r>
            <a:r>
              <a:rPr lang="en-US" dirty="0"/>
              <a:t>”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Experience - “Could you help me come up with a bullet list of responsibilities of</a:t>
            </a:r>
            <a:r>
              <a:rPr lang="en-US" sz="2000" dirty="0"/>
              <a:t> </a:t>
            </a:r>
            <a:r>
              <a:rPr lang="en-US" dirty="0"/>
              <a:t>[</a:t>
            </a:r>
            <a:r>
              <a:rPr lang="en-US" dirty="0">
                <a:solidFill>
                  <a:srgbClr val="980000"/>
                </a:solidFill>
              </a:rPr>
              <a:t>insert role</a:t>
            </a:r>
            <a:r>
              <a:rPr lang="en-US" dirty="0"/>
              <a:t>] as if it was self-employment?”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AutoNum type="alphaLcPeriod"/>
            </a:pPr>
            <a:r>
              <a:rPr lang="en-US" dirty="0"/>
              <a:t>Ex: “Could you help me come up with a bullet list of responsibilities of </a:t>
            </a:r>
            <a:r>
              <a:rPr lang="en-US" dirty="0">
                <a:solidFill>
                  <a:srgbClr val="980000"/>
                </a:solidFill>
              </a:rPr>
              <a:t>babysitting </a:t>
            </a:r>
            <a:r>
              <a:rPr lang="en-US" dirty="0"/>
              <a:t>as if it was self-employment?”</a:t>
            </a:r>
            <a:endParaRPr dirty="0"/>
          </a:p>
        </p:txBody>
      </p:sp>
      <p:sp>
        <p:nvSpPr>
          <p:cNvPr id="204" name="Google Shape;204;g34b057f2b2f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Critique the Bot | Sample Prompts</a:t>
            </a:r>
            <a:endParaRPr/>
          </a:p>
        </p:txBody>
      </p:sp>
      <p:pic>
        <p:nvPicPr>
          <p:cNvPr id="205" name="Google Shape;205;g34b057f2b2f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4650" y="-1"/>
            <a:ext cx="1309350" cy="13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>
            <a:spLocks noGrp="1"/>
          </p:cNvSpPr>
          <p:nvPr>
            <p:ph type="ctrTitle"/>
          </p:nvPr>
        </p:nvSpPr>
        <p:spPr>
          <a:xfrm>
            <a:off x="599755" y="552849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Any Questions? </a:t>
            </a:r>
            <a:endParaRPr dirty="0"/>
          </a:p>
        </p:txBody>
      </p:sp>
      <p:pic>
        <p:nvPicPr>
          <p:cNvPr id="211" name="Google Shape;211;p23" title="PSI Hero ima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209" y="2484870"/>
            <a:ext cx="3398981" cy="1911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1892a248a_0_0"/>
          <p:cNvSpPr txBox="1">
            <a:spLocks noGrp="1"/>
          </p:cNvSpPr>
          <p:nvPr>
            <p:ph type="body" idx="1"/>
          </p:nvPr>
        </p:nvSpPr>
        <p:spPr>
          <a:xfrm>
            <a:off x="457200" y="1164500"/>
            <a:ext cx="8229600" cy="3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403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11"/>
              <a:buFont typeface="Arial"/>
              <a:buChar char="•"/>
            </a:pPr>
            <a:r>
              <a:rPr lang="en-US" dirty="0"/>
              <a:t>HELP! There is a fire at </a:t>
            </a:r>
            <a:r>
              <a:rPr lang="en-US" b="1" dirty="0">
                <a:solidFill>
                  <a:schemeClr val="accent6"/>
                </a:solidFill>
              </a:rPr>
              <a:t>Vast</a:t>
            </a:r>
            <a:r>
              <a:rPr lang="en-US" dirty="0"/>
              <a:t>, the restaurant on the </a:t>
            </a:r>
            <a:r>
              <a:rPr lang="en-US" b="1" dirty="0">
                <a:solidFill>
                  <a:schemeClr val="accent6"/>
                </a:solidFill>
              </a:rPr>
              <a:t>50th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floor</a:t>
            </a:r>
            <a:r>
              <a:rPr lang="en-US" dirty="0"/>
              <a:t> of the </a:t>
            </a:r>
            <a:r>
              <a:rPr lang="en-US" b="1" dirty="0">
                <a:solidFill>
                  <a:schemeClr val="accent6"/>
                </a:solidFill>
              </a:rPr>
              <a:t>Devon Tower</a:t>
            </a:r>
            <a:r>
              <a:rPr lang="en-US" dirty="0"/>
              <a:t>, in downtown Oklahoma City! Emergency crews cannot reach the people inside, </a:t>
            </a:r>
            <a:r>
              <a:rPr lang="en-US" b="1" dirty="0">
                <a:solidFill>
                  <a:schemeClr val="accent6"/>
                </a:solidFill>
              </a:rPr>
              <a:t>the elevator isn’t working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/>
                </a:solidFill>
              </a:rPr>
              <a:t>the stairs are blocked by the debris</a:t>
            </a:r>
            <a:r>
              <a:rPr lang="en-US" b="1" dirty="0"/>
              <a:t>.</a:t>
            </a:r>
            <a:endParaRPr b="1" dirty="0"/>
          </a:p>
          <a:p>
            <a:pPr marL="227012" lvl="0" indent="-2403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11"/>
              <a:buFont typeface="Arial"/>
              <a:buChar char="•"/>
            </a:pPr>
            <a:r>
              <a:rPr lang="en-US" dirty="0"/>
              <a:t>Super(b)man has been notified and is on his way to help.</a:t>
            </a:r>
            <a:endParaRPr dirty="0"/>
          </a:p>
          <a:p>
            <a:pPr marL="786714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u="sng" dirty="0"/>
              <a:t>What skills will he need to be successful</a:t>
            </a:r>
            <a:r>
              <a:rPr lang="en-US" dirty="0"/>
              <a:t> in saving the </a:t>
            </a:r>
            <a:r>
              <a:rPr lang="en-US" b="1" dirty="0">
                <a:solidFill>
                  <a:schemeClr val="accent6"/>
                </a:solidFill>
              </a:rPr>
              <a:t>78 people</a:t>
            </a:r>
            <a:r>
              <a:rPr lang="en-US" dirty="0"/>
              <a:t> that are trapped?</a:t>
            </a:r>
            <a:endParaRPr dirty="0"/>
          </a:p>
          <a:p>
            <a:pPr marL="227012" lvl="0" indent="-2403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11"/>
              <a:buFont typeface="Arial"/>
              <a:buChar char="•"/>
            </a:pPr>
            <a:r>
              <a:rPr lang="en-US" dirty="0"/>
              <a:t>Use the Word Play handout to list the skills he needs.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97"/>
              <a:buFont typeface="Calibri"/>
              <a:buNone/>
            </a:pPr>
            <a:endParaRPr dirty="0"/>
          </a:p>
        </p:txBody>
      </p:sp>
      <p:sp>
        <p:nvSpPr>
          <p:cNvPr id="74" name="Google Shape;74;g341892a248a_0_0"/>
          <p:cNvSpPr txBox="1">
            <a:spLocks noGrp="1"/>
          </p:cNvSpPr>
          <p:nvPr>
            <p:ph type="title"/>
          </p:nvPr>
        </p:nvSpPr>
        <p:spPr>
          <a:xfrm>
            <a:off x="457200" y="-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“Super” Word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Play</a:t>
            </a:r>
            <a:endParaRPr/>
          </a:p>
        </p:txBody>
      </p:sp>
      <p:pic>
        <p:nvPicPr>
          <p:cNvPr id="75" name="Google Shape;75;g341892a248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1248" y="0"/>
            <a:ext cx="1072751" cy="11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can I create effective resumes to showcase my skills to future employers?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530352" y="519636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87" name="Google Shape;87;p6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72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677863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Understand parts of a resume including best practices.</a:t>
            </a:r>
            <a:endParaRPr/>
          </a:p>
          <a:p>
            <a:pPr marL="677863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Create a more focused resume with a target audience. </a:t>
            </a:r>
            <a:endParaRPr/>
          </a:p>
          <a:p>
            <a:pPr marL="677863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Experiment with how A.I. can help resume writing. </a:t>
            </a:r>
            <a:endParaRPr/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8108"/>
              <a:buFont typeface="Arial"/>
              <a:buChar char="•"/>
            </a:pPr>
            <a:r>
              <a:rPr lang="en-US"/>
              <a:t>A single corporate job listing gets an average of 250 applications (Glassdoor).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8108"/>
              <a:buFont typeface="Arial"/>
              <a:buChar char="•"/>
            </a:pPr>
            <a:r>
              <a:rPr lang="en-US"/>
              <a:t>Over 80% of resumes don’t make it past the first screening round and only 1 in 10 get to a hiring manager (Workopolis).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8108"/>
              <a:buFont typeface="Arial"/>
              <a:buChar char="•"/>
            </a:pPr>
            <a:r>
              <a:rPr lang="en-US"/>
              <a:t>Applicant Tracking Systems (ATS) usually eliminate 75% of resumes based on formatting, content, or lack of keywords (Gitnux).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8108"/>
              <a:buFont typeface="Arial"/>
              <a:buChar char="•"/>
            </a:pPr>
            <a:r>
              <a:rPr lang="en-US"/>
              <a:t>Don’t lose hope! Research shows that 68% of candidates that use professional help (like workshops) get a job within 90 days of sending out their resume.</a:t>
            </a:r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Current Trends</a:t>
            </a:r>
            <a:endParaRPr/>
          </a:p>
        </p:txBody>
      </p:sp>
      <p:sp>
        <p:nvSpPr>
          <p:cNvPr id="94" name="Google Shape;94;p7"/>
          <p:cNvSpPr txBox="1"/>
          <p:nvPr/>
        </p:nvSpPr>
        <p:spPr>
          <a:xfrm>
            <a:off x="0" y="4796933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Andrei Kurtuy. (2024). LinkedIn. https://www.novoresume.com/career-blog/resume-statistics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Good news! Super(b)man recently saved 78 people from a fire! A local journalist, Clark Can, was assigned to cover the story.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skills will Clark need to successfully publish in the newspaper?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Discuss the skills needed with your Elbow Partner and then use the second section of the Word Play handout to list the skills needed to succeed. </a:t>
            </a:r>
            <a:endParaRPr dirty="0"/>
          </a:p>
        </p:txBody>
      </p: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“Super” Word Play </a:t>
            </a:r>
            <a:endParaRPr/>
          </a:p>
        </p:txBody>
      </p:sp>
      <p:pic>
        <p:nvPicPr>
          <p:cNvPr id="101" name="Google Shape;10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925" y="4141775"/>
            <a:ext cx="14478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1248" y="0"/>
            <a:ext cx="1072751" cy="11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chemeClr val="accent2"/>
                </a:solidFill>
              </a:rPr>
              <a:t>Education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Courses taken (including Concurrent Enrollment)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Clubs/Organizations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Awards/Scholarships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Don’t have to put your GPA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Full/Part-Time Student</a:t>
            </a:r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Parts of a Resume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389334" y="1070037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chemeClr val="accent2"/>
                </a:solidFill>
              </a:rPr>
              <a:t>Work History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Title (or Team Member)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Dates (Month/Year - Month/Year or Present)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Responsibilities (when hired)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Added Responsibilities (learned to help out)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Raises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Mentored/Trained Others</a:t>
            </a:r>
            <a:endParaRPr dirty="0"/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464344" y="14294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Parts of a Resume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1272</Words>
  <Application>Microsoft Office PowerPoint</Application>
  <PresentationFormat>On-screen Show (16:9)</PresentationFormat>
  <Paragraphs>131</Paragraphs>
  <Slides>23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Resume Ready</vt:lpstr>
      <vt:lpstr>“Super” Word Play</vt:lpstr>
      <vt:lpstr>Essential Question</vt:lpstr>
      <vt:lpstr>Lesson Objectives</vt:lpstr>
      <vt:lpstr>Current Trends</vt:lpstr>
      <vt:lpstr>“Super” Word Play </vt:lpstr>
      <vt:lpstr>Parts of a Resume</vt:lpstr>
      <vt:lpstr>Parts of a Resume</vt:lpstr>
      <vt:lpstr>Parts of a Resume</vt:lpstr>
      <vt:lpstr>Do’s and Don’ts</vt:lpstr>
      <vt:lpstr>Do’s and Don’ts</vt:lpstr>
      <vt:lpstr>Best Practices</vt:lpstr>
      <vt:lpstr>Best Practices</vt:lpstr>
      <vt:lpstr>What is Content Hierarchy? </vt:lpstr>
      <vt:lpstr>Resume Heatmap</vt:lpstr>
      <vt:lpstr>Resume Heatmap</vt:lpstr>
      <vt:lpstr>Word Play</vt:lpstr>
      <vt:lpstr>Resumes and AI Chatbots</vt:lpstr>
      <vt:lpstr>Resumes and AI Chatbots</vt:lpstr>
      <vt:lpstr>Critique the Bot</vt:lpstr>
      <vt:lpstr>Critique the Bot | Sample Prompts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Willems, Kelsey</dc:creator>
  <cp:lastModifiedBy>McLeod Porter, Delma</cp:lastModifiedBy>
  <cp:revision>2</cp:revision>
  <dcterms:modified xsi:type="dcterms:W3CDTF">2025-04-22T17:04:30Z</dcterms:modified>
</cp:coreProperties>
</file>