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6" r:id="rId2"/>
  </p:sldMasterIdLst>
  <p:notesMasterIdLst>
    <p:notesMasterId r:id="rId31"/>
  </p:notesMasterIdLst>
  <p:sldIdLst>
    <p:sldId id="256" r:id="rId3"/>
    <p:sldId id="257" r:id="rId4"/>
    <p:sldId id="292" r:id="rId5"/>
    <p:sldId id="291" r:id="rId6"/>
    <p:sldId id="293" r:id="rId7"/>
    <p:sldId id="294" r:id="rId8"/>
    <p:sldId id="261" r:id="rId9"/>
    <p:sldId id="262" r:id="rId10"/>
    <p:sldId id="296" r:id="rId11"/>
    <p:sldId id="284" r:id="rId12"/>
    <p:sldId id="258" r:id="rId13"/>
    <p:sldId id="263" r:id="rId14"/>
    <p:sldId id="264" r:id="rId15"/>
    <p:sldId id="265" r:id="rId16"/>
    <p:sldId id="266" r:id="rId17"/>
    <p:sldId id="267" r:id="rId18"/>
    <p:sldId id="285" r:id="rId19"/>
    <p:sldId id="268" r:id="rId20"/>
    <p:sldId id="270" r:id="rId21"/>
    <p:sldId id="286" r:id="rId22"/>
    <p:sldId id="287" r:id="rId23"/>
    <p:sldId id="288" r:id="rId24"/>
    <p:sldId id="290" r:id="rId25"/>
    <p:sldId id="295" r:id="rId26"/>
    <p:sldId id="273" r:id="rId27"/>
    <p:sldId id="274" r:id="rId28"/>
    <p:sldId id="275" r:id="rId29"/>
    <p:sldId id="276"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6" roundtripDataSignature="AMtx7mjiHuKjw3BTKIWdMKF5XQ/xmRE34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ttany Bowen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6E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F968A7-408D-45BA-AA14-7F083BA99478}">
  <a:tblStyle styleId="{1DF968A7-408D-45BA-AA14-7F083BA9947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D2A969B-043F-48E0-87E1-3E0918C698D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14"/>
    <p:restoredTop sz="86714" autoAdjust="0"/>
  </p:normalViewPr>
  <p:slideViewPr>
    <p:cSldViewPr snapToGrid="0">
      <p:cViewPr varScale="1">
        <p:scale>
          <a:sx n="140" d="100"/>
          <a:sy n="140" d="100"/>
        </p:scale>
        <p:origin x="3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learn.k20center.ou.edu/strategy/147"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38122e437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338122e437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effectLst/>
                <a:latin typeface="Times New Roman" panose="02020603050405020304" pitchFamily="18" charset="0"/>
              </a:rPr>
              <a:t>American Heart Association. (2010, October 17). </a:t>
            </a:r>
            <a:r>
              <a:rPr lang="en-US" sz="1100" i="1" dirty="0">
                <a:effectLst/>
                <a:latin typeface="Times New Roman" panose="02020603050405020304" pitchFamily="18" charset="0"/>
              </a:rPr>
              <a:t>2010 Guidelines for CPR </a:t>
            </a:r>
            <a:r>
              <a:rPr lang="en-US" sz="1100" i="0" dirty="0">
                <a:effectLst/>
                <a:latin typeface="Times New Roman" panose="02020603050405020304" pitchFamily="18" charset="0"/>
              </a:rPr>
              <a:t>[Video]. </a:t>
            </a:r>
            <a:r>
              <a:rPr lang="en-US" sz="1100" dirty="0">
                <a:effectLst/>
                <a:latin typeface="Times New Roman" panose="02020603050405020304" pitchFamily="18" charset="0"/>
              </a:rPr>
              <a:t>YouTube. https://www.youtube.com/watch?v=O9T25SMyz3A </a:t>
            </a: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38122e437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338122e437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effectLst/>
                <a:latin typeface="Times New Roman" panose="02020603050405020304" pitchFamily="18" charset="0"/>
              </a:rPr>
              <a:t>American Heart Association. (2025, January 28). </a:t>
            </a:r>
            <a:r>
              <a:rPr lang="en-US" sz="1100" i="1" dirty="0">
                <a:effectLst/>
                <a:latin typeface="Times New Roman" panose="02020603050405020304" pitchFamily="18" charset="0"/>
              </a:rPr>
              <a:t>How to give CPR to a child </a:t>
            </a:r>
            <a:r>
              <a:rPr lang="en-US" sz="1100" i="0" dirty="0">
                <a:effectLst/>
                <a:latin typeface="Times New Roman" panose="02020603050405020304" pitchFamily="18" charset="0"/>
              </a:rPr>
              <a:t>[Video]. </a:t>
            </a:r>
            <a:r>
              <a:rPr lang="en-US" sz="1100" dirty="0">
                <a:effectLst/>
                <a:latin typeface="Times New Roman" panose="02020603050405020304" pitchFamily="18" charset="0"/>
              </a:rPr>
              <a:t>YouTube. https://www.youtube.com/watch?v=lXK7IjyhbL0 </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38122e437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38122e437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effectLst/>
                <a:latin typeface="Times New Roman" panose="02020603050405020304" pitchFamily="18" charset="0"/>
              </a:rPr>
              <a:t>Cincinnati Children’s. (2013, July 30). </a:t>
            </a:r>
            <a:r>
              <a:rPr lang="en-US" sz="1100" i="1" dirty="0">
                <a:effectLst/>
                <a:latin typeface="Times New Roman" panose="02020603050405020304" pitchFamily="18" charset="0"/>
              </a:rPr>
              <a:t>CPR for infants (Newborn to 1 year) </a:t>
            </a:r>
            <a:r>
              <a:rPr lang="en-US" sz="1100" i="0" dirty="0">
                <a:effectLst/>
                <a:latin typeface="Times New Roman" panose="02020603050405020304" pitchFamily="18" charset="0"/>
              </a:rPr>
              <a:t>[Video]. </a:t>
            </a:r>
            <a:r>
              <a:rPr lang="en-US" sz="1100" dirty="0">
                <a:effectLst/>
                <a:latin typeface="Times New Roman" panose="02020603050405020304" pitchFamily="18" charset="0"/>
              </a:rPr>
              <a:t>YouTube. https://www.youtube.com/watch?v=n65HW1iJUuY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38122e437a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38122e437a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38122e437a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338122e437a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a:extLst>
            <a:ext uri="{FF2B5EF4-FFF2-40B4-BE49-F238E27FC236}">
              <a16:creationId xmlns:a16="http://schemas.microsoft.com/office/drawing/2014/main" id="{5293C0A7-6AF9-22A5-F91D-BD5BEF936E00}"/>
            </a:ext>
          </a:extLst>
        </p:cNvPr>
        <p:cNvGrpSpPr/>
        <p:nvPr/>
      </p:nvGrpSpPr>
      <p:grpSpPr>
        <a:xfrm>
          <a:off x="0" y="0"/>
          <a:ext cx="0" cy="0"/>
          <a:chOff x="0" y="0"/>
          <a:chExt cx="0" cy="0"/>
        </a:xfrm>
      </p:grpSpPr>
      <p:sp>
        <p:nvSpPr>
          <p:cNvPr id="97" name="Google Shape;97;p3:notes">
            <a:extLst>
              <a:ext uri="{FF2B5EF4-FFF2-40B4-BE49-F238E27FC236}">
                <a16:creationId xmlns:a16="http://schemas.microsoft.com/office/drawing/2014/main" id="{B1DA4F43-302B-9B8C-0BE9-86671C1AF1A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a:extLst>
              <a:ext uri="{FF2B5EF4-FFF2-40B4-BE49-F238E27FC236}">
                <a16:creationId xmlns:a16="http://schemas.microsoft.com/office/drawing/2014/main" id="{F1E6D4FF-E6D4-0AD3-BC76-305F63EF3BC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23807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38070d4ca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g338070d4ca5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0" name="Google Shape;17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a:extLst>
            <a:ext uri="{FF2B5EF4-FFF2-40B4-BE49-F238E27FC236}">
              <a16:creationId xmlns:a16="http://schemas.microsoft.com/office/drawing/2014/main" id="{EAF5CB34-FAA5-44AA-12A6-88B180B5BAB2}"/>
            </a:ext>
          </a:extLst>
        </p:cNvPr>
        <p:cNvGrpSpPr/>
        <p:nvPr/>
      </p:nvGrpSpPr>
      <p:grpSpPr>
        <a:xfrm>
          <a:off x="0" y="0"/>
          <a:ext cx="0" cy="0"/>
          <a:chOff x="0" y="0"/>
          <a:chExt cx="0" cy="0"/>
        </a:xfrm>
      </p:grpSpPr>
      <p:sp>
        <p:nvSpPr>
          <p:cNvPr id="169" name="Google Shape;169;p9:notes">
            <a:extLst>
              <a:ext uri="{FF2B5EF4-FFF2-40B4-BE49-F238E27FC236}">
                <a16:creationId xmlns:a16="http://schemas.microsoft.com/office/drawing/2014/main" id="{DA04804D-538A-99E4-35D0-7F18470FFBF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9:notes">
            <a:extLst>
              <a:ext uri="{FF2B5EF4-FFF2-40B4-BE49-F238E27FC236}">
                <a16:creationId xmlns:a16="http://schemas.microsoft.com/office/drawing/2014/main" id="{8473B232-E327-BB4F-EF24-259FE18AB1A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0877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a:extLst>
            <a:ext uri="{FF2B5EF4-FFF2-40B4-BE49-F238E27FC236}">
              <a16:creationId xmlns:a16="http://schemas.microsoft.com/office/drawing/2014/main" id="{AAD8B21F-AEE6-F202-8429-9ABE428C87B4}"/>
            </a:ext>
          </a:extLst>
        </p:cNvPr>
        <p:cNvGrpSpPr/>
        <p:nvPr/>
      </p:nvGrpSpPr>
      <p:grpSpPr>
        <a:xfrm>
          <a:off x="0" y="0"/>
          <a:ext cx="0" cy="0"/>
          <a:chOff x="0" y="0"/>
          <a:chExt cx="0" cy="0"/>
        </a:xfrm>
      </p:grpSpPr>
      <p:sp>
        <p:nvSpPr>
          <p:cNvPr id="169" name="Google Shape;169;p9:notes">
            <a:extLst>
              <a:ext uri="{FF2B5EF4-FFF2-40B4-BE49-F238E27FC236}">
                <a16:creationId xmlns:a16="http://schemas.microsoft.com/office/drawing/2014/main" id="{DADE10E8-8FF6-A13C-EB68-7897E5C4151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9:notes">
            <a:extLst>
              <a:ext uri="{FF2B5EF4-FFF2-40B4-BE49-F238E27FC236}">
                <a16:creationId xmlns:a16="http://schemas.microsoft.com/office/drawing/2014/main" id="{A875D8A6-4AF2-89BB-480D-6A9BC96016B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86667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a:extLst>
            <a:ext uri="{FF2B5EF4-FFF2-40B4-BE49-F238E27FC236}">
              <a16:creationId xmlns:a16="http://schemas.microsoft.com/office/drawing/2014/main" id="{2B307714-C838-BCC9-CD9E-BECEE9735083}"/>
            </a:ext>
          </a:extLst>
        </p:cNvPr>
        <p:cNvGrpSpPr/>
        <p:nvPr/>
      </p:nvGrpSpPr>
      <p:grpSpPr>
        <a:xfrm>
          <a:off x="0" y="0"/>
          <a:ext cx="0" cy="0"/>
          <a:chOff x="0" y="0"/>
          <a:chExt cx="0" cy="0"/>
        </a:xfrm>
      </p:grpSpPr>
      <p:sp>
        <p:nvSpPr>
          <p:cNvPr id="169" name="Google Shape;169;p9:notes">
            <a:extLst>
              <a:ext uri="{FF2B5EF4-FFF2-40B4-BE49-F238E27FC236}">
                <a16:creationId xmlns:a16="http://schemas.microsoft.com/office/drawing/2014/main" id="{993E50F8-0420-140A-3D08-960A8E7DEA6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9:notes">
            <a:extLst>
              <a:ext uri="{FF2B5EF4-FFF2-40B4-BE49-F238E27FC236}">
                <a16:creationId xmlns:a16="http://schemas.microsoft.com/office/drawing/2014/main" id="{BC22F724-C65D-D3BE-DF99-D827D55A5F7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4488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a:extLst>
            <a:ext uri="{FF2B5EF4-FFF2-40B4-BE49-F238E27FC236}">
              <a16:creationId xmlns:a16="http://schemas.microsoft.com/office/drawing/2014/main" id="{CEE13A33-1152-2DA8-8093-33E4BAFC0A2E}"/>
            </a:ext>
          </a:extLst>
        </p:cNvPr>
        <p:cNvGrpSpPr/>
        <p:nvPr/>
      </p:nvGrpSpPr>
      <p:grpSpPr>
        <a:xfrm>
          <a:off x="0" y="0"/>
          <a:ext cx="0" cy="0"/>
          <a:chOff x="0" y="0"/>
          <a:chExt cx="0" cy="0"/>
        </a:xfrm>
      </p:grpSpPr>
      <p:sp>
        <p:nvSpPr>
          <p:cNvPr id="97" name="Google Shape;97;p3:notes">
            <a:extLst>
              <a:ext uri="{FF2B5EF4-FFF2-40B4-BE49-F238E27FC236}">
                <a16:creationId xmlns:a16="http://schemas.microsoft.com/office/drawing/2014/main" id="{C2176401-9333-B821-4276-59D52B6AF45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a:extLst>
              <a:ext uri="{FF2B5EF4-FFF2-40B4-BE49-F238E27FC236}">
                <a16:creationId xmlns:a16="http://schemas.microsoft.com/office/drawing/2014/main" id="{CD06B114-7ECC-21FA-81CE-456D01510C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36313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a:extLst>
            <a:ext uri="{FF2B5EF4-FFF2-40B4-BE49-F238E27FC236}">
              <a16:creationId xmlns:a16="http://schemas.microsoft.com/office/drawing/2014/main" id="{03AC601B-4EE9-C105-4CEB-F21EA7542682}"/>
            </a:ext>
          </a:extLst>
        </p:cNvPr>
        <p:cNvGrpSpPr/>
        <p:nvPr/>
      </p:nvGrpSpPr>
      <p:grpSpPr>
        <a:xfrm>
          <a:off x="0" y="0"/>
          <a:ext cx="0" cy="0"/>
          <a:chOff x="0" y="0"/>
          <a:chExt cx="0" cy="0"/>
        </a:xfrm>
      </p:grpSpPr>
      <p:sp>
        <p:nvSpPr>
          <p:cNvPr id="182" name="Google Shape;182;g338070d4ca5_0_11:notes">
            <a:extLst>
              <a:ext uri="{FF2B5EF4-FFF2-40B4-BE49-F238E27FC236}">
                <a16:creationId xmlns:a16="http://schemas.microsoft.com/office/drawing/2014/main" id="{03309ECD-A312-3B7F-8FAB-C97B2FE97B9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38070d4ca5_0_11:notes">
            <a:extLst>
              <a:ext uri="{FF2B5EF4-FFF2-40B4-BE49-F238E27FC236}">
                <a16:creationId xmlns:a16="http://schemas.microsoft.com/office/drawing/2014/main" id="{E65CE9DD-CCDC-B1D7-0AF4-FB42945D4F6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4570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38070d4ca5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38070d4ca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38070d4ca5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338070d4ca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38070d4ca5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38070d4ca5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dirty="0">
                <a:solidFill>
                  <a:schemeClr val="dk1"/>
                </a:solidFill>
                <a:latin typeface="Calibri"/>
                <a:ea typeface="Calibri"/>
                <a:cs typeface="Calibri"/>
                <a:sym typeface="Calibri"/>
              </a:rPr>
              <a:t>K20 Center. (n.d.). Card Sort. Strategies. </a:t>
            </a:r>
            <a:r>
              <a:rPr lang="en-US" u="sng" dirty="0">
                <a:solidFill>
                  <a:srgbClr val="1155CC"/>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https://learn.k20center.ou.edu/strategy/147</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38070d4ca5_0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338070d4ca5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a:extLst>
            <a:ext uri="{FF2B5EF4-FFF2-40B4-BE49-F238E27FC236}">
              <a16:creationId xmlns:a16="http://schemas.microsoft.com/office/drawing/2014/main" id="{24025B4B-0903-E420-9013-1DFCA67DEFD8}"/>
            </a:ext>
          </a:extLst>
        </p:cNvPr>
        <p:cNvGrpSpPr/>
        <p:nvPr/>
      </p:nvGrpSpPr>
      <p:grpSpPr>
        <a:xfrm>
          <a:off x="0" y="0"/>
          <a:ext cx="0" cy="0"/>
          <a:chOff x="0" y="0"/>
          <a:chExt cx="0" cy="0"/>
        </a:xfrm>
      </p:grpSpPr>
      <p:sp>
        <p:nvSpPr>
          <p:cNvPr id="115" name="Google Shape;115;p7:notes">
            <a:extLst>
              <a:ext uri="{FF2B5EF4-FFF2-40B4-BE49-F238E27FC236}">
                <a16:creationId xmlns:a16="http://schemas.microsoft.com/office/drawing/2014/main" id="{61395A6A-EA40-CE2B-9140-15BEC8CB6FF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6" name="Google Shape;116;p7:notes">
            <a:extLst>
              <a:ext uri="{FF2B5EF4-FFF2-40B4-BE49-F238E27FC236}">
                <a16:creationId xmlns:a16="http://schemas.microsoft.com/office/drawing/2014/main" id="{73390B51-1344-0FC8-2388-11FF76EA055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4856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a:extLst>
            <a:ext uri="{FF2B5EF4-FFF2-40B4-BE49-F238E27FC236}">
              <a16:creationId xmlns:a16="http://schemas.microsoft.com/office/drawing/2014/main" id="{67AAD328-2096-2736-A3A5-E7DBDBAC331E}"/>
            </a:ext>
          </a:extLst>
        </p:cNvPr>
        <p:cNvGrpSpPr/>
        <p:nvPr/>
      </p:nvGrpSpPr>
      <p:grpSpPr>
        <a:xfrm>
          <a:off x="0" y="0"/>
          <a:ext cx="0" cy="0"/>
          <a:chOff x="0" y="0"/>
          <a:chExt cx="0" cy="0"/>
        </a:xfrm>
      </p:grpSpPr>
      <p:sp>
        <p:nvSpPr>
          <p:cNvPr id="115" name="Google Shape;115;p7:notes">
            <a:extLst>
              <a:ext uri="{FF2B5EF4-FFF2-40B4-BE49-F238E27FC236}">
                <a16:creationId xmlns:a16="http://schemas.microsoft.com/office/drawing/2014/main" id="{E80734D3-90E6-FD66-1044-E60AA85A550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7:notes">
            <a:extLst>
              <a:ext uri="{FF2B5EF4-FFF2-40B4-BE49-F238E27FC236}">
                <a16:creationId xmlns:a16="http://schemas.microsoft.com/office/drawing/2014/main" id="{40443258-3B3F-2ED2-14C8-4BE78B99FC2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6589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a:extLst>
            <a:ext uri="{FF2B5EF4-FFF2-40B4-BE49-F238E27FC236}">
              <a16:creationId xmlns:a16="http://schemas.microsoft.com/office/drawing/2014/main" id="{C7B82A55-405F-8EBF-A150-621CEEDD9F47}"/>
            </a:ext>
          </a:extLst>
        </p:cNvPr>
        <p:cNvGrpSpPr/>
        <p:nvPr/>
      </p:nvGrpSpPr>
      <p:grpSpPr>
        <a:xfrm>
          <a:off x="0" y="0"/>
          <a:ext cx="0" cy="0"/>
          <a:chOff x="0" y="0"/>
          <a:chExt cx="0" cy="0"/>
        </a:xfrm>
      </p:grpSpPr>
      <p:sp>
        <p:nvSpPr>
          <p:cNvPr id="115" name="Google Shape;115;p7:notes">
            <a:extLst>
              <a:ext uri="{FF2B5EF4-FFF2-40B4-BE49-F238E27FC236}">
                <a16:creationId xmlns:a16="http://schemas.microsoft.com/office/drawing/2014/main" id="{D2709FA7-B345-0F40-E156-3F2090C29E5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6" name="Google Shape;116;p7:notes">
            <a:extLst>
              <a:ext uri="{FF2B5EF4-FFF2-40B4-BE49-F238E27FC236}">
                <a16:creationId xmlns:a16="http://schemas.microsoft.com/office/drawing/2014/main" id="{D97CA721-F91C-EC22-7808-0A638F97A73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081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a:extLst>
            <a:ext uri="{FF2B5EF4-FFF2-40B4-BE49-F238E27FC236}">
              <a16:creationId xmlns:a16="http://schemas.microsoft.com/office/drawing/2014/main" id="{064D61AF-403F-D90A-E9DF-507121411217}"/>
            </a:ext>
          </a:extLst>
        </p:cNvPr>
        <p:cNvGrpSpPr/>
        <p:nvPr/>
      </p:nvGrpSpPr>
      <p:grpSpPr>
        <a:xfrm>
          <a:off x="0" y="0"/>
          <a:ext cx="0" cy="0"/>
          <a:chOff x="0" y="0"/>
          <a:chExt cx="0" cy="0"/>
        </a:xfrm>
      </p:grpSpPr>
      <p:sp>
        <p:nvSpPr>
          <p:cNvPr id="115" name="Google Shape;115;p7:notes">
            <a:extLst>
              <a:ext uri="{FF2B5EF4-FFF2-40B4-BE49-F238E27FC236}">
                <a16:creationId xmlns:a16="http://schemas.microsoft.com/office/drawing/2014/main" id="{427B8B31-312B-6E16-4DFB-5EFB844BE3A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6" name="Google Shape;116;p7:notes">
            <a:extLst>
              <a:ext uri="{FF2B5EF4-FFF2-40B4-BE49-F238E27FC236}">
                <a16:creationId xmlns:a16="http://schemas.microsoft.com/office/drawing/2014/main" id="{2A45EE4C-BE01-A70D-F6F0-621B083A1A2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3119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338070d4ca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g338070d4ca5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A68C0DB6-28EA-794A-7AAB-C955A10D7943}"/>
            </a:ext>
          </a:extLst>
        </p:cNvPr>
        <p:cNvGrpSpPr/>
        <p:nvPr/>
      </p:nvGrpSpPr>
      <p:grpSpPr>
        <a:xfrm>
          <a:off x="0" y="0"/>
          <a:ext cx="0" cy="0"/>
          <a:chOff x="0" y="0"/>
          <a:chExt cx="0" cy="0"/>
        </a:xfrm>
      </p:grpSpPr>
      <p:sp>
        <p:nvSpPr>
          <p:cNvPr id="121" name="Google Shape;121;g338070d4ca5_0_22:notes">
            <a:extLst>
              <a:ext uri="{FF2B5EF4-FFF2-40B4-BE49-F238E27FC236}">
                <a16:creationId xmlns:a16="http://schemas.microsoft.com/office/drawing/2014/main" id="{97B93D89-A11D-9082-55CD-3CD8B24CD39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g338070d4ca5_0_22:notes">
            <a:extLst>
              <a:ext uri="{FF2B5EF4-FFF2-40B4-BE49-F238E27FC236}">
                <a16:creationId xmlns:a16="http://schemas.microsoft.com/office/drawing/2014/main" id="{A6F4973E-8828-17BC-3B30-63324398B19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89397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17"/>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3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3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3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3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3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3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2"/>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2"/>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85" name="Google Shape;85;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2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Arial"/>
              <a:buChar char="•"/>
              <a:defRPr sz="2600"/>
            </a:lvl1pPr>
            <a:lvl2pPr marL="914400" lvl="1" indent="-355600" algn="l">
              <a:spcBef>
                <a:spcPts val="400"/>
              </a:spcBef>
              <a:spcAft>
                <a:spcPts val="0"/>
              </a:spcAft>
              <a:buSzPts val="2000"/>
              <a:buFont typeface="Arial"/>
              <a:buChar char="•"/>
              <a:defRPr sz="2000"/>
            </a:lvl2pPr>
            <a:lvl3pPr marL="1371600" lvl="2" indent="-336550" algn="l">
              <a:spcBef>
                <a:spcPts val="340"/>
              </a:spcBef>
              <a:spcAft>
                <a:spcPts val="0"/>
              </a:spcAft>
              <a:buSzPts val="1700"/>
              <a:buFont typeface="Arial"/>
              <a:buChar char="•"/>
              <a:defRPr sz="1700"/>
            </a:lvl3pPr>
            <a:lvl4pPr marL="1828800" lvl="3" indent="-323850" algn="l">
              <a:spcBef>
                <a:spcPts val="300"/>
              </a:spcBef>
              <a:spcAft>
                <a:spcPts val="0"/>
              </a:spcAft>
              <a:buSzPts val="1500"/>
              <a:buFont typeface="Arial"/>
              <a:buChar char="•"/>
              <a:defRPr/>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2" name="Google Shape;12;p2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19"/>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9"/>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34" name="Google Shape;34;p1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27"/>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spcBef>
                <a:spcPts val="520"/>
              </a:spcBef>
              <a:spcAft>
                <a:spcPts val="0"/>
              </a:spcAft>
              <a:buClr>
                <a:schemeClr val="accent4"/>
              </a:buClr>
              <a:buSzPts val="2600"/>
              <a:buFont typeface="Calibri"/>
              <a:buAutoNum type="arabicPeriod"/>
              <a:defRPr sz="2600"/>
            </a:lvl1pPr>
            <a:lvl2pPr marL="914400" lvl="1" indent="-355600" algn="l">
              <a:spcBef>
                <a:spcPts val="400"/>
              </a:spcBef>
              <a:spcAft>
                <a:spcPts val="0"/>
              </a:spcAft>
              <a:buClr>
                <a:schemeClr val="accent4"/>
              </a:buClr>
              <a:buSzPts val="2000"/>
              <a:buFont typeface="Calibri"/>
              <a:buAutoNum type="alphaLcParenR"/>
              <a:defRPr sz="2000"/>
            </a:lvl2pPr>
            <a:lvl3pPr marL="1371600" lvl="2" indent="-336550" algn="l">
              <a:spcBef>
                <a:spcPts val="340"/>
              </a:spcBef>
              <a:spcAft>
                <a:spcPts val="0"/>
              </a:spcAft>
              <a:buClr>
                <a:schemeClr val="accent4"/>
              </a:buClr>
              <a:buSzPts val="1700"/>
              <a:buFont typeface="Calibri"/>
              <a:buAutoNum type="romanLcPeriod"/>
              <a:defRPr sz="1700"/>
            </a:lvl3pPr>
            <a:lvl4pPr marL="1828800" lvl="3" indent="-323850" algn="l">
              <a:spcBef>
                <a:spcPts val="300"/>
              </a:spcBef>
              <a:spcAft>
                <a:spcPts val="0"/>
              </a:spcAft>
              <a:buSzPts val="1500"/>
              <a:buFont typeface="Calibri"/>
              <a:buAutoNum type="arabicPeriod"/>
              <a:defRPr/>
            </a:lvl4pPr>
            <a:lvl5pPr marL="2286000" lvl="4" indent="-314325" algn="l">
              <a:spcBef>
                <a:spcPts val="270"/>
              </a:spcBef>
              <a:spcAft>
                <a:spcPts val="0"/>
              </a:spcAft>
              <a:buSzPts val="1350"/>
              <a:buFont typeface="Calibri"/>
              <a:buAutoNum type="arabicPeriod"/>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7" name="Google Shape;37;p2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2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2" name="Google Shape;42;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28"/>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8"/>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6" name="Google Shape;46;p2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28"/>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2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9"/>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1" name="Google Shape;51;p29"/>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2" name="Google Shape;52;p29"/>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3" name="Google Shape;53;p2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29"/>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30"/>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7" name="Google Shape;57;p30"/>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Font typeface="Arial"/>
              <a:buChar char="•"/>
              <a:defRPr sz="1600"/>
            </a:lvl2pPr>
            <a:lvl3pPr marL="1371600" lvl="2" indent="-317500" algn="l">
              <a:spcBef>
                <a:spcPts val="280"/>
              </a:spcBef>
              <a:spcAft>
                <a:spcPts val="0"/>
              </a:spcAft>
              <a:buSzPts val="1400"/>
              <a:buFont typeface="Arial"/>
              <a:buChar char="•"/>
              <a:defRPr sz="1400"/>
            </a:lvl3pPr>
            <a:lvl4pPr marL="1828800" lvl="3" indent="-311150" algn="l">
              <a:spcBef>
                <a:spcPts val="260"/>
              </a:spcBef>
              <a:spcAft>
                <a:spcPts val="0"/>
              </a:spcAft>
              <a:buSzPts val="1300"/>
              <a:buFont typeface="Arial"/>
              <a:buChar char="•"/>
              <a:defRPr sz="13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58" name="Google Shape;58;p3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3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3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31"/>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rm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3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6"/>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18"/>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ideo" Target="https://www.youtube.com/embed/O9T25SMyz3A?feature=oembed" TargetMode="Externa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lXK7IjyhbL0?feature=oembed" TargetMode="Externa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n65HW1iJUuY?feature=oembed" TargetMode="Externa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0T22A1hKT7E"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a:extLst>
            <a:ext uri="{FF2B5EF4-FFF2-40B4-BE49-F238E27FC236}">
              <a16:creationId xmlns:a16="http://schemas.microsoft.com/office/drawing/2014/main" id="{36C0AFA6-32AA-5221-A620-3B2E7A8D6577}"/>
            </a:ext>
          </a:extLst>
        </p:cNvPr>
        <p:cNvGrpSpPr/>
        <p:nvPr/>
      </p:nvGrpSpPr>
      <p:grpSpPr>
        <a:xfrm>
          <a:off x="0" y="0"/>
          <a:ext cx="0" cy="0"/>
          <a:chOff x="0" y="0"/>
          <a:chExt cx="0" cy="0"/>
        </a:xfrm>
      </p:grpSpPr>
      <p:sp>
        <p:nvSpPr>
          <p:cNvPr id="124" name="Google Shape;124;g338070d4ca5_0_22">
            <a:extLst>
              <a:ext uri="{FF2B5EF4-FFF2-40B4-BE49-F238E27FC236}">
                <a16:creationId xmlns:a16="http://schemas.microsoft.com/office/drawing/2014/main" id="{D9C881B1-5A6B-99BA-C382-CA04BA174AA3}"/>
              </a:ext>
            </a:extLst>
          </p:cNvPr>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227012" lvl="0" indent="-227012" algn="l" rtl="0">
              <a:spcBef>
                <a:spcPts val="0"/>
              </a:spcBef>
              <a:spcAft>
                <a:spcPts val="0"/>
              </a:spcAft>
              <a:buSzPct val="100000"/>
              <a:buFont typeface="Arial"/>
              <a:buChar char="•"/>
            </a:pPr>
            <a:r>
              <a:rPr lang="en-US" dirty="0">
                <a:latin typeface="Calibri"/>
                <a:ea typeface="Calibri"/>
                <a:cs typeface="Calibri"/>
                <a:sym typeface="Calibri"/>
              </a:rPr>
              <a:t>Focus on key subjects, such as science, mathematics, and </a:t>
            </a:r>
            <a:r>
              <a:rPr lang="en-US" dirty="0"/>
              <a:t>E</a:t>
            </a:r>
            <a:r>
              <a:rPr lang="en-US" dirty="0">
                <a:latin typeface="Calibri"/>
                <a:ea typeface="Calibri"/>
                <a:cs typeface="Calibri"/>
                <a:sym typeface="Calibri"/>
              </a:rPr>
              <a:t>nglish; especially chemistry and biology.</a:t>
            </a:r>
          </a:p>
          <a:p>
            <a:pPr marL="227012" lvl="0" indent="-227012" algn="l" rtl="0">
              <a:spcBef>
                <a:spcPts val="0"/>
              </a:spcBef>
              <a:spcAft>
                <a:spcPts val="0"/>
              </a:spcAft>
              <a:buSzPct val="100000"/>
              <a:buFont typeface="Arial"/>
              <a:buChar char="•"/>
            </a:pPr>
            <a:r>
              <a:rPr lang="en-US" dirty="0">
                <a:latin typeface="Calibri"/>
                <a:ea typeface="Calibri"/>
                <a:cs typeface="Calibri"/>
                <a:sym typeface="Calibri"/>
              </a:rPr>
              <a:t>Look for opportunities to volunteer a</a:t>
            </a:r>
            <a:r>
              <a:rPr lang="en-US" dirty="0"/>
              <a:t>t clinics, hospitals, or nursing homes. </a:t>
            </a:r>
          </a:p>
          <a:p>
            <a:pPr marL="227012" lvl="0" indent="-227012" algn="l" rtl="0">
              <a:spcBef>
                <a:spcPts val="0"/>
              </a:spcBef>
              <a:spcAft>
                <a:spcPts val="0"/>
              </a:spcAft>
              <a:buSzPct val="100000"/>
              <a:buFont typeface="Arial"/>
              <a:buChar char="•"/>
            </a:pPr>
            <a:r>
              <a:rPr lang="en-US" dirty="0">
                <a:latin typeface="Calibri"/>
                <a:ea typeface="Calibri"/>
                <a:cs typeface="Calibri"/>
                <a:sym typeface="Calibri"/>
              </a:rPr>
              <a:t>Learn first aid, cardiopulmonary resuscitation (CPR), and how to use various medical devices. </a:t>
            </a:r>
            <a:endParaRPr dirty="0">
              <a:latin typeface="Calibri"/>
              <a:ea typeface="Calibri"/>
              <a:cs typeface="Calibri"/>
              <a:sym typeface="Calibri"/>
            </a:endParaRPr>
          </a:p>
        </p:txBody>
      </p:sp>
      <p:sp>
        <p:nvSpPr>
          <p:cNvPr id="125" name="Google Shape;125;g338070d4ca5_0_22">
            <a:extLst>
              <a:ext uri="{FF2B5EF4-FFF2-40B4-BE49-F238E27FC236}">
                <a16:creationId xmlns:a16="http://schemas.microsoft.com/office/drawing/2014/main" id="{77A4029D-0D25-A4EC-7448-297DE644B3D0}"/>
              </a:ext>
            </a:extLst>
          </p:cNvPr>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What Can I Do to Prepare?</a:t>
            </a:r>
            <a:endParaRPr dirty="0"/>
          </a:p>
        </p:txBody>
      </p:sp>
    </p:spTree>
    <p:extLst>
      <p:ext uri="{BB962C8B-B14F-4D97-AF65-F5344CB8AC3E}">
        <p14:creationId xmlns:p14="http://schemas.microsoft.com/office/powerpoint/2010/main" val="10812861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3"/>
          <p:cNvSpPr txBox="1">
            <a:spLocks noGrp="1"/>
          </p:cNvSpPr>
          <p:nvPr>
            <p:ph type="title"/>
          </p:nvPr>
        </p:nvSpPr>
        <p:spPr>
          <a:xfrm>
            <a:off x="685800" y="1549908"/>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Cardiopulmonary Resuscitation Activity</a:t>
            </a:r>
            <a:endParaRPr dirty="0"/>
          </a:p>
        </p:txBody>
      </p:sp>
      <p:sp>
        <p:nvSpPr>
          <p:cNvPr id="101" name="Google Shape;101;p3"/>
          <p:cNvSpPr txBox="1">
            <a:spLocks noGrp="1"/>
          </p:cNvSpPr>
          <p:nvPr>
            <p:ph type="body" idx="1"/>
          </p:nvPr>
        </p:nvSpPr>
        <p:spPr>
          <a:xfrm>
            <a:off x="685800" y="2590854"/>
            <a:ext cx="7772400" cy="1132284"/>
          </a:xfrm>
          <a:prstGeom prst="rect">
            <a:avLst/>
          </a:prstGeom>
          <a:noFill/>
          <a:ln>
            <a:noFill/>
          </a:ln>
        </p:spPr>
        <p:txBody>
          <a:bodyPr spcFirstLastPara="1" wrap="square" lIns="45700" tIns="45700" rIns="45700" bIns="45700" anchor="t" anchorCtr="0">
            <a:normAutofit/>
          </a:bodyPr>
          <a:lstStyle/>
          <a:p>
            <a:pPr marL="55563" lvl="0" indent="0" algn="l" rtl="0">
              <a:spcBef>
                <a:spcPts val="0"/>
              </a:spcBef>
              <a:spcAft>
                <a:spcPts val="0"/>
              </a:spcAft>
              <a:buSzPts val="2600"/>
              <a:buNone/>
            </a:pPr>
            <a:r>
              <a:rPr lang="en-US" dirty="0"/>
              <a:t>(CPR)</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338122e437a_0_0"/>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CPR for Adults</a:t>
            </a:r>
            <a:endParaRPr dirty="0"/>
          </a:p>
        </p:txBody>
      </p:sp>
      <p:pic>
        <p:nvPicPr>
          <p:cNvPr id="2" name="Online Media 1" title="2010 Guidelines for CPR">
            <a:hlinkClick r:id="" action="ppaction://media"/>
            <a:extLst>
              <a:ext uri="{FF2B5EF4-FFF2-40B4-BE49-F238E27FC236}">
                <a16:creationId xmlns:a16="http://schemas.microsoft.com/office/drawing/2014/main" id="{42BB7E20-21CA-6CF8-3017-5FBEB9B23D03}"/>
              </a:ext>
            </a:extLst>
          </p:cNvPr>
          <p:cNvPicPr>
            <a:picLocks noRot="1" noChangeAspect="1"/>
          </p:cNvPicPr>
          <p:nvPr>
            <a:videoFile r:link="rId1"/>
          </p:nvPr>
        </p:nvPicPr>
        <p:blipFill>
          <a:blip r:embed="rId4"/>
          <a:stretch>
            <a:fillRect/>
          </a:stretch>
        </p:blipFill>
        <p:spPr>
          <a:xfrm>
            <a:off x="2068533" y="1391640"/>
            <a:ext cx="5006934" cy="31996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Shape 135"/>
        <p:cNvGrpSpPr/>
        <p:nvPr/>
      </p:nvGrpSpPr>
      <p:grpSpPr>
        <a:xfrm>
          <a:off x="0" y="0"/>
          <a:ext cx="0" cy="0"/>
          <a:chOff x="0" y="0"/>
          <a:chExt cx="0" cy="0"/>
        </a:xfrm>
      </p:grpSpPr>
      <p:sp>
        <p:nvSpPr>
          <p:cNvPr id="136" name="Google Shape;136;g338122e437a_0_1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CPR for Children</a:t>
            </a:r>
            <a:endParaRPr dirty="0"/>
          </a:p>
        </p:txBody>
      </p:sp>
      <p:pic>
        <p:nvPicPr>
          <p:cNvPr id="2" name="Online Media 1" title="How to give CPR to a child">
            <a:hlinkClick r:id="" action="ppaction://media"/>
            <a:extLst>
              <a:ext uri="{FF2B5EF4-FFF2-40B4-BE49-F238E27FC236}">
                <a16:creationId xmlns:a16="http://schemas.microsoft.com/office/drawing/2014/main" id="{F69CD38B-D8DA-71E8-3449-AE04E633E8D4}"/>
              </a:ext>
            </a:extLst>
          </p:cNvPr>
          <p:cNvPicPr>
            <a:picLocks noRot="1" noChangeAspect="1"/>
          </p:cNvPicPr>
          <p:nvPr>
            <a:videoFile r:link="rId1"/>
          </p:nvPr>
        </p:nvPicPr>
        <p:blipFill>
          <a:blip r:embed="rId4"/>
          <a:stretch>
            <a:fillRect/>
          </a:stretch>
        </p:blipFill>
        <p:spPr>
          <a:xfrm>
            <a:off x="2022004" y="1404849"/>
            <a:ext cx="5099992" cy="28812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338122e437a_0_5"/>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CPR for Infants</a:t>
            </a:r>
            <a:endParaRPr dirty="0"/>
          </a:p>
        </p:txBody>
      </p:sp>
      <p:pic>
        <p:nvPicPr>
          <p:cNvPr id="2" name="Online Media 1" title="CPR for Infants (Newborn to 1 Year)">
            <a:hlinkClick r:id="" action="ppaction://media"/>
            <a:extLst>
              <a:ext uri="{FF2B5EF4-FFF2-40B4-BE49-F238E27FC236}">
                <a16:creationId xmlns:a16="http://schemas.microsoft.com/office/drawing/2014/main" id="{9530D941-ECAD-1D45-9A6E-C6C259B32F8A}"/>
              </a:ext>
            </a:extLst>
          </p:cNvPr>
          <p:cNvPicPr>
            <a:picLocks noRot="1" noChangeAspect="1"/>
          </p:cNvPicPr>
          <p:nvPr>
            <a:videoFile r:link="rId1"/>
          </p:nvPr>
        </p:nvPicPr>
        <p:blipFill>
          <a:blip r:embed="rId4"/>
          <a:stretch>
            <a:fillRect/>
          </a:stretch>
        </p:blipFill>
        <p:spPr>
          <a:xfrm>
            <a:off x="2076625" y="1463003"/>
            <a:ext cx="4990750" cy="28195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338122e437a_1_1"/>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US" b="1" dirty="0"/>
              <a:t>C</a:t>
            </a:r>
            <a:r>
              <a:rPr lang="en-US" dirty="0"/>
              <a:t>ompressions: Start with </a:t>
            </a:r>
            <a:r>
              <a:rPr lang="en-US" b="1" dirty="0"/>
              <a:t>30 chest compressions</a:t>
            </a:r>
            <a:r>
              <a:rPr lang="en-US" dirty="0"/>
              <a:t>, pushing hard and fast in the center of the chest at a rate of 100-120 per minute.</a:t>
            </a:r>
            <a:endParaRPr dirty="0"/>
          </a:p>
          <a:p>
            <a:pPr marL="457200" lvl="0" indent="-393700" algn="l" rtl="0">
              <a:spcBef>
                <a:spcPts val="0"/>
              </a:spcBef>
              <a:spcAft>
                <a:spcPts val="0"/>
              </a:spcAft>
              <a:buSzPts val="2600"/>
              <a:buChar char="•"/>
            </a:pPr>
            <a:r>
              <a:rPr lang="en-US" b="1" dirty="0"/>
              <a:t>A</a:t>
            </a:r>
            <a:r>
              <a:rPr lang="en-US" dirty="0"/>
              <a:t>irway: Tilt the head back slightly to open the airway.</a:t>
            </a:r>
            <a:endParaRPr dirty="0"/>
          </a:p>
          <a:p>
            <a:pPr marL="457200" lvl="0" indent="-393700" algn="l" rtl="0">
              <a:spcBef>
                <a:spcPts val="0"/>
              </a:spcBef>
              <a:spcAft>
                <a:spcPts val="0"/>
              </a:spcAft>
              <a:buSzPts val="2600"/>
              <a:buChar char="•"/>
            </a:pPr>
            <a:r>
              <a:rPr lang="en-US" b="1" dirty="0"/>
              <a:t>B</a:t>
            </a:r>
            <a:r>
              <a:rPr lang="en-US" dirty="0"/>
              <a:t>reathing: Give </a:t>
            </a:r>
            <a:r>
              <a:rPr lang="en-US" b="1" dirty="0"/>
              <a:t>2 rescue breaths</a:t>
            </a:r>
            <a:r>
              <a:rPr lang="en-US" dirty="0"/>
              <a:t>, ensuring the chest rises.</a:t>
            </a:r>
            <a:endParaRPr dirty="0"/>
          </a:p>
        </p:txBody>
      </p:sp>
      <p:sp>
        <p:nvSpPr>
          <p:cNvPr id="149" name="Google Shape;149;g338122e437a_1_1"/>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C.A.B. Method</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338122e437a_1_6"/>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t>Based on the provided scenario, follow the appropriate CPR protocol:</a:t>
            </a:r>
            <a:endParaRPr dirty="0"/>
          </a:p>
          <a:p>
            <a:pPr marL="457200" lvl="0" indent="-393700" algn="l" rtl="0">
              <a:spcBef>
                <a:spcPts val="520"/>
              </a:spcBef>
              <a:spcAft>
                <a:spcPts val="0"/>
              </a:spcAft>
              <a:buSzPts val="2600"/>
              <a:buChar char="•"/>
            </a:pPr>
            <a:r>
              <a:rPr lang="en-US" dirty="0"/>
              <a:t>Determine is this a CPR procedure for an adult or a child?</a:t>
            </a:r>
            <a:endParaRPr dirty="0"/>
          </a:p>
          <a:p>
            <a:pPr marL="457200" lvl="0" indent="-393700" algn="l" rtl="0">
              <a:spcBef>
                <a:spcPts val="0"/>
              </a:spcBef>
              <a:spcAft>
                <a:spcPts val="0"/>
              </a:spcAft>
              <a:buSzPts val="2600"/>
              <a:buChar char="•"/>
            </a:pPr>
            <a:r>
              <a:rPr lang="en-US" dirty="0"/>
              <a:t>Call out each step before you complete it.</a:t>
            </a:r>
            <a:endParaRPr dirty="0"/>
          </a:p>
          <a:p>
            <a:pPr marL="457200" lvl="0" indent="-393700" algn="l" rtl="0">
              <a:spcBef>
                <a:spcPts val="0"/>
              </a:spcBef>
              <a:spcAft>
                <a:spcPts val="0"/>
              </a:spcAft>
              <a:buSzPts val="2600"/>
              <a:buChar char="•"/>
            </a:pPr>
            <a:r>
              <a:rPr lang="en-US" dirty="0"/>
              <a:t>Challenge yourself to do it by memory, but feel free to use the step-by-step cards to assist you.</a:t>
            </a:r>
            <a:endParaRPr dirty="0"/>
          </a:p>
        </p:txBody>
      </p:sp>
      <p:sp>
        <p:nvSpPr>
          <p:cNvPr id="155" name="Google Shape;155;g338122e437a_1_6"/>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CPR Scenarios</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9E53F710-B1F8-73CD-37EC-8CAA150F5206}"/>
            </a:ext>
          </a:extLst>
        </p:cNvPr>
        <p:cNvGrpSpPr/>
        <p:nvPr/>
      </p:nvGrpSpPr>
      <p:grpSpPr>
        <a:xfrm>
          <a:off x="0" y="0"/>
          <a:ext cx="0" cy="0"/>
          <a:chOff x="0" y="0"/>
          <a:chExt cx="0" cy="0"/>
        </a:xfrm>
      </p:grpSpPr>
      <p:sp>
        <p:nvSpPr>
          <p:cNvPr id="100" name="Google Shape;100;p3">
            <a:extLst>
              <a:ext uri="{FF2B5EF4-FFF2-40B4-BE49-F238E27FC236}">
                <a16:creationId xmlns:a16="http://schemas.microsoft.com/office/drawing/2014/main" id="{6403720A-2366-9C75-110F-A3FA8E1EA809}"/>
              </a:ext>
            </a:extLst>
          </p:cNvPr>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sz="3600" dirty="0"/>
              <a:t>Physical Check-Up Activity</a:t>
            </a:r>
            <a:endParaRPr sz="3600" dirty="0"/>
          </a:p>
        </p:txBody>
      </p:sp>
      <p:sp>
        <p:nvSpPr>
          <p:cNvPr id="101" name="Google Shape;101;p3">
            <a:extLst>
              <a:ext uri="{FF2B5EF4-FFF2-40B4-BE49-F238E27FC236}">
                <a16:creationId xmlns:a16="http://schemas.microsoft.com/office/drawing/2014/main" id="{9546E2C3-411E-7F89-8FCC-E0E06C5F4768}"/>
              </a:ext>
            </a:extLst>
          </p:cNvPr>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p>
            <a:pPr marL="55563" lvl="0" indent="0" algn="l" rtl="0">
              <a:spcBef>
                <a:spcPts val="0"/>
              </a:spcBef>
              <a:spcAft>
                <a:spcPts val="0"/>
              </a:spcAft>
              <a:buSzPts val="2600"/>
              <a:buNone/>
            </a:pPr>
            <a:r>
              <a:rPr lang="en-US" dirty="0"/>
              <a:t>Using various medical devices</a:t>
            </a:r>
            <a:endParaRPr dirty="0"/>
          </a:p>
        </p:txBody>
      </p:sp>
    </p:spTree>
    <p:extLst>
      <p:ext uri="{BB962C8B-B14F-4D97-AF65-F5344CB8AC3E}">
        <p14:creationId xmlns:p14="http://schemas.microsoft.com/office/powerpoint/2010/main" val="10760512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338070d4ca5_0_27"/>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p>
            <a:pPr marL="227012" lvl="0" indent="-227012" algn="l" rtl="0">
              <a:spcBef>
                <a:spcPts val="0"/>
              </a:spcBef>
              <a:spcAft>
                <a:spcPts val="0"/>
              </a:spcAft>
              <a:buSzPts val="2600"/>
              <a:buFont typeface="Arial"/>
              <a:buChar char="•"/>
            </a:pPr>
            <a:r>
              <a:rPr lang="en-US" b="0" i="0" u="none" strike="noStrike" dirty="0">
                <a:solidFill>
                  <a:srgbClr val="000000"/>
                </a:solidFill>
                <a:latin typeface="Calibri"/>
                <a:ea typeface="Calibri"/>
                <a:cs typeface="Calibri"/>
                <a:sym typeface="Calibri"/>
              </a:rPr>
              <a:t>Temperature: Your body temperature.</a:t>
            </a:r>
            <a:endParaRPr dirty="0"/>
          </a:p>
          <a:p>
            <a:pPr marL="227012" lvl="0" indent="-227012" algn="l" rtl="0">
              <a:spcBef>
                <a:spcPts val="520"/>
              </a:spcBef>
              <a:spcAft>
                <a:spcPts val="0"/>
              </a:spcAft>
              <a:buSzPts val="2600"/>
              <a:buFont typeface="Arial"/>
              <a:buChar char="•"/>
            </a:pPr>
            <a:r>
              <a:rPr lang="en-US" b="0" i="0" u="none" strike="noStrike" dirty="0">
                <a:solidFill>
                  <a:srgbClr val="000000"/>
                </a:solidFill>
                <a:latin typeface="Calibri"/>
                <a:ea typeface="Calibri"/>
                <a:cs typeface="Calibri"/>
                <a:sym typeface="Calibri"/>
              </a:rPr>
              <a:t>Pulse: The number of times your heart beats in one minute.</a:t>
            </a:r>
            <a:endParaRPr dirty="0"/>
          </a:p>
          <a:p>
            <a:pPr marL="227012" lvl="0" indent="-227012" algn="l" rtl="0">
              <a:spcBef>
                <a:spcPts val="520"/>
              </a:spcBef>
              <a:spcAft>
                <a:spcPts val="0"/>
              </a:spcAft>
              <a:buSzPts val="2600"/>
              <a:buFont typeface="Arial"/>
              <a:buChar char="•"/>
            </a:pPr>
            <a:r>
              <a:rPr lang="en-US" b="0" i="0" u="none" strike="noStrike" dirty="0">
                <a:solidFill>
                  <a:srgbClr val="000000"/>
                </a:solidFill>
                <a:latin typeface="Calibri"/>
                <a:ea typeface="Calibri"/>
                <a:cs typeface="Calibri"/>
                <a:sym typeface="Calibri"/>
              </a:rPr>
              <a:t>Blood pressure: The force of blood against the walls of the arteries. </a:t>
            </a:r>
            <a:endParaRPr dirty="0"/>
          </a:p>
          <a:p>
            <a:pPr marL="227012" lvl="0" indent="-227012" algn="l" rtl="0">
              <a:spcBef>
                <a:spcPts val="520"/>
              </a:spcBef>
              <a:spcAft>
                <a:spcPts val="0"/>
              </a:spcAft>
              <a:buSzPts val="2600"/>
              <a:buFont typeface="Arial"/>
              <a:buChar char="•"/>
            </a:pPr>
            <a:r>
              <a:rPr lang="en-US" b="0" i="0" u="none" strike="noStrike" dirty="0">
                <a:solidFill>
                  <a:srgbClr val="000000"/>
                </a:solidFill>
                <a:latin typeface="Calibri"/>
                <a:ea typeface="Calibri"/>
                <a:cs typeface="Calibri"/>
                <a:sym typeface="Calibri"/>
              </a:rPr>
              <a:t>Blood oxygen: The amount of oxygen in your blood. </a:t>
            </a:r>
            <a:endParaRPr dirty="0"/>
          </a:p>
          <a:p>
            <a:pPr marL="1645836" lvl="7" indent="-60953" algn="l" rtl="0">
              <a:spcBef>
                <a:spcPts val="240"/>
              </a:spcBef>
              <a:spcAft>
                <a:spcPts val="0"/>
              </a:spcAft>
              <a:buSzPts val="1200"/>
              <a:buFont typeface="Calibri"/>
              <a:buNone/>
            </a:pPr>
            <a:endParaRPr dirty="0"/>
          </a:p>
        </p:txBody>
      </p:sp>
      <p:sp>
        <p:nvSpPr>
          <p:cNvPr id="161" name="Google Shape;161;g338070d4ca5_0_27"/>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Vital Signs</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9"/>
          <p:cNvSpPr txBox="1">
            <a:spLocks noGrp="1"/>
          </p:cNvSpPr>
          <p:nvPr>
            <p:ph type="body" idx="1"/>
          </p:nvPr>
        </p:nvSpPr>
        <p:spPr>
          <a:xfrm>
            <a:off x="457200" y="1309352"/>
            <a:ext cx="5635128" cy="3434098"/>
          </a:xfrm>
          <a:prstGeom prst="rect">
            <a:avLst/>
          </a:prstGeom>
          <a:noFill/>
          <a:ln>
            <a:noFill/>
          </a:ln>
        </p:spPr>
        <p:txBody>
          <a:bodyPr spcFirstLastPara="1" wrap="square" lIns="91425" tIns="45700" rIns="91425" bIns="45700" anchor="t" anchorCtr="0">
            <a:normAutofit/>
          </a:bodyPr>
          <a:lstStyle/>
          <a:p>
            <a:pPr marL="227013" lvl="0" indent="-227013" algn="l" rtl="0">
              <a:spcBef>
                <a:spcPts val="0"/>
              </a:spcBef>
              <a:spcAft>
                <a:spcPts val="0"/>
              </a:spcAft>
              <a:buSzPts val="2600"/>
              <a:buFont typeface="Arial"/>
              <a:buChar char="•"/>
            </a:pPr>
            <a:r>
              <a:rPr lang="en-US" dirty="0"/>
              <a:t>Temperature is collected using a thermometer. </a:t>
            </a:r>
          </a:p>
          <a:p>
            <a:pPr marL="227013" lvl="0" indent="-227013" algn="l" rtl="0">
              <a:spcBef>
                <a:spcPts val="0"/>
              </a:spcBef>
              <a:spcAft>
                <a:spcPts val="0"/>
              </a:spcAft>
              <a:buSzPts val="2600"/>
              <a:buFont typeface="Arial"/>
              <a:buChar char="•"/>
            </a:pPr>
            <a:r>
              <a:rPr lang="en-US" dirty="0"/>
              <a:t>Your temperature is obtained since a high temperature can mean your body is fighting an infection. Autoimmune diseases can also cause fever without infection.</a:t>
            </a:r>
            <a:endParaRPr dirty="0"/>
          </a:p>
        </p:txBody>
      </p:sp>
      <p:sp>
        <p:nvSpPr>
          <p:cNvPr id="173" name="Google Shape;173;p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Temperature</a:t>
            </a:r>
            <a:endParaRPr dirty="0"/>
          </a:p>
        </p:txBody>
      </p:sp>
      <p:pic>
        <p:nvPicPr>
          <p:cNvPr id="3" name="Picture 2" descr="A hand holding a infrared thermometer&#10;&#10;AI-generated content may be incorrect.">
            <a:extLst>
              <a:ext uri="{FF2B5EF4-FFF2-40B4-BE49-F238E27FC236}">
                <a16:creationId xmlns:a16="http://schemas.microsoft.com/office/drawing/2014/main" id="{23DC9BF2-1B11-AD38-2050-73755D04621E}"/>
              </a:ext>
            </a:extLst>
          </p:cNvPr>
          <p:cNvPicPr>
            <a:picLocks noChangeAspect="1"/>
          </p:cNvPicPr>
          <p:nvPr/>
        </p:nvPicPr>
        <p:blipFill>
          <a:blip r:embed="rId3"/>
          <a:stretch>
            <a:fillRect/>
          </a:stretch>
        </p:blipFill>
        <p:spPr>
          <a:xfrm>
            <a:off x="6092328" y="1602954"/>
            <a:ext cx="2737437" cy="19375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dirty="0"/>
              <a:t>Nursing</a:t>
            </a:r>
            <a:endParaRPr dirty="0"/>
          </a:p>
        </p:txBody>
      </p:sp>
      <p:sp>
        <p:nvSpPr>
          <p:cNvPr id="95" name="Google Shape;95;p2"/>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p>
            <a:pPr marL="0" marR="34289" lvl="0" indent="0" algn="l" rtl="0">
              <a:spcBef>
                <a:spcPts val="0"/>
              </a:spcBef>
              <a:spcAft>
                <a:spcPts val="0"/>
              </a:spcAft>
              <a:buSzPts val="2600"/>
              <a:buNone/>
            </a:pPr>
            <a:r>
              <a:rPr lang="en-US" dirty="0"/>
              <a:t>First Aid Skills and Medical Devices </a:t>
            </a:r>
            <a:endParaRPr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1">
          <a:extLst>
            <a:ext uri="{FF2B5EF4-FFF2-40B4-BE49-F238E27FC236}">
              <a16:creationId xmlns:a16="http://schemas.microsoft.com/office/drawing/2014/main" id="{0957F02D-79E0-6B74-E8BE-67A35D0FC5DF}"/>
            </a:ext>
          </a:extLst>
        </p:cNvPr>
        <p:cNvGrpSpPr/>
        <p:nvPr/>
      </p:nvGrpSpPr>
      <p:grpSpPr>
        <a:xfrm>
          <a:off x="0" y="0"/>
          <a:ext cx="0" cy="0"/>
          <a:chOff x="0" y="0"/>
          <a:chExt cx="0" cy="0"/>
        </a:xfrm>
      </p:grpSpPr>
      <p:sp>
        <p:nvSpPr>
          <p:cNvPr id="172" name="Google Shape;172;p9">
            <a:extLst>
              <a:ext uri="{FF2B5EF4-FFF2-40B4-BE49-F238E27FC236}">
                <a16:creationId xmlns:a16="http://schemas.microsoft.com/office/drawing/2014/main" id="{6F679AF8-DD1F-09DF-C878-A524649A6399}"/>
              </a:ext>
            </a:extLst>
          </p:cNvPr>
          <p:cNvSpPr txBox="1">
            <a:spLocks noGrp="1"/>
          </p:cNvSpPr>
          <p:nvPr>
            <p:ph type="body" idx="1"/>
          </p:nvPr>
        </p:nvSpPr>
        <p:spPr>
          <a:xfrm>
            <a:off x="457200" y="1309352"/>
            <a:ext cx="5635128" cy="3434098"/>
          </a:xfrm>
          <a:prstGeom prst="rect">
            <a:avLst/>
          </a:prstGeom>
          <a:noFill/>
          <a:ln>
            <a:noFill/>
          </a:ln>
        </p:spPr>
        <p:txBody>
          <a:bodyPr spcFirstLastPara="1" wrap="square" lIns="91425" tIns="45700" rIns="91425" bIns="45700" anchor="t" anchorCtr="0">
            <a:normAutofit/>
          </a:bodyPr>
          <a:lstStyle/>
          <a:p>
            <a:pPr marL="227013" lvl="0" indent="-227013" algn="l" rtl="0">
              <a:spcBef>
                <a:spcPts val="0"/>
              </a:spcBef>
              <a:spcAft>
                <a:spcPts val="0"/>
              </a:spcAft>
              <a:buSzPts val="2600"/>
              <a:buFont typeface="Arial"/>
              <a:buChar char="•"/>
            </a:pPr>
            <a:r>
              <a:rPr lang="en-US" dirty="0"/>
              <a:t>Your pulse is collected using a stethoscope or digital monitor.</a:t>
            </a:r>
          </a:p>
          <a:p>
            <a:pPr marL="227013" lvl="0" indent="-227013" algn="l" rtl="0">
              <a:spcBef>
                <a:spcPts val="0"/>
              </a:spcBef>
              <a:spcAft>
                <a:spcPts val="0"/>
              </a:spcAft>
              <a:buSzPts val="2600"/>
              <a:buFont typeface="Arial"/>
              <a:buChar char="•"/>
            </a:pPr>
            <a:r>
              <a:rPr lang="en-US" dirty="0"/>
              <a:t>To use the stethoscope, hold the flat metal part to your heart and count the beats in 15 seconds and multiply by 4, you can also count for a full 60 seconds.</a:t>
            </a:r>
          </a:p>
          <a:p>
            <a:pPr marL="227013" lvl="0" indent="-227013" algn="l" rtl="0">
              <a:spcBef>
                <a:spcPts val="0"/>
              </a:spcBef>
              <a:spcAft>
                <a:spcPts val="0"/>
              </a:spcAft>
              <a:buSzPts val="2600"/>
              <a:buFont typeface="Arial"/>
              <a:buChar char="•"/>
            </a:pPr>
            <a:endParaRPr dirty="0"/>
          </a:p>
        </p:txBody>
      </p:sp>
      <p:sp>
        <p:nvSpPr>
          <p:cNvPr id="173" name="Google Shape;173;p9">
            <a:extLst>
              <a:ext uri="{FF2B5EF4-FFF2-40B4-BE49-F238E27FC236}">
                <a16:creationId xmlns:a16="http://schemas.microsoft.com/office/drawing/2014/main" id="{6599CB9D-F506-FC1D-B725-B2F54257252A}"/>
              </a:ext>
            </a:extLst>
          </p:cNvPr>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Pulse</a:t>
            </a:r>
            <a:endParaRPr dirty="0"/>
          </a:p>
        </p:txBody>
      </p:sp>
      <p:pic>
        <p:nvPicPr>
          <p:cNvPr id="4" name="Picture 3" descr="A stethoscope on a black background&#10;&#10;AI-generated content may be incorrect.">
            <a:extLst>
              <a:ext uri="{FF2B5EF4-FFF2-40B4-BE49-F238E27FC236}">
                <a16:creationId xmlns:a16="http://schemas.microsoft.com/office/drawing/2014/main" id="{D428ED70-319A-2F01-08A9-A84FE016F7AC}"/>
              </a:ext>
            </a:extLst>
          </p:cNvPr>
          <p:cNvPicPr>
            <a:picLocks noChangeAspect="1"/>
          </p:cNvPicPr>
          <p:nvPr/>
        </p:nvPicPr>
        <p:blipFill>
          <a:blip r:embed="rId3"/>
          <a:stretch>
            <a:fillRect/>
          </a:stretch>
        </p:blipFill>
        <p:spPr>
          <a:xfrm>
            <a:off x="6324175" y="1620239"/>
            <a:ext cx="2362625" cy="1903021"/>
          </a:xfrm>
          <a:prstGeom prst="rect">
            <a:avLst/>
          </a:prstGeom>
        </p:spPr>
      </p:pic>
    </p:spTree>
    <p:extLst>
      <p:ext uri="{BB962C8B-B14F-4D97-AF65-F5344CB8AC3E}">
        <p14:creationId xmlns:p14="http://schemas.microsoft.com/office/powerpoint/2010/main" val="2499513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1">
          <a:extLst>
            <a:ext uri="{FF2B5EF4-FFF2-40B4-BE49-F238E27FC236}">
              <a16:creationId xmlns:a16="http://schemas.microsoft.com/office/drawing/2014/main" id="{04AC04DB-2D4C-F6E9-2C63-EA0425312F0F}"/>
            </a:ext>
          </a:extLst>
        </p:cNvPr>
        <p:cNvGrpSpPr/>
        <p:nvPr/>
      </p:nvGrpSpPr>
      <p:grpSpPr>
        <a:xfrm>
          <a:off x="0" y="0"/>
          <a:ext cx="0" cy="0"/>
          <a:chOff x="0" y="0"/>
          <a:chExt cx="0" cy="0"/>
        </a:xfrm>
      </p:grpSpPr>
      <p:sp>
        <p:nvSpPr>
          <p:cNvPr id="172" name="Google Shape;172;p9">
            <a:extLst>
              <a:ext uri="{FF2B5EF4-FFF2-40B4-BE49-F238E27FC236}">
                <a16:creationId xmlns:a16="http://schemas.microsoft.com/office/drawing/2014/main" id="{A0B9C311-2086-A19D-E723-5902D7FF9E19}"/>
              </a:ext>
            </a:extLst>
          </p:cNvPr>
          <p:cNvSpPr txBox="1">
            <a:spLocks noGrp="1"/>
          </p:cNvSpPr>
          <p:nvPr>
            <p:ph type="body" idx="1"/>
          </p:nvPr>
        </p:nvSpPr>
        <p:spPr>
          <a:xfrm>
            <a:off x="457200" y="1309352"/>
            <a:ext cx="5635128" cy="3434098"/>
          </a:xfrm>
          <a:prstGeom prst="rect">
            <a:avLst/>
          </a:prstGeom>
          <a:noFill/>
          <a:ln>
            <a:noFill/>
          </a:ln>
        </p:spPr>
        <p:txBody>
          <a:bodyPr spcFirstLastPara="1" wrap="square" lIns="91425" tIns="45700" rIns="91425" bIns="45700" anchor="t" anchorCtr="0">
            <a:normAutofit/>
          </a:bodyPr>
          <a:lstStyle/>
          <a:p>
            <a:pPr marL="227013" lvl="0" indent="-227013" algn="l" rtl="0">
              <a:spcBef>
                <a:spcPts val="0"/>
              </a:spcBef>
              <a:spcAft>
                <a:spcPts val="0"/>
              </a:spcAft>
              <a:buSzPts val="2600"/>
              <a:buFont typeface="Arial"/>
              <a:buChar char="•"/>
            </a:pPr>
            <a:r>
              <a:rPr lang="en-US" dirty="0"/>
              <a:t>Your blood pressure is collected with a </a:t>
            </a:r>
            <a:r>
              <a:rPr lang="en-US" b="0" i="0" u="none" strike="noStrike" dirty="0">
                <a:solidFill>
                  <a:srgbClr val="000000"/>
                </a:solidFill>
                <a:effectLst/>
                <a:latin typeface="Calibri" panose="020F0502020204030204" pitchFamily="34" charset="0"/>
                <a:cs typeface="Calibri" panose="020F0502020204030204" pitchFamily="34" charset="0"/>
              </a:rPr>
              <a:t>sphygmomanometer or blood pressure cuff and monitor. </a:t>
            </a:r>
          </a:p>
          <a:p>
            <a:pPr marL="227013" lvl="0" indent="-227013" algn="l" rtl="0">
              <a:spcBef>
                <a:spcPts val="0"/>
              </a:spcBef>
              <a:spcAft>
                <a:spcPts val="0"/>
              </a:spcAft>
              <a:buSzPts val="2600"/>
              <a:buFont typeface="Arial"/>
              <a:buChar char="•"/>
            </a:pPr>
            <a:r>
              <a:rPr lang="en-US" dirty="0">
                <a:solidFill>
                  <a:srgbClr val="000000"/>
                </a:solidFill>
                <a:latin typeface="Calibri" panose="020F0502020204030204" pitchFamily="34" charset="0"/>
                <a:cs typeface="Calibri" panose="020F0502020204030204" pitchFamily="34" charset="0"/>
              </a:rPr>
              <a:t>This device tightens around your arm until it can perceive the pressure inside your blood vessels. </a:t>
            </a:r>
            <a:endParaRPr lang="en-US" dirty="0">
              <a:latin typeface="Calibri" panose="020F0502020204030204" pitchFamily="34" charset="0"/>
              <a:cs typeface="Calibri" panose="020F0502020204030204" pitchFamily="34" charset="0"/>
            </a:endParaRPr>
          </a:p>
          <a:p>
            <a:pPr marL="227013" lvl="0" indent="-227013" algn="l" rtl="0">
              <a:spcBef>
                <a:spcPts val="0"/>
              </a:spcBef>
              <a:spcAft>
                <a:spcPts val="0"/>
              </a:spcAft>
              <a:buSzPts val="2600"/>
              <a:buFont typeface="Arial"/>
              <a:buChar char="•"/>
            </a:pPr>
            <a:endParaRPr dirty="0"/>
          </a:p>
        </p:txBody>
      </p:sp>
      <p:sp>
        <p:nvSpPr>
          <p:cNvPr id="173" name="Google Shape;173;p9">
            <a:extLst>
              <a:ext uri="{FF2B5EF4-FFF2-40B4-BE49-F238E27FC236}">
                <a16:creationId xmlns:a16="http://schemas.microsoft.com/office/drawing/2014/main" id="{A48D4672-464E-1171-3DD0-E6366D86136A}"/>
              </a:ext>
            </a:extLst>
          </p:cNvPr>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Blood Pressure</a:t>
            </a:r>
            <a:endParaRPr dirty="0"/>
          </a:p>
        </p:txBody>
      </p:sp>
      <p:pic>
        <p:nvPicPr>
          <p:cNvPr id="3" name="Picture 2" descr="A blood pressure monitor and a pressure gauge&#10;&#10;AI-generated content may be incorrect.">
            <a:extLst>
              <a:ext uri="{FF2B5EF4-FFF2-40B4-BE49-F238E27FC236}">
                <a16:creationId xmlns:a16="http://schemas.microsoft.com/office/drawing/2014/main" id="{9254C944-CA7C-6D25-FBF7-943575372723}"/>
              </a:ext>
            </a:extLst>
          </p:cNvPr>
          <p:cNvPicPr>
            <a:picLocks noChangeAspect="1"/>
          </p:cNvPicPr>
          <p:nvPr/>
        </p:nvPicPr>
        <p:blipFill>
          <a:blip r:embed="rId3"/>
          <a:stretch>
            <a:fillRect/>
          </a:stretch>
        </p:blipFill>
        <p:spPr>
          <a:xfrm>
            <a:off x="6245780" y="1689265"/>
            <a:ext cx="2648490" cy="1764970"/>
          </a:xfrm>
          <a:prstGeom prst="rect">
            <a:avLst/>
          </a:prstGeom>
        </p:spPr>
      </p:pic>
    </p:spTree>
    <p:extLst>
      <p:ext uri="{BB962C8B-B14F-4D97-AF65-F5344CB8AC3E}">
        <p14:creationId xmlns:p14="http://schemas.microsoft.com/office/powerpoint/2010/main" val="38071990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1">
          <a:extLst>
            <a:ext uri="{FF2B5EF4-FFF2-40B4-BE49-F238E27FC236}">
              <a16:creationId xmlns:a16="http://schemas.microsoft.com/office/drawing/2014/main" id="{BB7B2D8C-79C7-FE85-2B8A-1126CCF8AB59}"/>
            </a:ext>
          </a:extLst>
        </p:cNvPr>
        <p:cNvGrpSpPr/>
        <p:nvPr/>
      </p:nvGrpSpPr>
      <p:grpSpPr>
        <a:xfrm>
          <a:off x="0" y="0"/>
          <a:ext cx="0" cy="0"/>
          <a:chOff x="0" y="0"/>
          <a:chExt cx="0" cy="0"/>
        </a:xfrm>
      </p:grpSpPr>
      <p:sp>
        <p:nvSpPr>
          <p:cNvPr id="172" name="Google Shape;172;p9">
            <a:extLst>
              <a:ext uri="{FF2B5EF4-FFF2-40B4-BE49-F238E27FC236}">
                <a16:creationId xmlns:a16="http://schemas.microsoft.com/office/drawing/2014/main" id="{4B6E1500-1ECD-6ACA-20F6-4E4E775CD583}"/>
              </a:ext>
            </a:extLst>
          </p:cNvPr>
          <p:cNvSpPr txBox="1">
            <a:spLocks noGrp="1"/>
          </p:cNvSpPr>
          <p:nvPr>
            <p:ph type="body" idx="1"/>
          </p:nvPr>
        </p:nvSpPr>
        <p:spPr>
          <a:xfrm>
            <a:off x="457200" y="1309352"/>
            <a:ext cx="5635128" cy="3434098"/>
          </a:xfrm>
          <a:prstGeom prst="rect">
            <a:avLst/>
          </a:prstGeom>
          <a:noFill/>
          <a:ln>
            <a:noFill/>
          </a:ln>
        </p:spPr>
        <p:txBody>
          <a:bodyPr spcFirstLastPara="1" wrap="square" lIns="91425" tIns="45700" rIns="91425" bIns="45700" anchor="t" anchorCtr="0">
            <a:normAutofit/>
          </a:bodyPr>
          <a:lstStyle/>
          <a:p>
            <a:pPr marL="227013" lvl="0" indent="-227013" algn="l" rtl="0">
              <a:spcBef>
                <a:spcPts val="0"/>
              </a:spcBef>
              <a:spcAft>
                <a:spcPts val="0"/>
              </a:spcAft>
              <a:buSzPts val="2600"/>
              <a:buFont typeface="Arial"/>
              <a:buChar char="•"/>
            </a:pPr>
            <a:r>
              <a:rPr lang="en-US" dirty="0"/>
              <a:t>Your blood oxygen is a measure of the amount of oxygen circulating in your blood. It indicates how well oxygen is being delivered to your body’s organs and tissues.</a:t>
            </a:r>
          </a:p>
          <a:p>
            <a:pPr marL="227013" lvl="0" indent="-227013" algn="l" rtl="0">
              <a:spcBef>
                <a:spcPts val="0"/>
              </a:spcBef>
              <a:spcAft>
                <a:spcPts val="0"/>
              </a:spcAft>
              <a:buSzPts val="2600"/>
              <a:buFont typeface="Arial"/>
              <a:buChar char="•"/>
            </a:pPr>
            <a:r>
              <a:rPr lang="en-US" dirty="0">
                <a:latin typeface="Calibri" panose="020F0502020204030204" pitchFamily="34" charset="0"/>
                <a:cs typeface="Calibri" panose="020F0502020204030204" pitchFamily="34" charset="0"/>
              </a:rPr>
              <a:t>A device known as a pulse oximeter collects this data.</a:t>
            </a:r>
          </a:p>
          <a:p>
            <a:pPr marL="227013" lvl="0" indent="-227013" algn="l" rtl="0">
              <a:spcBef>
                <a:spcPts val="0"/>
              </a:spcBef>
              <a:spcAft>
                <a:spcPts val="0"/>
              </a:spcAft>
              <a:buSzPts val="2600"/>
              <a:buFont typeface="Arial"/>
              <a:buChar char="•"/>
            </a:pPr>
            <a:endParaRPr dirty="0"/>
          </a:p>
        </p:txBody>
      </p:sp>
      <p:sp>
        <p:nvSpPr>
          <p:cNvPr id="173" name="Google Shape;173;p9">
            <a:extLst>
              <a:ext uri="{FF2B5EF4-FFF2-40B4-BE49-F238E27FC236}">
                <a16:creationId xmlns:a16="http://schemas.microsoft.com/office/drawing/2014/main" id="{1A4FF423-C57D-AC36-6ADD-2EAF0C2ACD4C}"/>
              </a:ext>
            </a:extLst>
          </p:cNvPr>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Blood Oxygen</a:t>
            </a:r>
            <a:endParaRPr dirty="0"/>
          </a:p>
        </p:txBody>
      </p:sp>
      <p:pic>
        <p:nvPicPr>
          <p:cNvPr id="4" name="Picture 3" descr="A finger pulse oximeter on a finger&#10;&#10;AI-generated content may be incorrect.">
            <a:extLst>
              <a:ext uri="{FF2B5EF4-FFF2-40B4-BE49-F238E27FC236}">
                <a16:creationId xmlns:a16="http://schemas.microsoft.com/office/drawing/2014/main" id="{290FBDF3-29DC-2619-933D-FFE4F1DD890B}"/>
              </a:ext>
            </a:extLst>
          </p:cNvPr>
          <p:cNvPicPr>
            <a:picLocks noChangeAspect="1"/>
          </p:cNvPicPr>
          <p:nvPr/>
        </p:nvPicPr>
        <p:blipFill>
          <a:blip r:embed="rId3"/>
          <a:stretch>
            <a:fillRect/>
          </a:stretch>
        </p:blipFill>
        <p:spPr>
          <a:xfrm>
            <a:off x="6216732" y="1640017"/>
            <a:ext cx="2671886" cy="1863465"/>
          </a:xfrm>
          <a:prstGeom prst="rect">
            <a:avLst/>
          </a:prstGeom>
        </p:spPr>
      </p:pic>
    </p:spTree>
    <p:extLst>
      <p:ext uri="{BB962C8B-B14F-4D97-AF65-F5344CB8AC3E}">
        <p14:creationId xmlns:p14="http://schemas.microsoft.com/office/powerpoint/2010/main" val="32220453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9">
          <a:extLst>
            <a:ext uri="{FF2B5EF4-FFF2-40B4-BE49-F238E27FC236}">
              <a16:creationId xmlns:a16="http://schemas.microsoft.com/office/drawing/2014/main" id="{ABA3BE0F-5EE1-6DA4-9A18-1A4DCCD46AA9}"/>
            </a:ext>
          </a:extLst>
        </p:cNvPr>
        <p:cNvGrpSpPr/>
        <p:nvPr/>
      </p:nvGrpSpPr>
      <p:grpSpPr>
        <a:xfrm>
          <a:off x="0" y="0"/>
          <a:ext cx="0" cy="0"/>
          <a:chOff x="0" y="0"/>
          <a:chExt cx="0" cy="0"/>
        </a:xfrm>
      </p:grpSpPr>
      <p:sp>
        <p:nvSpPr>
          <p:cNvPr id="100" name="Google Shape;100;p3">
            <a:extLst>
              <a:ext uri="{FF2B5EF4-FFF2-40B4-BE49-F238E27FC236}">
                <a16:creationId xmlns:a16="http://schemas.microsoft.com/office/drawing/2014/main" id="{05A1AA5E-FC28-8C2A-8940-61328AF0E3A9}"/>
              </a:ext>
            </a:extLst>
          </p:cNvPr>
          <p:cNvSpPr txBox="1">
            <a:spLocks noGrp="1"/>
          </p:cNvSpPr>
          <p:nvPr>
            <p:ph type="title"/>
          </p:nvPr>
        </p:nvSpPr>
        <p:spPr>
          <a:xfrm>
            <a:off x="685800" y="1481328"/>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What’s in a Vital Sign?</a:t>
            </a:r>
            <a:endParaRPr dirty="0"/>
          </a:p>
        </p:txBody>
      </p:sp>
      <p:sp>
        <p:nvSpPr>
          <p:cNvPr id="101" name="Google Shape;101;p3">
            <a:extLst>
              <a:ext uri="{FF2B5EF4-FFF2-40B4-BE49-F238E27FC236}">
                <a16:creationId xmlns:a16="http://schemas.microsoft.com/office/drawing/2014/main" id="{DEEEBB0A-E3D1-F014-7170-7A12DC085984}"/>
              </a:ext>
            </a:extLst>
          </p:cNvPr>
          <p:cNvSpPr txBox="1">
            <a:spLocks noGrp="1"/>
          </p:cNvSpPr>
          <p:nvPr>
            <p:ph type="body" idx="1"/>
          </p:nvPr>
        </p:nvSpPr>
        <p:spPr>
          <a:xfrm>
            <a:off x="685800" y="2522274"/>
            <a:ext cx="7772400" cy="1132284"/>
          </a:xfrm>
          <a:prstGeom prst="rect">
            <a:avLst/>
          </a:prstGeom>
          <a:noFill/>
          <a:ln>
            <a:noFill/>
          </a:ln>
        </p:spPr>
        <p:txBody>
          <a:bodyPr spcFirstLastPara="1" wrap="square" lIns="45700" tIns="45700" rIns="45700" bIns="45700" anchor="t" anchorCtr="0">
            <a:normAutofit/>
          </a:bodyPr>
          <a:lstStyle/>
          <a:p>
            <a:pPr marL="55563" lvl="0" indent="0" algn="l" rtl="0">
              <a:spcBef>
                <a:spcPts val="0"/>
              </a:spcBef>
              <a:spcAft>
                <a:spcPts val="0"/>
              </a:spcAft>
              <a:buSzPts val="2600"/>
              <a:buNone/>
            </a:pPr>
            <a:r>
              <a:rPr lang="en-US" dirty="0"/>
              <a:t>Comparing vital signs at rest and after exertion.</a:t>
            </a:r>
            <a:endParaRPr dirty="0"/>
          </a:p>
        </p:txBody>
      </p:sp>
    </p:spTree>
    <p:extLst>
      <p:ext uri="{BB962C8B-B14F-4D97-AF65-F5344CB8AC3E}">
        <p14:creationId xmlns:p14="http://schemas.microsoft.com/office/powerpoint/2010/main" val="22314703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4">
          <a:extLst>
            <a:ext uri="{FF2B5EF4-FFF2-40B4-BE49-F238E27FC236}">
              <a16:creationId xmlns:a16="http://schemas.microsoft.com/office/drawing/2014/main" id="{A0469801-3509-D4B5-CE1D-8923A6826D64}"/>
            </a:ext>
          </a:extLst>
        </p:cNvPr>
        <p:cNvGrpSpPr/>
        <p:nvPr/>
      </p:nvGrpSpPr>
      <p:grpSpPr>
        <a:xfrm>
          <a:off x="0" y="0"/>
          <a:ext cx="0" cy="0"/>
          <a:chOff x="0" y="0"/>
          <a:chExt cx="0" cy="0"/>
        </a:xfrm>
      </p:grpSpPr>
      <p:sp>
        <p:nvSpPr>
          <p:cNvPr id="6" name="Google Shape;185;g338070d4ca5_0_11">
            <a:extLst>
              <a:ext uri="{FF2B5EF4-FFF2-40B4-BE49-F238E27FC236}">
                <a16:creationId xmlns:a16="http://schemas.microsoft.com/office/drawing/2014/main" id="{E10FEC0C-367B-9130-15F1-7BF33B81C33F}"/>
              </a:ext>
            </a:extLst>
          </p:cNvPr>
          <p:cNvSpPr txBox="1">
            <a:spLocks/>
          </p:cNvSpPr>
          <p:nvPr/>
        </p:nvSpPr>
        <p:spPr>
          <a:xfrm>
            <a:off x="457201" y="1309352"/>
            <a:ext cx="5379521" cy="3434100"/>
          </a:xfrm>
          <a:prstGeom prst="rect">
            <a:avLst/>
          </a:prstGeom>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520700" indent="-457200">
              <a:spcBef>
                <a:spcPts val="520"/>
              </a:spcBef>
              <a:buClr>
                <a:schemeClr val="accent4"/>
              </a:buClr>
              <a:buSzPts val="2600"/>
              <a:buFont typeface="+mj-lt"/>
              <a:buAutoNum type="arabicPeriod"/>
            </a:pPr>
            <a:r>
              <a:rPr lang="en-US" sz="2400" dirty="0">
                <a:latin typeface="Calibri" panose="020F0502020204030204" pitchFamily="34" charset="0"/>
                <a:cs typeface="Calibri" panose="020F0502020204030204" pitchFamily="34" charset="0"/>
              </a:rPr>
              <a:t>Listen to the sound of your lungs and number of breaths you take with the stethoscope for 30 seconds.</a:t>
            </a:r>
          </a:p>
          <a:p>
            <a:pPr marL="520700" indent="-457200">
              <a:buClr>
                <a:schemeClr val="accent4"/>
              </a:buClr>
              <a:buSzPts val="2600"/>
              <a:buFont typeface="+mj-lt"/>
              <a:buAutoNum type="arabicPeriod"/>
            </a:pPr>
            <a:r>
              <a:rPr lang="en-US" sz="2400" dirty="0">
                <a:latin typeface="Calibri" panose="020F0502020204030204" pitchFamily="34" charset="0"/>
                <a:cs typeface="Calibri" panose="020F0502020204030204" pitchFamily="34" charset="0"/>
              </a:rPr>
              <a:t>Take your blood pressure to determine how fast your blood is moving.</a:t>
            </a:r>
          </a:p>
          <a:p>
            <a:pPr marL="520700" indent="-457200">
              <a:buClr>
                <a:schemeClr val="accent4"/>
              </a:buClr>
              <a:buSzPts val="2600"/>
              <a:buFont typeface="+mj-lt"/>
              <a:buAutoNum type="arabicPeriod"/>
            </a:pPr>
            <a:r>
              <a:rPr lang="en-US" sz="2400" dirty="0">
                <a:latin typeface="Calibri" panose="020F0502020204030204" pitchFamily="34" charset="0"/>
                <a:cs typeface="Calibri" panose="020F0502020204030204" pitchFamily="34" charset="0"/>
              </a:rPr>
              <a:t>Use the pulse oximeter to check your oxygen levels.</a:t>
            </a:r>
          </a:p>
          <a:p>
            <a:pPr marL="520700" indent="-457200">
              <a:buClr>
                <a:schemeClr val="accent4"/>
              </a:buClr>
              <a:buSzPts val="2600"/>
              <a:buFont typeface="+mj-lt"/>
              <a:buAutoNum type="arabicPeriod"/>
            </a:pPr>
            <a:r>
              <a:rPr lang="en-US" sz="2400" dirty="0">
                <a:latin typeface="Calibri" panose="020F0502020204030204" pitchFamily="34" charset="0"/>
                <a:cs typeface="Calibri" panose="020F0502020204030204" pitchFamily="34" charset="0"/>
              </a:rPr>
              <a:t>Take your temperature.</a:t>
            </a:r>
            <a:endParaRPr lang="en-US" sz="2400" dirty="0">
              <a:latin typeface="Calibri" panose="020F0502020204030204" pitchFamily="34" charset="0"/>
              <a:ea typeface="Times New Roman"/>
              <a:cs typeface="Calibri" panose="020F0502020204030204" pitchFamily="34" charset="0"/>
              <a:sym typeface="Times New Roman"/>
            </a:endParaRPr>
          </a:p>
        </p:txBody>
      </p:sp>
      <p:sp>
        <p:nvSpPr>
          <p:cNvPr id="7" name="Google Shape;186;g338070d4ca5_0_11">
            <a:extLst>
              <a:ext uri="{FF2B5EF4-FFF2-40B4-BE49-F238E27FC236}">
                <a16:creationId xmlns:a16="http://schemas.microsoft.com/office/drawing/2014/main" id="{8F07C796-B9B6-CBCF-2439-401DF853C25A}"/>
              </a:ext>
            </a:extLst>
          </p:cNvPr>
          <p:cNvSpPr txBox="1">
            <a:spLocks/>
          </p:cNvSpPr>
          <p:nvPr/>
        </p:nvSpPr>
        <p:spPr>
          <a:xfrm>
            <a:off x="457200" y="307247"/>
            <a:ext cx="8229600" cy="857400"/>
          </a:xfrm>
          <a:prstGeom prst="rect">
            <a:avLst/>
          </a:prstGeom>
        </p:spPr>
        <p:txBody>
          <a:bodyPr spcFirstLastPara="1" wrap="square" lIns="0" tIns="45700" rIns="0" bIns="0" anchor="b"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600" dirty="0">
                <a:solidFill>
                  <a:schemeClr val="accent4"/>
                </a:solidFill>
                <a:latin typeface="Calibri" panose="020F0502020204030204" pitchFamily="34" charset="0"/>
                <a:cs typeface="Calibri" panose="020F0502020204030204" pitchFamily="34" charset="0"/>
              </a:rPr>
              <a:t>Steps</a:t>
            </a:r>
          </a:p>
        </p:txBody>
      </p:sp>
      <p:graphicFrame>
        <p:nvGraphicFramePr>
          <p:cNvPr id="8" name="Table 7">
            <a:extLst>
              <a:ext uri="{FF2B5EF4-FFF2-40B4-BE49-F238E27FC236}">
                <a16:creationId xmlns:a16="http://schemas.microsoft.com/office/drawing/2014/main" id="{18FC87E8-0ADF-FB51-016B-E6F60019ACE8}"/>
              </a:ext>
            </a:extLst>
          </p:cNvPr>
          <p:cNvGraphicFramePr>
            <a:graphicFrameLocks noGrp="1"/>
          </p:cNvGraphicFramePr>
          <p:nvPr>
            <p:extLst>
              <p:ext uri="{D42A27DB-BD31-4B8C-83A1-F6EECF244321}">
                <p14:modId xmlns:p14="http://schemas.microsoft.com/office/powerpoint/2010/main" val="1688718002"/>
              </p:ext>
            </p:extLst>
          </p:nvPr>
        </p:nvGraphicFramePr>
        <p:xfrm>
          <a:off x="5836722" y="1372861"/>
          <a:ext cx="2963884" cy="3307081"/>
        </p:xfrm>
        <a:graphic>
          <a:graphicData uri="http://schemas.openxmlformats.org/drawingml/2006/table">
            <a:tbl>
              <a:tblPr firstRow="1" bandRow="1">
                <a:tableStyleId>{1DF968A7-408D-45BA-AA14-7F083BA99478}</a:tableStyleId>
              </a:tblPr>
              <a:tblGrid>
                <a:gridCol w="1481942">
                  <a:extLst>
                    <a:ext uri="{9D8B030D-6E8A-4147-A177-3AD203B41FA5}">
                      <a16:colId xmlns:a16="http://schemas.microsoft.com/office/drawing/2014/main" val="3706975524"/>
                    </a:ext>
                  </a:extLst>
                </a:gridCol>
                <a:gridCol w="1481942">
                  <a:extLst>
                    <a:ext uri="{9D8B030D-6E8A-4147-A177-3AD203B41FA5}">
                      <a16:colId xmlns:a16="http://schemas.microsoft.com/office/drawing/2014/main" val="1052997626"/>
                    </a:ext>
                  </a:extLst>
                </a:gridCol>
              </a:tblGrid>
              <a:tr h="529895">
                <a:tc>
                  <a:txBody>
                    <a:bodyPr/>
                    <a:lstStyle/>
                    <a:p>
                      <a:pPr algn="ctr"/>
                      <a:r>
                        <a:rPr lang="en-US" b="1" dirty="0">
                          <a:solidFill>
                            <a:schemeClr val="bg1"/>
                          </a:solidFill>
                          <a:latin typeface="Calibri" panose="020F0502020204030204" pitchFamily="34" charset="0"/>
                          <a:cs typeface="Calibri" panose="020F0502020204030204" pitchFamily="34" charset="0"/>
                        </a:rPr>
                        <a:t>Vital Sign</a:t>
                      </a:r>
                    </a:p>
                  </a:txBody>
                  <a:tcPr anchor="ctr">
                    <a:lnL w="12700" cap="flat" cmpd="sng" algn="ctr">
                      <a:solidFill>
                        <a:srgbClr val="326E7C"/>
                      </a:solidFill>
                      <a:prstDash val="solid"/>
                      <a:round/>
                      <a:headEnd type="none" w="med" len="med"/>
                      <a:tailEnd type="none" w="med" len="med"/>
                    </a:lnL>
                    <a:lnR w="12700" cap="flat" cmpd="sng" algn="ctr">
                      <a:solidFill>
                        <a:srgbClr val="326E7C"/>
                      </a:solidFill>
                      <a:prstDash val="solid"/>
                      <a:round/>
                      <a:headEnd type="none" w="med" len="med"/>
                      <a:tailEnd type="none" w="med" len="med"/>
                    </a:lnR>
                    <a:lnT w="12700" cap="flat" cmpd="sng" algn="ctr">
                      <a:solidFill>
                        <a:srgbClr val="326E7C"/>
                      </a:solidFill>
                      <a:prstDash val="solid"/>
                      <a:round/>
                      <a:headEnd type="none" w="med" len="med"/>
                      <a:tailEnd type="none" w="med" len="med"/>
                    </a:lnT>
                    <a:lnB w="12700" cap="flat" cmpd="sng" algn="ctr">
                      <a:solidFill>
                        <a:srgbClr val="326E7C"/>
                      </a:solidFill>
                      <a:prstDash val="solid"/>
                      <a:round/>
                      <a:headEnd type="none" w="med" len="med"/>
                      <a:tailEnd type="none" w="med" len="med"/>
                    </a:lnB>
                    <a:solidFill>
                      <a:srgbClr val="326E7C"/>
                    </a:solidFill>
                  </a:tcPr>
                </a:tc>
                <a:tc>
                  <a:txBody>
                    <a:bodyPr/>
                    <a:lstStyle/>
                    <a:p>
                      <a:pPr algn="ctr"/>
                      <a:r>
                        <a:rPr lang="en-US" b="1" dirty="0">
                          <a:solidFill>
                            <a:schemeClr val="bg1"/>
                          </a:solidFill>
                          <a:latin typeface="Calibri" panose="020F0502020204030204" pitchFamily="34" charset="0"/>
                          <a:cs typeface="Calibri" panose="020F0502020204030204" pitchFamily="34" charset="0"/>
                        </a:rPr>
                        <a:t>Ranges</a:t>
                      </a:r>
                    </a:p>
                  </a:txBody>
                  <a:tcPr anchor="ctr">
                    <a:lnL w="12700" cap="flat" cmpd="sng" algn="ctr">
                      <a:solidFill>
                        <a:srgbClr val="326E7C"/>
                      </a:solidFill>
                      <a:prstDash val="solid"/>
                      <a:round/>
                      <a:headEnd type="none" w="med" len="med"/>
                      <a:tailEnd type="none" w="med" len="med"/>
                    </a:lnL>
                    <a:lnR w="12700" cap="flat" cmpd="sng" algn="ctr">
                      <a:solidFill>
                        <a:srgbClr val="326E7C"/>
                      </a:solidFill>
                      <a:prstDash val="solid"/>
                      <a:round/>
                      <a:headEnd type="none" w="med" len="med"/>
                      <a:tailEnd type="none" w="med" len="med"/>
                    </a:lnR>
                    <a:lnT w="12700" cap="flat" cmpd="sng" algn="ctr">
                      <a:solidFill>
                        <a:srgbClr val="326E7C"/>
                      </a:solidFill>
                      <a:prstDash val="solid"/>
                      <a:round/>
                      <a:headEnd type="none" w="med" len="med"/>
                      <a:tailEnd type="none" w="med" len="med"/>
                    </a:lnT>
                    <a:lnB w="12700" cap="flat" cmpd="sng" algn="ctr">
                      <a:solidFill>
                        <a:srgbClr val="326E7C"/>
                      </a:solidFill>
                      <a:prstDash val="solid"/>
                      <a:round/>
                      <a:headEnd type="none" w="med" len="med"/>
                      <a:tailEnd type="none" w="med" len="med"/>
                    </a:lnB>
                    <a:solidFill>
                      <a:srgbClr val="326E7C"/>
                    </a:solidFill>
                  </a:tcPr>
                </a:tc>
                <a:extLst>
                  <a:ext uri="{0D108BD9-81ED-4DB2-BD59-A6C34878D82A}">
                    <a16:rowId xmlns:a16="http://schemas.microsoft.com/office/drawing/2014/main" val="2081357899"/>
                  </a:ext>
                </a:extLst>
              </a:tr>
              <a:tr h="812835">
                <a:tc>
                  <a:txBody>
                    <a:bodyPr/>
                    <a:lstStyle/>
                    <a:p>
                      <a:pPr algn="ctr"/>
                      <a:r>
                        <a:rPr lang="en-US" dirty="0">
                          <a:latin typeface="Calibri" panose="020F0502020204030204" pitchFamily="34" charset="0"/>
                          <a:cs typeface="Calibri" panose="020F0502020204030204" pitchFamily="34" charset="0"/>
                        </a:rPr>
                        <a:t>Temperature </a:t>
                      </a:r>
                    </a:p>
                  </a:txBody>
                  <a:tcPr anchor="ctr">
                    <a:lnL w="12700" cap="flat" cmpd="sng" algn="ctr">
                      <a:solidFill>
                        <a:srgbClr val="326E7C"/>
                      </a:solidFill>
                      <a:prstDash val="solid"/>
                      <a:round/>
                      <a:headEnd type="none" w="med" len="med"/>
                      <a:tailEnd type="none" w="med" len="med"/>
                    </a:lnL>
                    <a:lnR w="12700" cap="flat" cmpd="sng" algn="ctr">
                      <a:solidFill>
                        <a:srgbClr val="326E7C"/>
                      </a:solidFill>
                      <a:prstDash val="solid"/>
                      <a:round/>
                      <a:headEnd type="none" w="med" len="med"/>
                      <a:tailEnd type="none" w="med" len="med"/>
                    </a:lnR>
                    <a:lnT w="12700" cap="flat" cmpd="sng" algn="ctr">
                      <a:solidFill>
                        <a:srgbClr val="326E7C"/>
                      </a:solidFill>
                      <a:prstDash val="solid"/>
                      <a:round/>
                      <a:headEnd type="none" w="med" len="med"/>
                      <a:tailEnd type="none" w="med" len="med"/>
                    </a:lnT>
                    <a:lnB w="12700" cap="flat" cmpd="sng" algn="ctr">
                      <a:solidFill>
                        <a:srgbClr val="326E7C"/>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97.8 F to 99.1 F (36.5 C to 37.3 C)</a:t>
                      </a:r>
                    </a:p>
                  </a:txBody>
                  <a:tcPr anchor="ctr">
                    <a:lnL w="12700" cap="flat" cmpd="sng" algn="ctr">
                      <a:solidFill>
                        <a:srgbClr val="326E7C"/>
                      </a:solidFill>
                      <a:prstDash val="solid"/>
                      <a:round/>
                      <a:headEnd type="none" w="med" len="med"/>
                      <a:tailEnd type="none" w="med" len="med"/>
                    </a:lnL>
                    <a:lnR w="12700" cap="flat" cmpd="sng" algn="ctr">
                      <a:solidFill>
                        <a:srgbClr val="326E7C"/>
                      </a:solidFill>
                      <a:prstDash val="solid"/>
                      <a:round/>
                      <a:headEnd type="none" w="med" len="med"/>
                      <a:tailEnd type="none" w="med" len="med"/>
                    </a:lnR>
                    <a:lnT w="12700" cap="flat" cmpd="sng" algn="ctr">
                      <a:solidFill>
                        <a:srgbClr val="326E7C"/>
                      </a:solidFill>
                      <a:prstDash val="solid"/>
                      <a:round/>
                      <a:headEnd type="none" w="med" len="med"/>
                      <a:tailEnd type="none" w="med" len="med"/>
                    </a:lnT>
                    <a:lnB w="12700" cap="flat" cmpd="sng" algn="ctr">
                      <a:solidFill>
                        <a:srgbClr val="326E7C"/>
                      </a:solidFill>
                      <a:prstDash val="solid"/>
                      <a:round/>
                      <a:headEnd type="none" w="med" len="med"/>
                      <a:tailEnd type="none" w="med" len="med"/>
                    </a:lnB>
                  </a:tcPr>
                </a:tc>
                <a:extLst>
                  <a:ext uri="{0D108BD9-81ED-4DB2-BD59-A6C34878D82A}">
                    <a16:rowId xmlns:a16="http://schemas.microsoft.com/office/drawing/2014/main" val="2330483064"/>
                  </a:ext>
                </a:extLst>
              </a:tr>
              <a:tr h="812835">
                <a:tc>
                  <a:txBody>
                    <a:bodyPr/>
                    <a:lstStyle/>
                    <a:p>
                      <a:pPr algn="ctr"/>
                      <a:r>
                        <a:rPr lang="en-US" dirty="0">
                          <a:latin typeface="Calibri" panose="020F0502020204030204" pitchFamily="34" charset="0"/>
                          <a:cs typeface="Calibri" panose="020F0502020204030204" pitchFamily="34" charset="0"/>
                        </a:rPr>
                        <a:t>Blood Pressure</a:t>
                      </a:r>
                    </a:p>
                  </a:txBody>
                  <a:tcPr anchor="ctr">
                    <a:lnL w="12700" cap="flat" cmpd="sng" algn="ctr">
                      <a:solidFill>
                        <a:srgbClr val="326E7C"/>
                      </a:solidFill>
                      <a:prstDash val="solid"/>
                      <a:round/>
                      <a:headEnd type="none" w="med" len="med"/>
                      <a:tailEnd type="none" w="med" len="med"/>
                    </a:lnL>
                    <a:lnR w="12700" cap="flat" cmpd="sng" algn="ctr">
                      <a:solidFill>
                        <a:srgbClr val="326E7C"/>
                      </a:solidFill>
                      <a:prstDash val="solid"/>
                      <a:round/>
                      <a:headEnd type="none" w="med" len="med"/>
                      <a:tailEnd type="none" w="med" len="med"/>
                    </a:lnR>
                    <a:lnT w="12700" cap="flat" cmpd="sng" algn="ctr">
                      <a:solidFill>
                        <a:srgbClr val="326E7C"/>
                      </a:solidFill>
                      <a:prstDash val="solid"/>
                      <a:round/>
                      <a:headEnd type="none" w="med" len="med"/>
                      <a:tailEnd type="none" w="med" len="med"/>
                    </a:lnT>
                    <a:lnB w="12700" cap="flat" cmpd="sng" algn="ctr">
                      <a:solidFill>
                        <a:srgbClr val="326E7C"/>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90/60 mm HG to 120/80 mm HG</a:t>
                      </a:r>
                    </a:p>
                  </a:txBody>
                  <a:tcPr anchor="ctr">
                    <a:lnL w="12700" cap="flat" cmpd="sng" algn="ctr">
                      <a:solidFill>
                        <a:srgbClr val="326E7C"/>
                      </a:solidFill>
                      <a:prstDash val="solid"/>
                      <a:round/>
                      <a:headEnd type="none" w="med" len="med"/>
                      <a:tailEnd type="none" w="med" len="med"/>
                    </a:lnL>
                    <a:lnR w="12700" cap="flat" cmpd="sng" algn="ctr">
                      <a:solidFill>
                        <a:srgbClr val="326E7C"/>
                      </a:solidFill>
                      <a:prstDash val="solid"/>
                      <a:round/>
                      <a:headEnd type="none" w="med" len="med"/>
                      <a:tailEnd type="none" w="med" len="med"/>
                    </a:lnR>
                    <a:lnT w="12700" cap="flat" cmpd="sng" algn="ctr">
                      <a:solidFill>
                        <a:srgbClr val="326E7C"/>
                      </a:solidFill>
                      <a:prstDash val="solid"/>
                      <a:round/>
                      <a:headEnd type="none" w="med" len="med"/>
                      <a:tailEnd type="none" w="med" len="med"/>
                    </a:lnT>
                    <a:lnB w="12700" cap="flat" cmpd="sng" algn="ctr">
                      <a:solidFill>
                        <a:srgbClr val="326E7C"/>
                      </a:solidFill>
                      <a:prstDash val="solid"/>
                      <a:round/>
                      <a:headEnd type="none" w="med" len="med"/>
                      <a:tailEnd type="none" w="med" len="med"/>
                    </a:lnB>
                  </a:tcPr>
                </a:tc>
                <a:extLst>
                  <a:ext uri="{0D108BD9-81ED-4DB2-BD59-A6C34878D82A}">
                    <a16:rowId xmlns:a16="http://schemas.microsoft.com/office/drawing/2014/main" val="3446575361"/>
                  </a:ext>
                </a:extLst>
              </a:tr>
              <a:tr h="575758">
                <a:tc>
                  <a:txBody>
                    <a:bodyPr/>
                    <a:lstStyle/>
                    <a:p>
                      <a:pPr algn="ctr"/>
                      <a:r>
                        <a:rPr lang="en-US" dirty="0">
                          <a:latin typeface="Calibri" panose="020F0502020204030204" pitchFamily="34" charset="0"/>
                          <a:cs typeface="Calibri" panose="020F0502020204030204" pitchFamily="34" charset="0"/>
                        </a:rPr>
                        <a:t>Pulse</a:t>
                      </a:r>
                    </a:p>
                  </a:txBody>
                  <a:tcPr anchor="ctr">
                    <a:lnL w="12700" cap="flat" cmpd="sng" algn="ctr">
                      <a:solidFill>
                        <a:srgbClr val="326E7C"/>
                      </a:solidFill>
                      <a:prstDash val="solid"/>
                      <a:round/>
                      <a:headEnd type="none" w="med" len="med"/>
                      <a:tailEnd type="none" w="med" len="med"/>
                    </a:lnL>
                    <a:lnR w="12700" cap="flat" cmpd="sng" algn="ctr">
                      <a:solidFill>
                        <a:srgbClr val="326E7C"/>
                      </a:solidFill>
                      <a:prstDash val="solid"/>
                      <a:round/>
                      <a:headEnd type="none" w="med" len="med"/>
                      <a:tailEnd type="none" w="med" len="med"/>
                    </a:lnR>
                    <a:lnT w="12700" cap="flat" cmpd="sng" algn="ctr">
                      <a:solidFill>
                        <a:srgbClr val="326E7C"/>
                      </a:solidFill>
                      <a:prstDash val="solid"/>
                      <a:round/>
                      <a:headEnd type="none" w="med" len="med"/>
                      <a:tailEnd type="none" w="med" len="med"/>
                    </a:lnT>
                    <a:lnB w="12700" cap="flat" cmpd="sng" algn="ctr">
                      <a:solidFill>
                        <a:srgbClr val="326E7C"/>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60 to 100 beats per minute</a:t>
                      </a:r>
                    </a:p>
                  </a:txBody>
                  <a:tcPr anchor="ctr">
                    <a:lnL w="12700" cap="flat" cmpd="sng" algn="ctr">
                      <a:solidFill>
                        <a:srgbClr val="326E7C"/>
                      </a:solidFill>
                      <a:prstDash val="solid"/>
                      <a:round/>
                      <a:headEnd type="none" w="med" len="med"/>
                      <a:tailEnd type="none" w="med" len="med"/>
                    </a:lnL>
                    <a:lnR w="12700" cap="flat" cmpd="sng" algn="ctr">
                      <a:solidFill>
                        <a:srgbClr val="326E7C"/>
                      </a:solidFill>
                      <a:prstDash val="solid"/>
                      <a:round/>
                      <a:headEnd type="none" w="med" len="med"/>
                      <a:tailEnd type="none" w="med" len="med"/>
                    </a:lnR>
                    <a:lnT w="12700" cap="flat" cmpd="sng" algn="ctr">
                      <a:solidFill>
                        <a:srgbClr val="326E7C"/>
                      </a:solidFill>
                      <a:prstDash val="solid"/>
                      <a:round/>
                      <a:headEnd type="none" w="med" len="med"/>
                      <a:tailEnd type="none" w="med" len="med"/>
                    </a:lnT>
                    <a:lnB w="12700" cap="flat" cmpd="sng" algn="ctr">
                      <a:solidFill>
                        <a:srgbClr val="326E7C"/>
                      </a:solidFill>
                      <a:prstDash val="solid"/>
                      <a:round/>
                      <a:headEnd type="none" w="med" len="med"/>
                      <a:tailEnd type="none" w="med" len="med"/>
                    </a:lnB>
                  </a:tcPr>
                </a:tc>
                <a:extLst>
                  <a:ext uri="{0D108BD9-81ED-4DB2-BD59-A6C34878D82A}">
                    <a16:rowId xmlns:a16="http://schemas.microsoft.com/office/drawing/2014/main" val="255730410"/>
                  </a:ext>
                </a:extLst>
              </a:tr>
              <a:tr h="575758">
                <a:tc>
                  <a:txBody>
                    <a:bodyPr/>
                    <a:lstStyle/>
                    <a:p>
                      <a:pPr algn="ctr"/>
                      <a:r>
                        <a:rPr lang="en-US" dirty="0">
                          <a:latin typeface="Calibri" panose="020F0502020204030204" pitchFamily="34" charset="0"/>
                          <a:cs typeface="Calibri" panose="020F0502020204030204" pitchFamily="34" charset="0"/>
                        </a:rPr>
                        <a:t>Respiratory Rate</a:t>
                      </a:r>
                    </a:p>
                  </a:txBody>
                  <a:tcPr anchor="ctr">
                    <a:lnL w="12700" cap="flat" cmpd="sng" algn="ctr">
                      <a:solidFill>
                        <a:srgbClr val="326E7C"/>
                      </a:solidFill>
                      <a:prstDash val="solid"/>
                      <a:round/>
                      <a:headEnd type="none" w="med" len="med"/>
                      <a:tailEnd type="none" w="med" len="med"/>
                    </a:lnL>
                    <a:lnR w="12700" cap="flat" cmpd="sng" algn="ctr">
                      <a:solidFill>
                        <a:srgbClr val="326E7C"/>
                      </a:solidFill>
                      <a:prstDash val="solid"/>
                      <a:round/>
                      <a:headEnd type="none" w="med" len="med"/>
                      <a:tailEnd type="none" w="med" len="med"/>
                    </a:lnR>
                    <a:lnT w="12700" cap="flat" cmpd="sng" algn="ctr">
                      <a:solidFill>
                        <a:srgbClr val="326E7C"/>
                      </a:solidFill>
                      <a:prstDash val="solid"/>
                      <a:round/>
                      <a:headEnd type="none" w="med" len="med"/>
                      <a:tailEnd type="none" w="med" len="med"/>
                    </a:lnT>
                    <a:lnB w="12700" cap="flat" cmpd="sng" algn="ctr">
                      <a:solidFill>
                        <a:srgbClr val="326E7C"/>
                      </a:solidFill>
                      <a:prstDash val="solid"/>
                      <a:round/>
                      <a:headEnd type="none" w="med" len="med"/>
                      <a:tailEnd type="none" w="med" len="med"/>
                    </a:lnB>
                  </a:tcPr>
                </a:tc>
                <a:tc>
                  <a:txBody>
                    <a:bodyPr/>
                    <a:lstStyle/>
                    <a:p>
                      <a:pPr algn="ctr"/>
                      <a:r>
                        <a:rPr lang="en-US" dirty="0">
                          <a:latin typeface="Calibri" panose="020F0502020204030204" pitchFamily="34" charset="0"/>
                          <a:cs typeface="Calibri" panose="020F0502020204030204" pitchFamily="34" charset="0"/>
                        </a:rPr>
                        <a:t>12 to 18 breaths a minute</a:t>
                      </a:r>
                    </a:p>
                  </a:txBody>
                  <a:tcPr anchor="ctr">
                    <a:lnL w="12700" cap="flat" cmpd="sng" algn="ctr">
                      <a:solidFill>
                        <a:srgbClr val="326E7C"/>
                      </a:solidFill>
                      <a:prstDash val="solid"/>
                      <a:round/>
                      <a:headEnd type="none" w="med" len="med"/>
                      <a:tailEnd type="none" w="med" len="med"/>
                    </a:lnL>
                    <a:lnR w="12700" cap="flat" cmpd="sng" algn="ctr">
                      <a:solidFill>
                        <a:srgbClr val="326E7C"/>
                      </a:solidFill>
                      <a:prstDash val="solid"/>
                      <a:round/>
                      <a:headEnd type="none" w="med" len="med"/>
                      <a:tailEnd type="none" w="med" len="med"/>
                    </a:lnR>
                    <a:lnT w="12700" cap="flat" cmpd="sng" algn="ctr">
                      <a:solidFill>
                        <a:srgbClr val="326E7C"/>
                      </a:solidFill>
                      <a:prstDash val="solid"/>
                      <a:round/>
                      <a:headEnd type="none" w="med" len="med"/>
                      <a:tailEnd type="none" w="med" len="med"/>
                    </a:lnT>
                    <a:lnB w="12700" cap="flat" cmpd="sng" algn="ctr">
                      <a:solidFill>
                        <a:srgbClr val="326E7C"/>
                      </a:solidFill>
                      <a:prstDash val="solid"/>
                      <a:round/>
                      <a:headEnd type="none" w="med" len="med"/>
                      <a:tailEnd type="none" w="med" len="med"/>
                    </a:lnB>
                  </a:tcPr>
                </a:tc>
                <a:extLst>
                  <a:ext uri="{0D108BD9-81ED-4DB2-BD59-A6C34878D82A}">
                    <a16:rowId xmlns:a16="http://schemas.microsoft.com/office/drawing/2014/main" val="3167484676"/>
                  </a:ext>
                </a:extLst>
              </a:tr>
            </a:tbl>
          </a:graphicData>
        </a:graphic>
      </p:graphicFrame>
    </p:spTree>
    <p:extLst>
      <p:ext uri="{BB962C8B-B14F-4D97-AF65-F5344CB8AC3E}">
        <p14:creationId xmlns:p14="http://schemas.microsoft.com/office/powerpoint/2010/main" val="29249712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338070d4ca5_0_17"/>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r>
              <a:rPr lang="en-US" dirty="0">
                <a:solidFill>
                  <a:srgbClr val="910D28"/>
                </a:solidFill>
              </a:rPr>
              <a:t>Station 1:</a:t>
            </a:r>
            <a:r>
              <a:rPr lang="en-US" dirty="0"/>
              <a:t> Stay at rest for one minute. Take vital readings.</a:t>
            </a:r>
            <a:endParaRPr dirty="0"/>
          </a:p>
          <a:p>
            <a:pPr marL="0" lvl="0" indent="0" algn="l" rtl="0">
              <a:spcBef>
                <a:spcPts val="520"/>
              </a:spcBef>
              <a:spcAft>
                <a:spcPts val="0"/>
              </a:spcAft>
              <a:buNone/>
            </a:pPr>
            <a:r>
              <a:rPr lang="en-US" dirty="0">
                <a:solidFill>
                  <a:srgbClr val="910D28"/>
                </a:solidFill>
              </a:rPr>
              <a:t>Station 2:</a:t>
            </a:r>
            <a:r>
              <a:rPr lang="en-US" dirty="0"/>
              <a:t> Walk for one minute. Take vital readings.</a:t>
            </a:r>
            <a:endParaRPr dirty="0"/>
          </a:p>
          <a:p>
            <a:pPr marL="0" lvl="0" indent="0" algn="l" rtl="0">
              <a:spcBef>
                <a:spcPts val="520"/>
              </a:spcBef>
              <a:spcAft>
                <a:spcPts val="0"/>
              </a:spcAft>
              <a:buNone/>
            </a:pPr>
            <a:r>
              <a:rPr lang="en-US" dirty="0">
                <a:solidFill>
                  <a:srgbClr val="910D28"/>
                </a:solidFill>
              </a:rPr>
              <a:t>Station 3: </a:t>
            </a:r>
            <a:r>
              <a:rPr lang="en-US" dirty="0"/>
              <a:t>Jog/Run in place for one minute. Take vital readings.</a:t>
            </a:r>
            <a:endParaRPr dirty="0"/>
          </a:p>
          <a:p>
            <a:pPr marL="0" lvl="0" indent="0" algn="l" rtl="0">
              <a:spcBef>
                <a:spcPts val="520"/>
              </a:spcBef>
              <a:spcAft>
                <a:spcPts val="0"/>
              </a:spcAft>
              <a:buNone/>
            </a:pPr>
            <a:r>
              <a:rPr lang="en-US" dirty="0">
                <a:solidFill>
                  <a:srgbClr val="910D28"/>
                </a:solidFill>
              </a:rPr>
              <a:t>Station 4: </a:t>
            </a:r>
            <a:r>
              <a:rPr lang="en-US" dirty="0"/>
              <a:t>Answer reflection questions with your partner.</a:t>
            </a:r>
            <a:endParaRPr dirty="0"/>
          </a:p>
        </p:txBody>
      </p:sp>
      <p:sp>
        <p:nvSpPr>
          <p:cNvPr id="192" name="Google Shape;192;g338070d4ca5_0_1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Stations Instruction</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196"/>
        <p:cNvGrpSpPr/>
        <p:nvPr/>
      </p:nvGrpSpPr>
      <p:grpSpPr>
        <a:xfrm>
          <a:off x="0" y="0"/>
          <a:ext cx="0" cy="0"/>
          <a:chOff x="0" y="0"/>
          <a:chExt cx="0" cy="0"/>
        </a:xfrm>
      </p:grpSpPr>
      <p:sp>
        <p:nvSpPr>
          <p:cNvPr id="197" name="Google Shape;197;g338070d4ca5_0_3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Zoom Into Your Career - </a:t>
            </a:r>
            <a:r>
              <a:rPr lang="en-US" dirty="0" err="1"/>
              <a:t>Nusing</a:t>
            </a:r>
            <a:endParaRPr dirty="0"/>
          </a:p>
        </p:txBody>
      </p:sp>
      <p:pic>
        <p:nvPicPr>
          <p:cNvPr id="198" name="Google Shape;198;g338070d4ca5_0_37" descr="[This career is in the Health Science Career Cluster.]  &#10;&#10;Billy Malan graduated from OU with a journalism degree that focused on advertising and worked in the advertising world for about 11 years before changing career paths. He's been employed by OU Medicine since 2015 and has worked as a pediatric RN at OU Children's Hospital for two years." title="Nurse - Billy Malan - Zoom Into Your Career">
            <a:hlinkClick r:id="rId3"/>
          </p:cNvPr>
          <p:cNvPicPr preferRelativeResize="0"/>
          <p:nvPr/>
        </p:nvPicPr>
        <p:blipFill>
          <a:blip r:embed="rId4">
            <a:alphaModFix/>
          </a:blip>
          <a:stretch>
            <a:fillRect/>
          </a:stretch>
        </p:blipFill>
        <p:spPr>
          <a:xfrm>
            <a:off x="1519463" y="1309350"/>
            <a:ext cx="6105066" cy="3434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fade">
                                      <p:cBhvr>
                                        <p:cTn id="7" dur="10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202"/>
        <p:cNvGrpSpPr/>
        <p:nvPr/>
      </p:nvGrpSpPr>
      <p:grpSpPr>
        <a:xfrm>
          <a:off x="0" y="0"/>
          <a:ext cx="0" cy="0"/>
          <a:chOff x="0" y="0"/>
          <a:chExt cx="0" cy="0"/>
        </a:xfrm>
      </p:grpSpPr>
      <p:sp>
        <p:nvSpPr>
          <p:cNvPr id="203" name="Google Shape;203;g338070d4ca5_0_204"/>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23850" algn="l" rtl="0">
              <a:spcBef>
                <a:spcPts val="520"/>
              </a:spcBef>
              <a:spcAft>
                <a:spcPts val="0"/>
              </a:spcAft>
              <a:buSzPts val="1500"/>
              <a:buChar char="●"/>
            </a:pPr>
            <a:r>
              <a:rPr lang="en-US" dirty="0"/>
              <a:t>With your group, sort your cards into categories. </a:t>
            </a:r>
            <a:endParaRPr dirty="0"/>
          </a:p>
          <a:p>
            <a:pPr marL="457200" lvl="0" indent="-323850" algn="l" rtl="0">
              <a:spcBef>
                <a:spcPts val="0"/>
              </a:spcBef>
              <a:spcAft>
                <a:spcPts val="0"/>
              </a:spcAft>
              <a:buSzPts val="1500"/>
              <a:buChar char="●"/>
            </a:pPr>
            <a:r>
              <a:rPr lang="en-US" dirty="0"/>
              <a:t>Use the QR codes for each career to gather information as you sort.</a:t>
            </a:r>
            <a:endParaRPr dirty="0"/>
          </a:p>
          <a:p>
            <a:pPr marL="457200" lvl="0" indent="-323850" algn="l" rtl="0">
              <a:spcBef>
                <a:spcPts val="0"/>
              </a:spcBef>
              <a:spcAft>
                <a:spcPts val="0"/>
              </a:spcAft>
              <a:buSzPts val="1500"/>
              <a:buChar char="●"/>
            </a:pPr>
            <a:r>
              <a:rPr lang="en-US" dirty="0"/>
              <a:t>Each career should have:</a:t>
            </a:r>
            <a:endParaRPr dirty="0"/>
          </a:p>
          <a:p>
            <a:pPr marL="914400" lvl="1" indent="-323850" algn="l" rtl="0">
              <a:spcBef>
                <a:spcPts val="0"/>
              </a:spcBef>
              <a:spcAft>
                <a:spcPts val="0"/>
              </a:spcAft>
              <a:buClr>
                <a:schemeClr val="accent1"/>
              </a:buClr>
              <a:buSzPts val="1500"/>
              <a:buChar char="●"/>
            </a:pPr>
            <a:r>
              <a:rPr lang="en-US" dirty="0"/>
              <a:t>Career Title</a:t>
            </a:r>
            <a:endParaRPr dirty="0"/>
          </a:p>
          <a:p>
            <a:pPr marL="914400" lvl="1" indent="-323850" algn="l" rtl="0">
              <a:spcBef>
                <a:spcPts val="0"/>
              </a:spcBef>
              <a:spcAft>
                <a:spcPts val="0"/>
              </a:spcAft>
              <a:buClr>
                <a:schemeClr val="accent1"/>
              </a:buClr>
              <a:buSzPts val="1500"/>
              <a:buChar char="●"/>
            </a:pPr>
            <a:r>
              <a:rPr lang="en-US" dirty="0"/>
              <a:t>Required Education Level</a:t>
            </a:r>
            <a:endParaRPr dirty="0"/>
          </a:p>
          <a:p>
            <a:pPr marL="914400" lvl="1" indent="-323850" algn="l" rtl="0">
              <a:spcBef>
                <a:spcPts val="0"/>
              </a:spcBef>
              <a:spcAft>
                <a:spcPts val="0"/>
              </a:spcAft>
              <a:buClr>
                <a:schemeClr val="accent1"/>
              </a:buClr>
              <a:buSzPts val="1500"/>
              <a:buChar char="●"/>
            </a:pPr>
            <a:r>
              <a:rPr lang="en-US" dirty="0"/>
              <a:t>Years of education needed</a:t>
            </a:r>
            <a:endParaRPr dirty="0"/>
          </a:p>
          <a:p>
            <a:pPr marL="914400" lvl="1" indent="-323850" algn="l" rtl="0">
              <a:spcBef>
                <a:spcPts val="0"/>
              </a:spcBef>
              <a:spcAft>
                <a:spcPts val="0"/>
              </a:spcAft>
              <a:buClr>
                <a:schemeClr val="accent1"/>
              </a:buClr>
              <a:buSzPts val="1500"/>
              <a:buChar char="●"/>
            </a:pPr>
            <a:r>
              <a:rPr lang="en-US" dirty="0"/>
              <a:t>Salary range</a:t>
            </a:r>
            <a:endParaRPr dirty="0"/>
          </a:p>
        </p:txBody>
      </p:sp>
      <p:sp>
        <p:nvSpPr>
          <p:cNvPr id="204" name="Google Shape;204;g338070d4ca5_0_204"/>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Careers in the Nursing Field</a:t>
            </a:r>
            <a:endParaRPr dirty="0"/>
          </a:p>
        </p:txBody>
      </p:sp>
      <p:pic>
        <p:nvPicPr>
          <p:cNvPr id="205" name="Google Shape;205;g338070d4ca5_0_204"/>
          <p:cNvPicPr preferRelativeResize="0"/>
          <p:nvPr/>
        </p:nvPicPr>
        <p:blipFill>
          <a:blip r:embed="rId3">
            <a:alphaModFix/>
          </a:blip>
          <a:stretch>
            <a:fillRect/>
          </a:stretch>
        </p:blipFill>
        <p:spPr>
          <a:xfrm>
            <a:off x="7239000" y="321613"/>
            <a:ext cx="1447800" cy="8286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Shape 209"/>
        <p:cNvGrpSpPr/>
        <p:nvPr/>
      </p:nvGrpSpPr>
      <p:grpSpPr>
        <a:xfrm>
          <a:off x="0" y="0"/>
          <a:ext cx="0" cy="0"/>
          <a:chOff x="0" y="0"/>
          <a:chExt cx="0" cy="0"/>
        </a:xfrm>
      </p:grpSpPr>
      <p:sp>
        <p:nvSpPr>
          <p:cNvPr id="210" name="Google Shape;210;g338070d4ca5_0_280"/>
          <p:cNvSpPr txBox="1">
            <a:spLocks noGrp="1"/>
          </p:cNvSpPr>
          <p:nvPr>
            <p:ph type="title" idx="4294967295"/>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dirty="0"/>
              <a:t>Career Card Sort Solutions</a:t>
            </a:r>
            <a:endParaRPr dirty="0"/>
          </a:p>
        </p:txBody>
      </p:sp>
      <p:graphicFrame>
        <p:nvGraphicFramePr>
          <p:cNvPr id="211" name="Google Shape;211;g338070d4ca5_0_280"/>
          <p:cNvGraphicFramePr/>
          <p:nvPr>
            <p:extLst>
              <p:ext uri="{D42A27DB-BD31-4B8C-83A1-F6EECF244321}">
                <p14:modId xmlns:p14="http://schemas.microsoft.com/office/powerpoint/2010/main" val="297945187"/>
              </p:ext>
            </p:extLst>
          </p:nvPr>
        </p:nvGraphicFramePr>
        <p:xfrm>
          <a:off x="952500" y="1428750"/>
          <a:ext cx="7239000" cy="2621220"/>
        </p:xfrm>
        <a:graphic>
          <a:graphicData uri="http://schemas.openxmlformats.org/drawingml/2006/table">
            <a:tbl>
              <a:tblPr>
                <a:noFill/>
                <a:tableStyleId>{1DF968A7-408D-45BA-AA14-7F083BA99478}</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r>
                        <a:rPr lang="en-US" sz="1200" b="1" dirty="0">
                          <a:solidFill>
                            <a:schemeClr val="lt1"/>
                          </a:solidFill>
                          <a:latin typeface="Calibri" panose="020F0502020204030204" pitchFamily="34" charset="0"/>
                          <a:cs typeface="Calibri" panose="020F0502020204030204" pitchFamily="34" charset="0"/>
                        </a:rPr>
                        <a:t>Career</a:t>
                      </a:r>
                      <a:endParaRPr sz="1200" b="1" dirty="0">
                        <a:solidFill>
                          <a:schemeClr val="lt1"/>
                        </a:solidFill>
                        <a:latin typeface="Calibri" panose="020F0502020204030204" pitchFamily="34" charset="0"/>
                        <a:cs typeface="Calibri" panose="020F0502020204030204" pitchFamily="34" charset="0"/>
                      </a:endParaRPr>
                    </a:p>
                  </a:txBody>
                  <a:tcPr marL="91425" marR="91425" marT="91425" marB="91425" anchor="ctr">
                    <a:lnL w="12700" cap="flat" cmpd="sng" algn="ctr">
                      <a:solidFill>
                        <a:srgbClr val="326E7C"/>
                      </a:solidFill>
                      <a:prstDash val="solid"/>
                      <a:round/>
                      <a:headEnd type="none" w="med" len="med"/>
                      <a:tailEnd type="none" w="med" len="med"/>
                    </a:lnL>
                    <a:lnR w="12700" cap="flat" cmpd="sng" algn="ctr">
                      <a:solidFill>
                        <a:srgbClr val="326E7C"/>
                      </a:solidFill>
                      <a:prstDash val="solid"/>
                      <a:round/>
                      <a:headEnd type="none" w="med" len="med"/>
                      <a:tailEnd type="none" w="med" len="med"/>
                    </a:lnR>
                    <a:lnT w="12700" cap="flat" cmpd="sng" algn="ctr">
                      <a:solidFill>
                        <a:srgbClr val="326E7C"/>
                      </a:solidFill>
                      <a:prstDash val="solid"/>
                      <a:round/>
                      <a:headEnd type="none" w="med" len="med"/>
                      <a:tailEnd type="none" w="med" len="med"/>
                    </a:lnT>
                    <a:lnB w="12700" cap="flat" cmpd="sng" algn="ctr">
                      <a:solidFill>
                        <a:srgbClr val="326E7C"/>
                      </a:solidFill>
                      <a:prstDash val="solid"/>
                      <a:round/>
                      <a:headEnd type="none" w="med" len="med"/>
                      <a:tailEnd type="none" w="med" len="med"/>
                    </a:lnB>
                    <a:solidFill>
                      <a:srgbClr val="326E7C"/>
                    </a:solidFill>
                  </a:tcPr>
                </a:tc>
                <a:tc>
                  <a:txBody>
                    <a:bodyPr/>
                    <a:lstStyle/>
                    <a:p>
                      <a:pPr marL="0" lvl="0" indent="0" algn="ctr" rtl="0">
                        <a:spcBef>
                          <a:spcPts val="0"/>
                        </a:spcBef>
                        <a:spcAft>
                          <a:spcPts val="0"/>
                        </a:spcAft>
                        <a:buNone/>
                      </a:pPr>
                      <a:r>
                        <a:rPr lang="en-US" sz="1200" b="1" dirty="0">
                          <a:solidFill>
                            <a:schemeClr val="lt1"/>
                          </a:solidFill>
                          <a:latin typeface="Calibri" panose="020F0502020204030204" pitchFamily="34" charset="0"/>
                          <a:cs typeface="Calibri" panose="020F0502020204030204" pitchFamily="34" charset="0"/>
                        </a:rPr>
                        <a:t>Degree/Certification</a:t>
                      </a:r>
                      <a:endParaRPr sz="1200" b="1" dirty="0">
                        <a:solidFill>
                          <a:schemeClr val="lt1"/>
                        </a:solidFill>
                        <a:latin typeface="Calibri" panose="020F0502020204030204" pitchFamily="34" charset="0"/>
                        <a:cs typeface="Calibri" panose="020F0502020204030204" pitchFamily="34" charset="0"/>
                      </a:endParaRPr>
                    </a:p>
                  </a:txBody>
                  <a:tcPr marL="91425" marR="91425" marT="91425" marB="91425" anchor="ctr">
                    <a:lnL w="12700" cap="flat" cmpd="sng" algn="ctr">
                      <a:solidFill>
                        <a:srgbClr val="326E7C"/>
                      </a:solidFill>
                      <a:prstDash val="solid"/>
                      <a:round/>
                      <a:headEnd type="none" w="med" len="med"/>
                      <a:tailEnd type="none" w="med" len="med"/>
                    </a:lnL>
                    <a:lnR w="12700" cap="flat" cmpd="sng" algn="ctr">
                      <a:solidFill>
                        <a:srgbClr val="326E7C"/>
                      </a:solidFill>
                      <a:prstDash val="solid"/>
                      <a:round/>
                      <a:headEnd type="none" w="med" len="med"/>
                      <a:tailEnd type="none" w="med" len="med"/>
                    </a:lnR>
                    <a:lnT w="12700" cap="flat" cmpd="sng" algn="ctr">
                      <a:solidFill>
                        <a:srgbClr val="326E7C"/>
                      </a:solidFill>
                      <a:prstDash val="solid"/>
                      <a:round/>
                      <a:headEnd type="none" w="med" len="med"/>
                      <a:tailEnd type="none" w="med" len="med"/>
                    </a:lnT>
                    <a:lnB w="12700" cap="flat" cmpd="sng" algn="ctr">
                      <a:solidFill>
                        <a:srgbClr val="326E7C"/>
                      </a:solidFill>
                      <a:prstDash val="solid"/>
                      <a:round/>
                      <a:headEnd type="none" w="med" len="med"/>
                      <a:tailEnd type="none" w="med" len="med"/>
                    </a:lnB>
                    <a:solidFill>
                      <a:srgbClr val="326E7C"/>
                    </a:solidFill>
                  </a:tcPr>
                </a:tc>
                <a:tc>
                  <a:txBody>
                    <a:bodyPr/>
                    <a:lstStyle/>
                    <a:p>
                      <a:pPr marL="0" lvl="0" indent="0" algn="ctr" rtl="0">
                        <a:spcBef>
                          <a:spcPts val="0"/>
                        </a:spcBef>
                        <a:spcAft>
                          <a:spcPts val="0"/>
                        </a:spcAft>
                        <a:buNone/>
                      </a:pPr>
                      <a:r>
                        <a:rPr lang="en-US" sz="1200" b="1" dirty="0">
                          <a:solidFill>
                            <a:schemeClr val="lt1"/>
                          </a:solidFill>
                          <a:latin typeface="Calibri" panose="020F0502020204030204" pitchFamily="34" charset="0"/>
                          <a:cs typeface="Calibri" panose="020F0502020204030204" pitchFamily="34" charset="0"/>
                        </a:rPr>
                        <a:t>Time Required</a:t>
                      </a:r>
                      <a:endParaRPr sz="1200" b="1" dirty="0">
                        <a:solidFill>
                          <a:schemeClr val="lt1"/>
                        </a:solidFill>
                        <a:latin typeface="Calibri" panose="020F0502020204030204" pitchFamily="34" charset="0"/>
                        <a:cs typeface="Calibri" panose="020F0502020204030204" pitchFamily="34" charset="0"/>
                      </a:endParaRPr>
                    </a:p>
                  </a:txBody>
                  <a:tcPr marL="91425" marR="91425" marT="91425" marB="91425" anchor="ctr">
                    <a:lnL w="12700" cap="flat" cmpd="sng" algn="ctr">
                      <a:solidFill>
                        <a:srgbClr val="326E7C"/>
                      </a:solidFill>
                      <a:prstDash val="solid"/>
                      <a:round/>
                      <a:headEnd type="none" w="med" len="med"/>
                      <a:tailEnd type="none" w="med" len="med"/>
                    </a:lnL>
                    <a:lnR w="12700" cap="flat" cmpd="sng" algn="ctr">
                      <a:solidFill>
                        <a:srgbClr val="326E7C"/>
                      </a:solidFill>
                      <a:prstDash val="solid"/>
                      <a:round/>
                      <a:headEnd type="none" w="med" len="med"/>
                      <a:tailEnd type="none" w="med" len="med"/>
                    </a:lnR>
                    <a:lnT w="12700" cap="flat" cmpd="sng" algn="ctr">
                      <a:solidFill>
                        <a:srgbClr val="326E7C"/>
                      </a:solidFill>
                      <a:prstDash val="solid"/>
                      <a:round/>
                      <a:headEnd type="none" w="med" len="med"/>
                      <a:tailEnd type="none" w="med" len="med"/>
                    </a:lnT>
                    <a:lnB w="12700" cap="flat" cmpd="sng" algn="ctr">
                      <a:solidFill>
                        <a:srgbClr val="326E7C"/>
                      </a:solidFill>
                      <a:prstDash val="solid"/>
                      <a:round/>
                      <a:headEnd type="none" w="med" len="med"/>
                      <a:tailEnd type="none" w="med" len="med"/>
                    </a:lnB>
                    <a:solidFill>
                      <a:srgbClr val="326E7C"/>
                    </a:solidFill>
                  </a:tcPr>
                </a:tc>
                <a:tc>
                  <a:txBody>
                    <a:bodyPr/>
                    <a:lstStyle/>
                    <a:p>
                      <a:pPr marL="0" lvl="0" indent="0" algn="ctr" rtl="0">
                        <a:spcBef>
                          <a:spcPts val="0"/>
                        </a:spcBef>
                        <a:spcAft>
                          <a:spcPts val="0"/>
                        </a:spcAft>
                        <a:buNone/>
                      </a:pPr>
                      <a:r>
                        <a:rPr lang="en-US" sz="1200" b="1" dirty="0">
                          <a:solidFill>
                            <a:schemeClr val="lt1"/>
                          </a:solidFill>
                          <a:latin typeface="Calibri" panose="020F0502020204030204" pitchFamily="34" charset="0"/>
                          <a:cs typeface="Calibri" panose="020F0502020204030204" pitchFamily="34" charset="0"/>
                        </a:rPr>
                        <a:t>Salary</a:t>
                      </a:r>
                      <a:endParaRPr sz="1200" b="1" dirty="0">
                        <a:solidFill>
                          <a:schemeClr val="lt1"/>
                        </a:solidFill>
                        <a:latin typeface="Calibri" panose="020F0502020204030204" pitchFamily="34" charset="0"/>
                        <a:cs typeface="Calibri" panose="020F0502020204030204" pitchFamily="34" charset="0"/>
                      </a:endParaRPr>
                    </a:p>
                  </a:txBody>
                  <a:tcPr marL="91425" marR="91425" marT="91425" marB="91425" anchor="ctr">
                    <a:lnL w="12700" cap="flat" cmpd="sng" algn="ctr">
                      <a:solidFill>
                        <a:srgbClr val="326E7C"/>
                      </a:solidFill>
                      <a:prstDash val="solid"/>
                      <a:round/>
                      <a:headEnd type="none" w="med" len="med"/>
                      <a:tailEnd type="none" w="med" len="med"/>
                    </a:lnL>
                    <a:lnR w="12700" cap="flat" cmpd="sng" algn="ctr">
                      <a:solidFill>
                        <a:srgbClr val="326E7C"/>
                      </a:solidFill>
                      <a:prstDash val="solid"/>
                      <a:round/>
                      <a:headEnd type="none" w="med" len="med"/>
                      <a:tailEnd type="none" w="med" len="med"/>
                    </a:lnR>
                    <a:lnT w="12700" cap="flat" cmpd="sng" algn="ctr">
                      <a:solidFill>
                        <a:srgbClr val="326E7C"/>
                      </a:solidFill>
                      <a:prstDash val="solid"/>
                      <a:round/>
                      <a:headEnd type="none" w="med" len="med"/>
                      <a:tailEnd type="none" w="med" len="med"/>
                    </a:lnT>
                    <a:lnB w="12700" cap="flat" cmpd="sng" algn="ctr">
                      <a:solidFill>
                        <a:srgbClr val="326E7C"/>
                      </a:solidFill>
                      <a:prstDash val="solid"/>
                      <a:round/>
                      <a:headEnd type="none" w="med" len="med"/>
                      <a:tailEnd type="none" w="med" len="med"/>
                    </a:lnB>
                    <a:solidFill>
                      <a:srgbClr val="326E7C"/>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US" sz="1200">
                          <a:latin typeface="Calibri" panose="020F0502020204030204" pitchFamily="34" charset="0"/>
                          <a:cs typeface="Calibri" panose="020F0502020204030204" pitchFamily="34" charset="0"/>
                        </a:rPr>
                        <a:t>Nurse Anesthetist</a:t>
                      </a:r>
                      <a:endParaRPr sz="1200">
                        <a:latin typeface="Calibri" panose="020F0502020204030204" pitchFamily="34" charset="0"/>
                        <a:cs typeface="Calibri" panose="020F0502020204030204" pitchFamily="34" charset="0"/>
                      </a:endParaRPr>
                    </a:p>
                  </a:txBody>
                  <a:tcPr marL="91425" marR="91425" marT="91425" marB="91425" anchor="ctr">
                    <a:lnL w="12700" cap="flat" cmpd="sng" algn="ctr">
                      <a:solidFill>
                        <a:srgbClr val="326E7C"/>
                      </a:solidFill>
                      <a:prstDash val="solid"/>
                      <a:round/>
                      <a:headEnd type="none" w="med" len="med"/>
                      <a:tailEnd type="none" w="med" len="med"/>
                    </a:lnL>
                    <a:lnR w="12700" cap="flat" cmpd="sng" algn="ctr">
                      <a:solidFill>
                        <a:srgbClr val="326E7C"/>
                      </a:solidFill>
                      <a:prstDash val="solid"/>
                      <a:round/>
                      <a:headEnd type="none" w="med" len="med"/>
                      <a:tailEnd type="none" w="med" len="med"/>
                    </a:lnR>
                    <a:lnT w="12700" cap="flat" cmpd="sng" algn="ctr">
                      <a:solidFill>
                        <a:srgbClr val="326E7C"/>
                      </a:solidFill>
                      <a:prstDash val="solid"/>
                      <a:round/>
                      <a:headEnd type="none" w="med" len="med"/>
                      <a:tailEnd type="none" w="med" len="med"/>
                    </a:lnT>
                    <a:lnB w="12700" cap="flat" cmpd="sng" algn="ctr">
                      <a:solidFill>
                        <a:srgbClr val="326E7C"/>
                      </a:solidFill>
                      <a:prstDash val="solid"/>
                      <a:round/>
                      <a:headEnd type="none" w="med" len="med"/>
                      <a:tailEnd type="none" w="med" len="med"/>
                    </a:lnB>
                  </a:tcPr>
                </a:tc>
                <a:tc>
                  <a:txBody>
                    <a:bodyPr/>
                    <a:lstStyle/>
                    <a:p>
                      <a:pPr marL="0" lvl="0" indent="0" algn="ctr" rtl="0">
                        <a:spcBef>
                          <a:spcPts val="0"/>
                        </a:spcBef>
                        <a:spcAft>
                          <a:spcPts val="0"/>
                        </a:spcAft>
                        <a:buNone/>
                      </a:pPr>
                      <a:r>
                        <a:rPr lang="en-US" sz="1200" dirty="0">
                          <a:latin typeface="Calibri" panose="020F0502020204030204" pitchFamily="34" charset="0"/>
                          <a:cs typeface="Calibri" panose="020F0502020204030204" pitchFamily="34" charset="0"/>
                        </a:rPr>
                        <a:t>Doctorate Degree</a:t>
                      </a:r>
                      <a:endParaRPr sz="1200" dirty="0">
                        <a:latin typeface="Calibri" panose="020F0502020204030204" pitchFamily="34" charset="0"/>
                        <a:cs typeface="Calibri" panose="020F0502020204030204" pitchFamily="34" charset="0"/>
                      </a:endParaRPr>
                    </a:p>
                  </a:txBody>
                  <a:tcPr marL="91425" marR="91425" marT="91425" marB="91425" anchor="ctr">
                    <a:lnL w="12700" cap="flat" cmpd="sng" algn="ctr">
                      <a:solidFill>
                        <a:srgbClr val="326E7C"/>
                      </a:solidFill>
                      <a:prstDash val="solid"/>
                      <a:round/>
                      <a:headEnd type="none" w="med" len="med"/>
                      <a:tailEnd type="none" w="med" len="med"/>
                    </a:lnL>
                    <a:lnR w="12700" cap="flat" cmpd="sng" algn="ctr">
                      <a:solidFill>
                        <a:srgbClr val="326E7C"/>
                      </a:solidFill>
                      <a:prstDash val="solid"/>
                      <a:round/>
                      <a:headEnd type="none" w="med" len="med"/>
                      <a:tailEnd type="none" w="med" len="med"/>
                    </a:lnR>
                    <a:lnT w="12700" cap="flat" cmpd="sng" algn="ctr">
                      <a:solidFill>
                        <a:srgbClr val="326E7C"/>
                      </a:solidFill>
                      <a:prstDash val="solid"/>
                      <a:round/>
                      <a:headEnd type="none" w="med" len="med"/>
                      <a:tailEnd type="none" w="med" len="med"/>
                    </a:lnT>
                    <a:lnB w="12700" cap="flat" cmpd="sng" algn="ctr">
                      <a:solidFill>
                        <a:srgbClr val="326E7C"/>
                      </a:solidFill>
                      <a:prstDash val="solid"/>
                      <a:round/>
                      <a:headEnd type="none" w="med" len="med"/>
                      <a:tailEnd type="none" w="med" len="med"/>
                    </a:lnB>
                  </a:tcPr>
                </a:tc>
                <a:tc>
                  <a:txBody>
                    <a:bodyPr/>
                    <a:lstStyle/>
                    <a:p>
                      <a:pPr marL="0" lvl="0" indent="0" algn="ctr" rtl="0">
                        <a:spcBef>
                          <a:spcPts val="0"/>
                        </a:spcBef>
                        <a:spcAft>
                          <a:spcPts val="0"/>
                        </a:spcAft>
                        <a:buNone/>
                      </a:pPr>
                      <a:r>
                        <a:rPr lang="en-US" sz="1200" dirty="0">
                          <a:latin typeface="Calibri" panose="020F0502020204030204" pitchFamily="34" charset="0"/>
                          <a:cs typeface="Calibri" panose="020F0502020204030204" pitchFamily="34" charset="0"/>
                        </a:rPr>
                        <a:t>8+ years</a:t>
                      </a:r>
                      <a:endParaRPr sz="1200" dirty="0">
                        <a:latin typeface="Calibri" panose="020F0502020204030204" pitchFamily="34" charset="0"/>
                        <a:cs typeface="Calibri" panose="020F0502020204030204" pitchFamily="34" charset="0"/>
                      </a:endParaRPr>
                    </a:p>
                  </a:txBody>
                  <a:tcPr marL="91425" marR="91425" marT="91425" marB="91425" anchor="ctr">
                    <a:lnL w="12700" cap="flat" cmpd="sng" algn="ctr">
                      <a:solidFill>
                        <a:srgbClr val="326E7C"/>
                      </a:solidFill>
                      <a:prstDash val="solid"/>
                      <a:round/>
                      <a:headEnd type="none" w="med" len="med"/>
                      <a:tailEnd type="none" w="med" len="med"/>
                    </a:lnL>
                    <a:lnR w="12700" cap="flat" cmpd="sng" algn="ctr">
                      <a:solidFill>
                        <a:srgbClr val="326E7C"/>
                      </a:solidFill>
                      <a:prstDash val="solid"/>
                      <a:round/>
                      <a:headEnd type="none" w="med" len="med"/>
                      <a:tailEnd type="none" w="med" len="med"/>
                    </a:lnR>
                    <a:lnT w="12700" cap="flat" cmpd="sng" algn="ctr">
                      <a:solidFill>
                        <a:srgbClr val="326E7C"/>
                      </a:solidFill>
                      <a:prstDash val="solid"/>
                      <a:round/>
                      <a:headEnd type="none" w="med" len="med"/>
                      <a:tailEnd type="none" w="med" len="med"/>
                    </a:lnT>
                    <a:lnB w="12700" cap="flat" cmpd="sng" algn="ctr">
                      <a:solidFill>
                        <a:srgbClr val="326E7C"/>
                      </a:solidFill>
                      <a:prstDash val="solid"/>
                      <a:round/>
                      <a:headEnd type="none" w="med" len="med"/>
                      <a:tailEnd type="none" w="med" len="med"/>
                    </a:lnB>
                  </a:tcPr>
                </a:tc>
                <a:tc>
                  <a:txBody>
                    <a:bodyPr/>
                    <a:lstStyle/>
                    <a:p>
                      <a:pPr marL="0" lvl="0" indent="0" algn="ctr" rtl="0">
                        <a:spcBef>
                          <a:spcPts val="0"/>
                        </a:spcBef>
                        <a:spcAft>
                          <a:spcPts val="0"/>
                        </a:spcAft>
                        <a:buNone/>
                      </a:pPr>
                      <a:r>
                        <a:rPr lang="en-US" sz="1200" dirty="0">
                          <a:latin typeface="Calibri" panose="020F0502020204030204" pitchFamily="34" charset="0"/>
                          <a:cs typeface="Calibri" panose="020F0502020204030204" pitchFamily="34" charset="0"/>
                        </a:rPr>
                        <a:t>$139,980 - $239,200+</a:t>
                      </a:r>
                      <a:endParaRPr sz="1200" dirty="0">
                        <a:latin typeface="Calibri" panose="020F0502020204030204" pitchFamily="34" charset="0"/>
                        <a:cs typeface="Calibri" panose="020F0502020204030204" pitchFamily="34" charset="0"/>
                      </a:endParaRPr>
                    </a:p>
                  </a:txBody>
                  <a:tcPr marL="91425" marR="91425" marT="91425" marB="91425" anchor="ctr">
                    <a:lnL w="12700" cap="flat" cmpd="sng" algn="ctr">
                      <a:solidFill>
                        <a:srgbClr val="326E7C"/>
                      </a:solidFill>
                      <a:prstDash val="solid"/>
                      <a:round/>
                      <a:headEnd type="none" w="med" len="med"/>
                      <a:tailEnd type="none" w="med" len="med"/>
                    </a:lnL>
                    <a:lnR w="12700" cap="flat" cmpd="sng" algn="ctr">
                      <a:solidFill>
                        <a:srgbClr val="326E7C"/>
                      </a:solidFill>
                      <a:prstDash val="solid"/>
                      <a:round/>
                      <a:headEnd type="none" w="med" len="med"/>
                      <a:tailEnd type="none" w="med" len="med"/>
                    </a:lnR>
                    <a:lnT w="12700" cap="flat" cmpd="sng" algn="ctr">
                      <a:solidFill>
                        <a:srgbClr val="326E7C"/>
                      </a:solidFill>
                      <a:prstDash val="solid"/>
                      <a:round/>
                      <a:headEnd type="none" w="med" len="med"/>
                      <a:tailEnd type="none" w="med" len="med"/>
                    </a:lnT>
                    <a:lnB w="12700" cap="flat" cmpd="sng" algn="ctr">
                      <a:solidFill>
                        <a:srgbClr val="326E7C"/>
                      </a:solidFill>
                      <a:prstDash val="solid"/>
                      <a:round/>
                      <a:headEnd type="none" w="med" len="med"/>
                      <a:tailEnd type="none" w="med" len="med"/>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US" sz="1200" dirty="0">
                          <a:latin typeface="Calibri" panose="020F0502020204030204" pitchFamily="34" charset="0"/>
                          <a:cs typeface="Calibri" panose="020F0502020204030204" pitchFamily="34" charset="0"/>
                        </a:rPr>
                        <a:t>Nurse Practitioner</a:t>
                      </a:r>
                      <a:endParaRPr sz="1200" dirty="0">
                        <a:latin typeface="Calibri" panose="020F0502020204030204" pitchFamily="34" charset="0"/>
                        <a:cs typeface="Calibri" panose="020F0502020204030204" pitchFamily="34" charset="0"/>
                      </a:endParaRPr>
                    </a:p>
                  </a:txBody>
                  <a:tcPr marL="91425" marR="91425" marT="91425" marB="91425" anchor="ctr">
                    <a:lnL w="12700" cap="flat" cmpd="sng" algn="ctr">
                      <a:solidFill>
                        <a:srgbClr val="326E7C"/>
                      </a:solidFill>
                      <a:prstDash val="solid"/>
                      <a:round/>
                      <a:headEnd type="none" w="med" len="med"/>
                      <a:tailEnd type="none" w="med" len="med"/>
                    </a:lnL>
                    <a:lnR w="12700" cap="flat" cmpd="sng" algn="ctr">
                      <a:solidFill>
                        <a:srgbClr val="326E7C"/>
                      </a:solidFill>
                      <a:prstDash val="solid"/>
                      <a:round/>
                      <a:headEnd type="none" w="med" len="med"/>
                      <a:tailEnd type="none" w="med" len="med"/>
                    </a:lnR>
                    <a:lnT w="12700" cap="flat" cmpd="sng" algn="ctr">
                      <a:solidFill>
                        <a:srgbClr val="326E7C"/>
                      </a:solidFill>
                      <a:prstDash val="solid"/>
                      <a:round/>
                      <a:headEnd type="none" w="med" len="med"/>
                      <a:tailEnd type="none" w="med" len="med"/>
                    </a:lnT>
                    <a:lnB w="12700" cap="flat" cmpd="sng" algn="ctr">
                      <a:solidFill>
                        <a:srgbClr val="326E7C"/>
                      </a:solidFill>
                      <a:prstDash val="solid"/>
                      <a:round/>
                      <a:headEnd type="none" w="med" len="med"/>
                      <a:tailEnd type="none" w="med" len="med"/>
                    </a:lnB>
                  </a:tcPr>
                </a:tc>
                <a:tc>
                  <a:txBody>
                    <a:bodyPr/>
                    <a:lstStyle/>
                    <a:p>
                      <a:pPr marL="0" lvl="0" indent="0" algn="ctr" rtl="0">
                        <a:spcBef>
                          <a:spcPts val="0"/>
                        </a:spcBef>
                        <a:spcAft>
                          <a:spcPts val="0"/>
                        </a:spcAft>
                        <a:buNone/>
                      </a:pPr>
                      <a:r>
                        <a:rPr lang="en-US" sz="1200">
                          <a:latin typeface="Calibri" panose="020F0502020204030204" pitchFamily="34" charset="0"/>
                          <a:cs typeface="Calibri" panose="020F0502020204030204" pitchFamily="34" charset="0"/>
                        </a:rPr>
                        <a:t>Master’s Degree</a:t>
                      </a:r>
                      <a:endParaRPr sz="1200">
                        <a:latin typeface="Calibri" panose="020F0502020204030204" pitchFamily="34" charset="0"/>
                        <a:cs typeface="Calibri" panose="020F0502020204030204" pitchFamily="34" charset="0"/>
                      </a:endParaRPr>
                    </a:p>
                  </a:txBody>
                  <a:tcPr marL="91425" marR="91425" marT="91425" marB="91425" anchor="ctr">
                    <a:lnL w="12700" cap="flat" cmpd="sng" algn="ctr">
                      <a:solidFill>
                        <a:srgbClr val="326E7C"/>
                      </a:solidFill>
                      <a:prstDash val="solid"/>
                      <a:round/>
                      <a:headEnd type="none" w="med" len="med"/>
                      <a:tailEnd type="none" w="med" len="med"/>
                    </a:lnL>
                    <a:lnR w="12700" cap="flat" cmpd="sng" algn="ctr">
                      <a:solidFill>
                        <a:srgbClr val="326E7C"/>
                      </a:solidFill>
                      <a:prstDash val="solid"/>
                      <a:round/>
                      <a:headEnd type="none" w="med" len="med"/>
                      <a:tailEnd type="none" w="med" len="med"/>
                    </a:lnR>
                    <a:lnT w="12700" cap="flat" cmpd="sng" algn="ctr">
                      <a:solidFill>
                        <a:srgbClr val="326E7C"/>
                      </a:solidFill>
                      <a:prstDash val="solid"/>
                      <a:round/>
                      <a:headEnd type="none" w="med" len="med"/>
                      <a:tailEnd type="none" w="med" len="med"/>
                    </a:lnT>
                    <a:lnB w="12700" cap="flat" cmpd="sng" algn="ctr">
                      <a:solidFill>
                        <a:srgbClr val="326E7C"/>
                      </a:solidFill>
                      <a:prstDash val="solid"/>
                      <a:round/>
                      <a:headEnd type="none" w="med" len="med"/>
                      <a:tailEnd type="none" w="med" len="med"/>
                    </a:lnB>
                  </a:tcPr>
                </a:tc>
                <a:tc>
                  <a:txBody>
                    <a:bodyPr/>
                    <a:lstStyle/>
                    <a:p>
                      <a:pPr marL="0" lvl="0" indent="0" algn="ctr" rtl="0">
                        <a:spcBef>
                          <a:spcPts val="0"/>
                        </a:spcBef>
                        <a:spcAft>
                          <a:spcPts val="0"/>
                        </a:spcAft>
                        <a:buNone/>
                      </a:pPr>
                      <a:r>
                        <a:rPr lang="en-US" sz="1200" dirty="0">
                          <a:latin typeface="Calibri" panose="020F0502020204030204" pitchFamily="34" charset="0"/>
                          <a:cs typeface="Calibri" panose="020F0502020204030204" pitchFamily="34" charset="0"/>
                        </a:rPr>
                        <a:t>6 years</a:t>
                      </a:r>
                      <a:endParaRPr sz="1200" dirty="0">
                        <a:latin typeface="Calibri" panose="020F0502020204030204" pitchFamily="34" charset="0"/>
                        <a:cs typeface="Calibri" panose="020F0502020204030204" pitchFamily="34" charset="0"/>
                      </a:endParaRPr>
                    </a:p>
                  </a:txBody>
                  <a:tcPr marL="91425" marR="91425" marT="91425" marB="91425" anchor="ctr">
                    <a:lnL w="12700" cap="flat" cmpd="sng" algn="ctr">
                      <a:solidFill>
                        <a:srgbClr val="326E7C"/>
                      </a:solidFill>
                      <a:prstDash val="solid"/>
                      <a:round/>
                      <a:headEnd type="none" w="med" len="med"/>
                      <a:tailEnd type="none" w="med" len="med"/>
                    </a:lnL>
                    <a:lnR w="12700" cap="flat" cmpd="sng" algn="ctr">
                      <a:solidFill>
                        <a:srgbClr val="326E7C"/>
                      </a:solidFill>
                      <a:prstDash val="solid"/>
                      <a:round/>
                      <a:headEnd type="none" w="med" len="med"/>
                      <a:tailEnd type="none" w="med" len="med"/>
                    </a:lnR>
                    <a:lnT w="12700" cap="flat" cmpd="sng" algn="ctr">
                      <a:solidFill>
                        <a:srgbClr val="326E7C"/>
                      </a:solidFill>
                      <a:prstDash val="solid"/>
                      <a:round/>
                      <a:headEnd type="none" w="med" len="med"/>
                      <a:tailEnd type="none" w="med" len="med"/>
                    </a:lnT>
                    <a:lnB w="12700" cap="flat" cmpd="sng" algn="ctr">
                      <a:solidFill>
                        <a:srgbClr val="326E7C"/>
                      </a:solidFill>
                      <a:prstDash val="solid"/>
                      <a:round/>
                      <a:headEnd type="none" w="med" len="med"/>
                      <a:tailEnd type="none" w="med" len="med"/>
                    </a:lnB>
                  </a:tcPr>
                </a:tc>
                <a:tc>
                  <a:txBody>
                    <a:bodyPr/>
                    <a:lstStyle/>
                    <a:p>
                      <a:pPr marL="0" lvl="0" indent="0" algn="ctr" rtl="0">
                        <a:spcBef>
                          <a:spcPts val="0"/>
                        </a:spcBef>
                        <a:spcAft>
                          <a:spcPts val="0"/>
                        </a:spcAft>
                        <a:buNone/>
                      </a:pPr>
                      <a:r>
                        <a:rPr lang="en-US" sz="1200" dirty="0">
                          <a:latin typeface="Calibri" panose="020F0502020204030204" pitchFamily="34" charset="0"/>
                          <a:cs typeface="Calibri" panose="020F0502020204030204" pitchFamily="34" charset="0"/>
                        </a:rPr>
                        <a:t>$94,530 - $168,030</a:t>
                      </a:r>
                      <a:endParaRPr sz="1200" dirty="0">
                        <a:latin typeface="Calibri" panose="020F0502020204030204" pitchFamily="34" charset="0"/>
                        <a:cs typeface="Calibri" panose="020F0502020204030204" pitchFamily="34" charset="0"/>
                      </a:endParaRPr>
                    </a:p>
                  </a:txBody>
                  <a:tcPr marL="91425" marR="91425" marT="91425" marB="91425" anchor="ctr">
                    <a:lnL w="12700" cap="flat" cmpd="sng" algn="ctr">
                      <a:solidFill>
                        <a:srgbClr val="326E7C"/>
                      </a:solidFill>
                      <a:prstDash val="solid"/>
                      <a:round/>
                      <a:headEnd type="none" w="med" len="med"/>
                      <a:tailEnd type="none" w="med" len="med"/>
                    </a:lnL>
                    <a:lnR w="12700" cap="flat" cmpd="sng" algn="ctr">
                      <a:solidFill>
                        <a:srgbClr val="326E7C"/>
                      </a:solidFill>
                      <a:prstDash val="solid"/>
                      <a:round/>
                      <a:headEnd type="none" w="med" len="med"/>
                      <a:tailEnd type="none" w="med" len="med"/>
                    </a:lnR>
                    <a:lnT w="12700" cap="flat" cmpd="sng" algn="ctr">
                      <a:solidFill>
                        <a:srgbClr val="326E7C"/>
                      </a:solidFill>
                      <a:prstDash val="solid"/>
                      <a:round/>
                      <a:headEnd type="none" w="med" len="med"/>
                      <a:tailEnd type="none" w="med" len="med"/>
                    </a:lnT>
                    <a:lnB w="12700" cap="flat" cmpd="sng" algn="ctr">
                      <a:solidFill>
                        <a:srgbClr val="326E7C"/>
                      </a:solidFill>
                      <a:prstDash val="solid"/>
                      <a:round/>
                      <a:headEnd type="none" w="med" len="med"/>
                      <a:tailEnd type="none" w="med" len="med"/>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US" sz="1200">
                          <a:latin typeface="Calibri" panose="020F0502020204030204" pitchFamily="34" charset="0"/>
                          <a:cs typeface="Calibri" panose="020F0502020204030204" pitchFamily="34" charset="0"/>
                        </a:rPr>
                        <a:t>Registered Nurse</a:t>
                      </a:r>
                      <a:endParaRPr sz="1200">
                        <a:latin typeface="Calibri" panose="020F0502020204030204" pitchFamily="34" charset="0"/>
                        <a:cs typeface="Calibri" panose="020F0502020204030204" pitchFamily="34" charset="0"/>
                      </a:endParaRPr>
                    </a:p>
                  </a:txBody>
                  <a:tcPr marL="91425" marR="91425" marT="91425" marB="91425" anchor="ctr">
                    <a:lnL w="12700" cap="flat" cmpd="sng" algn="ctr">
                      <a:solidFill>
                        <a:srgbClr val="326E7C"/>
                      </a:solidFill>
                      <a:prstDash val="solid"/>
                      <a:round/>
                      <a:headEnd type="none" w="med" len="med"/>
                      <a:tailEnd type="none" w="med" len="med"/>
                    </a:lnL>
                    <a:lnR w="12700" cap="flat" cmpd="sng" algn="ctr">
                      <a:solidFill>
                        <a:srgbClr val="326E7C"/>
                      </a:solidFill>
                      <a:prstDash val="solid"/>
                      <a:round/>
                      <a:headEnd type="none" w="med" len="med"/>
                      <a:tailEnd type="none" w="med" len="med"/>
                    </a:lnR>
                    <a:lnT w="12700" cap="flat" cmpd="sng" algn="ctr">
                      <a:solidFill>
                        <a:srgbClr val="326E7C"/>
                      </a:solidFill>
                      <a:prstDash val="solid"/>
                      <a:round/>
                      <a:headEnd type="none" w="med" len="med"/>
                      <a:tailEnd type="none" w="med" len="med"/>
                    </a:lnT>
                    <a:lnB w="12700" cap="flat" cmpd="sng" algn="ctr">
                      <a:solidFill>
                        <a:srgbClr val="326E7C"/>
                      </a:solidFill>
                      <a:prstDash val="solid"/>
                      <a:round/>
                      <a:headEnd type="none" w="med" len="med"/>
                      <a:tailEnd type="none" w="med" len="med"/>
                    </a:lnB>
                  </a:tcPr>
                </a:tc>
                <a:tc>
                  <a:txBody>
                    <a:bodyPr/>
                    <a:lstStyle/>
                    <a:p>
                      <a:pPr marL="0" lvl="0" indent="0" algn="ctr" rtl="0">
                        <a:spcBef>
                          <a:spcPts val="0"/>
                        </a:spcBef>
                        <a:spcAft>
                          <a:spcPts val="0"/>
                        </a:spcAft>
                        <a:buNone/>
                      </a:pPr>
                      <a:r>
                        <a:rPr lang="en-US" sz="1200" dirty="0">
                          <a:latin typeface="Calibri" panose="020F0502020204030204" pitchFamily="34" charset="0"/>
                          <a:cs typeface="Calibri" panose="020F0502020204030204" pitchFamily="34" charset="0"/>
                        </a:rPr>
                        <a:t>Bachelor’s Degree</a:t>
                      </a:r>
                      <a:endParaRPr sz="1200" dirty="0">
                        <a:latin typeface="Calibri" panose="020F0502020204030204" pitchFamily="34" charset="0"/>
                        <a:cs typeface="Calibri" panose="020F0502020204030204" pitchFamily="34" charset="0"/>
                      </a:endParaRPr>
                    </a:p>
                  </a:txBody>
                  <a:tcPr marL="91425" marR="91425" marT="91425" marB="91425" anchor="ctr">
                    <a:lnL w="12700" cap="flat" cmpd="sng" algn="ctr">
                      <a:solidFill>
                        <a:srgbClr val="326E7C"/>
                      </a:solidFill>
                      <a:prstDash val="solid"/>
                      <a:round/>
                      <a:headEnd type="none" w="med" len="med"/>
                      <a:tailEnd type="none" w="med" len="med"/>
                    </a:lnL>
                    <a:lnR w="12700" cap="flat" cmpd="sng" algn="ctr">
                      <a:solidFill>
                        <a:srgbClr val="326E7C"/>
                      </a:solidFill>
                      <a:prstDash val="solid"/>
                      <a:round/>
                      <a:headEnd type="none" w="med" len="med"/>
                      <a:tailEnd type="none" w="med" len="med"/>
                    </a:lnR>
                    <a:lnT w="12700" cap="flat" cmpd="sng" algn="ctr">
                      <a:solidFill>
                        <a:srgbClr val="326E7C"/>
                      </a:solidFill>
                      <a:prstDash val="solid"/>
                      <a:round/>
                      <a:headEnd type="none" w="med" len="med"/>
                      <a:tailEnd type="none" w="med" len="med"/>
                    </a:lnT>
                    <a:lnB w="12700" cap="flat" cmpd="sng" algn="ctr">
                      <a:solidFill>
                        <a:srgbClr val="326E7C"/>
                      </a:solidFill>
                      <a:prstDash val="solid"/>
                      <a:round/>
                      <a:headEnd type="none" w="med" len="med"/>
                      <a:tailEnd type="none" w="med" len="med"/>
                    </a:lnB>
                  </a:tcPr>
                </a:tc>
                <a:tc>
                  <a:txBody>
                    <a:bodyPr/>
                    <a:lstStyle/>
                    <a:p>
                      <a:pPr marL="0" lvl="0" indent="0" algn="ctr" rtl="0">
                        <a:spcBef>
                          <a:spcPts val="0"/>
                        </a:spcBef>
                        <a:spcAft>
                          <a:spcPts val="0"/>
                        </a:spcAft>
                        <a:buNone/>
                      </a:pPr>
                      <a:r>
                        <a:rPr lang="en-US" sz="1200" dirty="0">
                          <a:latin typeface="Calibri" panose="020F0502020204030204" pitchFamily="34" charset="0"/>
                          <a:cs typeface="Calibri" panose="020F0502020204030204" pitchFamily="34" charset="0"/>
                        </a:rPr>
                        <a:t>4 years</a:t>
                      </a:r>
                      <a:endParaRPr sz="1200" dirty="0">
                        <a:latin typeface="Calibri" panose="020F0502020204030204" pitchFamily="34" charset="0"/>
                        <a:cs typeface="Calibri" panose="020F0502020204030204" pitchFamily="34" charset="0"/>
                      </a:endParaRPr>
                    </a:p>
                  </a:txBody>
                  <a:tcPr marL="91425" marR="91425" marT="91425" marB="91425" anchor="ctr">
                    <a:lnL w="12700" cap="flat" cmpd="sng" algn="ctr">
                      <a:solidFill>
                        <a:srgbClr val="326E7C"/>
                      </a:solidFill>
                      <a:prstDash val="solid"/>
                      <a:round/>
                      <a:headEnd type="none" w="med" len="med"/>
                      <a:tailEnd type="none" w="med" len="med"/>
                    </a:lnL>
                    <a:lnR w="12700" cap="flat" cmpd="sng" algn="ctr">
                      <a:solidFill>
                        <a:srgbClr val="326E7C"/>
                      </a:solidFill>
                      <a:prstDash val="solid"/>
                      <a:round/>
                      <a:headEnd type="none" w="med" len="med"/>
                      <a:tailEnd type="none" w="med" len="med"/>
                    </a:lnR>
                    <a:lnT w="12700" cap="flat" cmpd="sng" algn="ctr">
                      <a:solidFill>
                        <a:srgbClr val="326E7C"/>
                      </a:solidFill>
                      <a:prstDash val="solid"/>
                      <a:round/>
                      <a:headEnd type="none" w="med" len="med"/>
                      <a:tailEnd type="none" w="med" len="med"/>
                    </a:lnT>
                    <a:lnB w="12700" cap="flat" cmpd="sng" algn="ctr">
                      <a:solidFill>
                        <a:srgbClr val="326E7C"/>
                      </a:solidFill>
                      <a:prstDash val="solid"/>
                      <a:round/>
                      <a:headEnd type="none" w="med" len="med"/>
                      <a:tailEnd type="none" w="med" len="med"/>
                    </a:lnB>
                  </a:tcPr>
                </a:tc>
                <a:tc>
                  <a:txBody>
                    <a:bodyPr/>
                    <a:lstStyle/>
                    <a:p>
                      <a:pPr marL="0" lvl="0" indent="0" algn="ctr" rtl="0">
                        <a:spcBef>
                          <a:spcPts val="0"/>
                        </a:spcBef>
                        <a:spcAft>
                          <a:spcPts val="0"/>
                        </a:spcAft>
                        <a:buNone/>
                      </a:pPr>
                      <a:r>
                        <a:rPr lang="en-US" sz="1200" dirty="0">
                          <a:latin typeface="Calibri" panose="020F0502020204030204" pitchFamily="34" charset="0"/>
                          <a:cs typeface="Calibri" panose="020F0502020204030204" pitchFamily="34" charset="0"/>
                        </a:rPr>
                        <a:t>$63,720 - $132,680</a:t>
                      </a:r>
                      <a:endParaRPr sz="1200" dirty="0">
                        <a:latin typeface="Calibri" panose="020F0502020204030204" pitchFamily="34" charset="0"/>
                        <a:cs typeface="Calibri" panose="020F0502020204030204" pitchFamily="34" charset="0"/>
                      </a:endParaRPr>
                    </a:p>
                  </a:txBody>
                  <a:tcPr marL="91425" marR="91425" marT="91425" marB="91425" anchor="ctr">
                    <a:lnL w="12700" cap="flat" cmpd="sng" algn="ctr">
                      <a:solidFill>
                        <a:srgbClr val="326E7C"/>
                      </a:solidFill>
                      <a:prstDash val="solid"/>
                      <a:round/>
                      <a:headEnd type="none" w="med" len="med"/>
                      <a:tailEnd type="none" w="med" len="med"/>
                    </a:lnL>
                    <a:lnR w="12700" cap="flat" cmpd="sng" algn="ctr">
                      <a:solidFill>
                        <a:srgbClr val="326E7C"/>
                      </a:solidFill>
                      <a:prstDash val="solid"/>
                      <a:round/>
                      <a:headEnd type="none" w="med" len="med"/>
                      <a:tailEnd type="none" w="med" len="med"/>
                    </a:lnR>
                    <a:lnT w="12700" cap="flat" cmpd="sng" algn="ctr">
                      <a:solidFill>
                        <a:srgbClr val="326E7C"/>
                      </a:solidFill>
                      <a:prstDash val="solid"/>
                      <a:round/>
                      <a:headEnd type="none" w="med" len="med"/>
                      <a:tailEnd type="none" w="med" len="med"/>
                    </a:lnT>
                    <a:lnB w="12700" cap="flat" cmpd="sng" algn="ctr">
                      <a:solidFill>
                        <a:srgbClr val="326E7C"/>
                      </a:solidFill>
                      <a:prstDash val="solid"/>
                      <a:round/>
                      <a:headEnd type="none" w="med" len="med"/>
                      <a:tailEnd type="none" w="med" len="med"/>
                    </a:lnB>
                  </a:tcPr>
                </a:tc>
                <a:extLst>
                  <a:ext uri="{0D108BD9-81ED-4DB2-BD59-A6C34878D82A}">
                    <a16:rowId xmlns:a16="http://schemas.microsoft.com/office/drawing/2014/main" val="10003"/>
                  </a:ext>
                </a:extLst>
              </a:tr>
              <a:tr h="366525">
                <a:tc>
                  <a:txBody>
                    <a:bodyPr/>
                    <a:lstStyle/>
                    <a:p>
                      <a:pPr marL="0" lvl="0" indent="0" algn="ctr" rtl="0">
                        <a:spcBef>
                          <a:spcPts val="0"/>
                        </a:spcBef>
                        <a:spcAft>
                          <a:spcPts val="0"/>
                        </a:spcAft>
                        <a:buNone/>
                      </a:pPr>
                      <a:r>
                        <a:rPr lang="en-US" sz="1200">
                          <a:latin typeface="Calibri" panose="020F0502020204030204" pitchFamily="34" charset="0"/>
                          <a:cs typeface="Calibri" panose="020F0502020204030204" pitchFamily="34" charset="0"/>
                        </a:rPr>
                        <a:t>Licensed Practical Nurse</a:t>
                      </a:r>
                      <a:endParaRPr sz="1200">
                        <a:latin typeface="Calibri" panose="020F0502020204030204" pitchFamily="34" charset="0"/>
                        <a:cs typeface="Calibri" panose="020F0502020204030204" pitchFamily="34" charset="0"/>
                      </a:endParaRPr>
                    </a:p>
                  </a:txBody>
                  <a:tcPr marL="91425" marR="91425" marT="91425" marB="91425" anchor="ctr">
                    <a:lnL w="12700" cap="flat" cmpd="sng" algn="ctr">
                      <a:solidFill>
                        <a:srgbClr val="326E7C"/>
                      </a:solidFill>
                      <a:prstDash val="solid"/>
                      <a:round/>
                      <a:headEnd type="none" w="med" len="med"/>
                      <a:tailEnd type="none" w="med" len="med"/>
                    </a:lnL>
                    <a:lnR w="12700" cap="flat" cmpd="sng" algn="ctr">
                      <a:solidFill>
                        <a:srgbClr val="326E7C"/>
                      </a:solidFill>
                      <a:prstDash val="solid"/>
                      <a:round/>
                      <a:headEnd type="none" w="med" len="med"/>
                      <a:tailEnd type="none" w="med" len="med"/>
                    </a:lnR>
                    <a:lnT w="12700" cap="flat" cmpd="sng" algn="ctr">
                      <a:solidFill>
                        <a:srgbClr val="326E7C"/>
                      </a:solidFill>
                      <a:prstDash val="solid"/>
                      <a:round/>
                      <a:headEnd type="none" w="med" len="med"/>
                      <a:tailEnd type="none" w="med" len="med"/>
                    </a:lnT>
                    <a:lnB w="12700" cap="flat" cmpd="sng" algn="ctr">
                      <a:solidFill>
                        <a:srgbClr val="326E7C"/>
                      </a:solidFill>
                      <a:prstDash val="solid"/>
                      <a:round/>
                      <a:headEnd type="none" w="med" len="med"/>
                      <a:tailEnd type="none" w="med" len="med"/>
                    </a:lnB>
                  </a:tcPr>
                </a:tc>
                <a:tc>
                  <a:txBody>
                    <a:bodyPr/>
                    <a:lstStyle/>
                    <a:p>
                      <a:pPr marL="0" lvl="0" indent="0" algn="ctr" rtl="0">
                        <a:spcBef>
                          <a:spcPts val="0"/>
                        </a:spcBef>
                        <a:spcAft>
                          <a:spcPts val="0"/>
                        </a:spcAft>
                        <a:buClr>
                          <a:schemeClr val="dk1"/>
                        </a:buClr>
                        <a:buSzPts val="1100"/>
                        <a:buFont typeface="Arial"/>
                        <a:buNone/>
                      </a:pPr>
                      <a:r>
                        <a:rPr lang="en-US" sz="1200">
                          <a:solidFill>
                            <a:schemeClr val="dk1"/>
                          </a:solidFill>
                          <a:latin typeface="Calibri" panose="020F0502020204030204" pitchFamily="34" charset="0"/>
                          <a:cs typeface="Calibri" panose="020F0502020204030204" pitchFamily="34" charset="0"/>
                        </a:rPr>
                        <a:t>Technical/Vocational School</a:t>
                      </a:r>
                      <a:endParaRPr sz="1200">
                        <a:latin typeface="Calibri" panose="020F0502020204030204" pitchFamily="34" charset="0"/>
                        <a:cs typeface="Calibri" panose="020F0502020204030204" pitchFamily="34" charset="0"/>
                      </a:endParaRPr>
                    </a:p>
                  </a:txBody>
                  <a:tcPr marL="91425" marR="91425" marT="91425" marB="91425" anchor="ctr">
                    <a:lnL w="12700" cap="flat" cmpd="sng" algn="ctr">
                      <a:solidFill>
                        <a:srgbClr val="326E7C"/>
                      </a:solidFill>
                      <a:prstDash val="solid"/>
                      <a:round/>
                      <a:headEnd type="none" w="med" len="med"/>
                      <a:tailEnd type="none" w="med" len="med"/>
                    </a:lnL>
                    <a:lnR w="12700" cap="flat" cmpd="sng" algn="ctr">
                      <a:solidFill>
                        <a:srgbClr val="326E7C"/>
                      </a:solidFill>
                      <a:prstDash val="solid"/>
                      <a:round/>
                      <a:headEnd type="none" w="med" len="med"/>
                      <a:tailEnd type="none" w="med" len="med"/>
                    </a:lnR>
                    <a:lnT w="12700" cap="flat" cmpd="sng" algn="ctr">
                      <a:solidFill>
                        <a:srgbClr val="326E7C"/>
                      </a:solidFill>
                      <a:prstDash val="solid"/>
                      <a:round/>
                      <a:headEnd type="none" w="med" len="med"/>
                      <a:tailEnd type="none" w="med" len="med"/>
                    </a:lnT>
                    <a:lnB w="12700" cap="flat" cmpd="sng" algn="ctr">
                      <a:solidFill>
                        <a:srgbClr val="326E7C"/>
                      </a:solidFill>
                      <a:prstDash val="solid"/>
                      <a:round/>
                      <a:headEnd type="none" w="med" len="med"/>
                      <a:tailEnd type="none" w="med" len="med"/>
                    </a:lnB>
                  </a:tcPr>
                </a:tc>
                <a:tc>
                  <a:txBody>
                    <a:bodyPr/>
                    <a:lstStyle/>
                    <a:p>
                      <a:pPr marL="0" lvl="0" indent="0" algn="ctr" rtl="0">
                        <a:spcBef>
                          <a:spcPts val="0"/>
                        </a:spcBef>
                        <a:spcAft>
                          <a:spcPts val="0"/>
                        </a:spcAft>
                        <a:buNone/>
                      </a:pPr>
                      <a:r>
                        <a:rPr lang="en-US" sz="1200">
                          <a:latin typeface="Calibri" panose="020F0502020204030204" pitchFamily="34" charset="0"/>
                          <a:cs typeface="Calibri" panose="020F0502020204030204" pitchFamily="34" charset="0"/>
                        </a:rPr>
                        <a:t>1-2 years</a:t>
                      </a:r>
                      <a:endParaRPr sz="1200">
                        <a:latin typeface="Calibri" panose="020F0502020204030204" pitchFamily="34" charset="0"/>
                        <a:cs typeface="Calibri" panose="020F0502020204030204" pitchFamily="34" charset="0"/>
                      </a:endParaRPr>
                    </a:p>
                  </a:txBody>
                  <a:tcPr marL="91425" marR="91425" marT="91425" marB="91425" anchor="ctr">
                    <a:lnL w="12700" cap="flat" cmpd="sng" algn="ctr">
                      <a:solidFill>
                        <a:srgbClr val="326E7C"/>
                      </a:solidFill>
                      <a:prstDash val="solid"/>
                      <a:round/>
                      <a:headEnd type="none" w="med" len="med"/>
                      <a:tailEnd type="none" w="med" len="med"/>
                    </a:lnL>
                    <a:lnR w="12700" cap="flat" cmpd="sng" algn="ctr">
                      <a:solidFill>
                        <a:srgbClr val="326E7C"/>
                      </a:solidFill>
                      <a:prstDash val="solid"/>
                      <a:round/>
                      <a:headEnd type="none" w="med" len="med"/>
                      <a:tailEnd type="none" w="med" len="med"/>
                    </a:lnR>
                    <a:lnT w="12700" cap="flat" cmpd="sng" algn="ctr">
                      <a:solidFill>
                        <a:srgbClr val="326E7C"/>
                      </a:solidFill>
                      <a:prstDash val="solid"/>
                      <a:round/>
                      <a:headEnd type="none" w="med" len="med"/>
                      <a:tailEnd type="none" w="med" len="med"/>
                    </a:lnT>
                    <a:lnB w="12700" cap="flat" cmpd="sng" algn="ctr">
                      <a:solidFill>
                        <a:srgbClr val="326E7C"/>
                      </a:solidFill>
                      <a:prstDash val="solid"/>
                      <a:round/>
                      <a:headEnd type="none" w="med" len="med"/>
                      <a:tailEnd type="none" w="med" len="med"/>
                    </a:lnB>
                  </a:tcPr>
                </a:tc>
                <a:tc>
                  <a:txBody>
                    <a:bodyPr/>
                    <a:lstStyle/>
                    <a:p>
                      <a:pPr marL="0" lvl="0" indent="0" algn="ctr" rtl="0">
                        <a:spcBef>
                          <a:spcPts val="0"/>
                        </a:spcBef>
                        <a:spcAft>
                          <a:spcPts val="0"/>
                        </a:spcAft>
                        <a:buNone/>
                      </a:pPr>
                      <a:r>
                        <a:rPr lang="en-US" sz="1200" dirty="0">
                          <a:latin typeface="Calibri" panose="020F0502020204030204" pitchFamily="34" charset="0"/>
                          <a:cs typeface="Calibri" panose="020F0502020204030204" pitchFamily="34" charset="0"/>
                        </a:rPr>
                        <a:t>$45,670 - $77,870</a:t>
                      </a:r>
                      <a:endParaRPr sz="1200" dirty="0">
                        <a:latin typeface="Calibri" panose="020F0502020204030204" pitchFamily="34" charset="0"/>
                        <a:cs typeface="Calibri" panose="020F0502020204030204" pitchFamily="34" charset="0"/>
                      </a:endParaRPr>
                    </a:p>
                  </a:txBody>
                  <a:tcPr marL="91425" marR="91425" marT="91425" marB="91425" anchor="ctr">
                    <a:lnL w="12700" cap="flat" cmpd="sng" algn="ctr">
                      <a:solidFill>
                        <a:srgbClr val="326E7C"/>
                      </a:solidFill>
                      <a:prstDash val="solid"/>
                      <a:round/>
                      <a:headEnd type="none" w="med" len="med"/>
                      <a:tailEnd type="none" w="med" len="med"/>
                    </a:lnL>
                    <a:lnR w="12700" cap="flat" cmpd="sng" algn="ctr">
                      <a:solidFill>
                        <a:srgbClr val="326E7C"/>
                      </a:solidFill>
                      <a:prstDash val="solid"/>
                      <a:round/>
                      <a:headEnd type="none" w="med" len="med"/>
                      <a:tailEnd type="none" w="med" len="med"/>
                    </a:lnR>
                    <a:lnT w="12700" cap="flat" cmpd="sng" algn="ctr">
                      <a:solidFill>
                        <a:srgbClr val="326E7C"/>
                      </a:solidFill>
                      <a:prstDash val="solid"/>
                      <a:round/>
                      <a:headEnd type="none" w="med" len="med"/>
                      <a:tailEnd type="none" w="med" len="med"/>
                    </a:lnT>
                    <a:lnB w="12700" cap="flat" cmpd="sng" algn="ctr">
                      <a:solidFill>
                        <a:srgbClr val="326E7C"/>
                      </a:solidFill>
                      <a:prstDash val="solid"/>
                      <a:round/>
                      <a:headEnd type="none" w="med" len="med"/>
                      <a:tailEnd type="none" w="med" len="med"/>
                    </a:lnB>
                  </a:tcPr>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US" sz="1200">
                          <a:latin typeface="Calibri" panose="020F0502020204030204" pitchFamily="34" charset="0"/>
                          <a:cs typeface="Calibri" panose="020F0502020204030204" pitchFamily="34" charset="0"/>
                        </a:rPr>
                        <a:t>Certified Nurses Assistant</a:t>
                      </a:r>
                      <a:endParaRPr sz="1200">
                        <a:latin typeface="Calibri" panose="020F0502020204030204" pitchFamily="34" charset="0"/>
                        <a:cs typeface="Calibri" panose="020F0502020204030204" pitchFamily="34" charset="0"/>
                      </a:endParaRPr>
                    </a:p>
                  </a:txBody>
                  <a:tcPr marL="91425" marR="91425" marT="91425" marB="91425" anchor="ctr">
                    <a:lnL w="12700" cap="flat" cmpd="sng" algn="ctr">
                      <a:solidFill>
                        <a:srgbClr val="326E7C"/>
                      </a:solidFill>
                      <a:prstDash val="solid"/>
                      <a:round/>
                      <a:headEnd type="none" w="med" len="med"/>
                      <a:tailEnd type="none" w="med" len="med"/>
                    </a:lnL>
                    <a:lnR w="12700" cap="flat" cmpd="sng" algn="ctr">
                      <a:solidFill>
                        <a:srgbClr val="326E7C"/>
                      </a:solidFill>
                      <a:prstDash val="solid"/>
                      <a:round/>
                      <a:headEnd type="none" w="med" len="med"/>
                      <a:tailEnd type="none" w="med" len="med"/>
                    </a:lnR>
                    <a:lnT w="12700" cap="flat" cmpd="sng" algn="ctr">
                      <a:solidFill>
                        <a:srgbClr val="326E7C"/>
                      </a:solidFill>
                      <a:prstDash val="solid"/>
                      <a:round/>
                      <a:headEnd type="none" w="med" len="med"/>
                      <a:tailEnd type="none" w="med" len="med"/>
                    </a:lnT>
                    <a:lnB w="12700" cap="flat" cmpd="sng" algn="ctr">
                      <a:solidFill>
                        <a:srgbClr val="326E7C"/>
                      </a:solidFill>
                      <a:prstDash val="solid"/>
                      <a:round/>
                      <a:headEnd type="none" w="med" len="med"/>
                      <a:tailEnd type="none" w="med" len="med"/>
                    </a:lnB>
                  </a:tcPr>
                </a:tc>
                <a:tc>
                  <a:txBody>
                    <a:bodyPr/>
                    <a:lstStyle/>
                    <a:p>
                      <a:pPr marL="0" lvl="0" indent="0" algn="ctr" rtl="0">
                        <a:spcBef>
                          <a:spcPts val="0"/>
                        </a:spcBef>
                        <a:spcAft>
                          <a:spcPts val="0"/>
                        </a:spcAft>
                        <a:buNone/>
                      </a:pPr>
                      <a:r>
                        <a:rPr lang="en-US" sz="1200">
                          <a:latin typeface="Calibri" panose="020F0502020204030204" pitchFamily="34" charset="0"/>
                          <a:cs typeface="Calibri" panose="020F0502020204030204" pitchFamily="34" charset="0"/>
                        </a:rPr>
                        <a:t>Technical/Vocational School</a:t>
                      </a:r>
                      <a:endParaRPr sz="1200">
                        <a:latin typeface="Calibri" panose="020F0502020204030204" pitchFamily="34" charset="0"/>
                        <a:cs typeface="Calibri" panose="020F0502020204030204" pitchFamily="34" charset="0"/>
                      </a:endParaRPr>
                    </a:p>
                  </a:txBody>
                  <a:tcPr marL="91425" marR="91425" marT="91425" marB="91425" anchor="ctr">
                    <a:lnL w="12700" cap="flat" cmpd="sng" algn="ctr">
                      <a:solidFill>
                        <a:srgbClr val="326E7C"/>
                      </a:solidFill>
                      <a:prstDash val="solid"/>
                      <a:round/>
                      <a:headEnd type="none" w="med" len="med"/>
                      <a:tailEnd type="none" w="med" len="med"/>
                    </a:lnL>
                    <a:lnR w="12700" cap="flat" cmpd="sng" algn="ctr">
                      <a:solidFill>
                        <a:srgbClr val="326E7C"/>
                      </a:solidFill>
                      <a:prstDash val="solid"/>
                      <a:round/>
                      <a:headEnd type="none" w="med" len="med"/>
                      <a:tailEnd type="none" w="med" len="med"/>
                    </a:lnR>
                    <a:lnT w="12700" cap="flat" cmpd="sng" algn="ctr">
                      <a:solidFill>
                        <a:srgbClr val="326E7C"/>
                      </a:solidFill>
                      <a:prstDash val="solid"/>
                      <a:round/>
                      <a:headEnd type="none" w="med" len="med"/>
                      <a:tailEnd type="none" w="med" len="med"/>
                    </a:lnT>
                    <a:lnB w="12700" cap="flat" cmpd="sng" algn="ctr">
                      <a:solidFill>
                        <a:srgbClr val="326E7C"/>
                      </a:solidFill>
                      <a:prstDash val="solid"/>
                      <a:round/>
                      <a:headEnd type="none" w="med" len="med"/>
                      <a:tailEnd type="none" w="med" len="med"/>
                    </a:lnB>
                  </a:tcPr>
                </a:tc>
                <a:tc>
                  <a:txBody>
                    <a:bodyPr/>
                    <a:lstStyle/>
                    <a:p>
                      <a:pPr marL="0" lvl="0" indent="0" algn="ctr" rtl="0">
                        <a:spcBef>
                          <a:spcPts val="0"/>
                        </a:spcBef>
                        <a:spcAft>
                          <a:spcPts val="0"/>
                        </a:spcAft>
                        <a:buNone/>
                      </a:pPr>
                      <a:r>
                        <a:rPr lang="en-US" sz="1200">
                          <a:latin typeface="Calibri" panose="020F0502020204030204" pitchFamily="34" charset="0"/>
                          <a:cs typeface="Calibri" panose="020F0502020204030204" pitchFamily="34" charset="0"/>
                        </a:rPr>
                        <a:t>1 year</a:t>
                      </a:r>
                      <a:endParaRPr sz="1200">
                        <a:latin typeface="Calibri" panose="020F0502020204030204" pitchFamily="34" charset="0"/>
                        <a:cs typeface="Calibri" panose="020F0502020204030204" pitchFamily="34" charset="0"/>
                      </a:endParaRPr>
                    </a:p>
                  </a:txBody>
                  <a:tcPr marL="91425" marR="91425" marT="91425" marB="91425" anchor="ctr">
                    <a:lnL w="12700" cap="flat" cmpd="sng" algn="ctr">
                      <a:solidFill>
                        <a:srgbClr val="326E7C"/>
                      </a:solidFill>
                      <a:prstDash val="solid"/>
                      <a:round/>
                      <a:headEnd type="none" w="med" len="med"/>
                      <a:tailEnd type="none" w="med" len="med"/>
                    </a:lnL>
                    <a:lnR w="12700" cap="flat" cmpd="sng" algn="ctr">
                      <a:solidFill>
                        <a:srgbClr val="326E7C"/>
                      </a:solidFill>
                      <a:prstDash val="solid"/>
                      <a:round/>
                      <a:headEnd type="none" w="med" len="med"/>
                      <a:tailEnd type="none" w="med" len="med"/>
                    </a:lnR>
                    <a:lnT w="12700" cap="flat" cmpd="sng" algn="ctr">
                      <a:solidFill>
                        <a:srgbClr val="326E7C"/>
                      </a:solidFill>
                      <a:prstDash val="solid"/>
                      <a:round/>
                      <a:headEnd type="none" w="med" len="med"/>
                      <a:tailEnd type="none" w="med" len="med"/>
                    </a:lnT>
                    <a:lnB w="12700" cap="flat" cmpd="sng" algn="ctr">
                      <a:solidFill>
                        <a:srgbClr val="326E7C"/>
                      </a:solidFill>
                      <a:prstDash val="solid"/>
                      <a:round/>
                      <a:headEnd type="none" w="med" len="med"/>
                      <a:tailEnd type="none" w="med" len="med"/>
                    </a:lnB>
                  </a:tcPr>
                </a:tc>
                <a:tc>
                  <a:txBody>
                    <a:bodyPr/>
                    <a:lstStyle/>
                    <a:p>
                      <a:pPr marL="0" lvl="0" indent="0" algn="ctr" rtl="0">
                        <a:spcBef>
                          <a:spcPts val="0"/>
                        </a:spcBef>
                        <a:spcAft>
                          <a:spcPts val="0"/>
                        </a:spcAft>
                        <a:buClr>
                          <a:schemeClr val="dk1"/>
                        </a:buClr>
                        <a:buSzPts val="1100"/>
                        <a:buFont typeface="Arial"/>
                        <a:buNone/>
                      </a:pPr>
                      <a:r>
                        <a:rPr lang="en-US" sz="1200" dirty="0">
                          <a:latin typeface="Calibri" panose="020F0502020204030204" pitchFamily="34" charset="0"/>
                          <a:cs typeface="Calibri" panose="020F0502020204030204" pitchFamily="34" charset="0"/>
                        </a:rPr>
                        <a:t>$30,020 - $48,780</a:t>
                      </a:r>
                      <a:endParaRPr sz="1200" dirty="0">
                        <a:latin typeface="Calibri" panose="020F0502020204030204" pitchFamily="34" charset="0"/>
                        <a:cs typeface="Calibri" panose="020F0502020204030204" pitchFamily="34" charset="0"/>
                      </a:endParaRPr>
                    </a:p>
                    <a:p>
                      <a:pPr marL="0" lvl="0" indent="0" algn="ctr" rtl="0">
                        <a:spcBef>
                          <a:spcPts val="0"/>
                        </a:spcBef>
                        <a:spcAft>
                          <a:spcPts val="0"/>
                        </a:spcAft>
                        <a:buNone/>
                      </a:pPr>
                      <a:endParaRPr sz="1200" dirty="0">
                        <a:latin typeface="Calibri" panose="020F0502020204030204" pitchFamily="34" charset="0"/>
                        <a:cs typeface="Calibri" panose="020F0502020204030204" pitchFamily="34" charset="0"/>
                      </a:endParaRPr>
                    </a:p>
                  </a:txBody>
                  <a:tcPr marL="91425" marR="91425" marT="91425" marB="91425" anchor="ctr">
                    <a:lnL w="12700" cap="flat" cmpd="sng" algn="ctr">
                      <a:solidFill>
                        <a:srgbClr val="326E7C"/>
                      </a:solidFill>
                      <a:prstDash val="solid"/>
                      <a:round/>
                      <a:headEnd type="none" w="med" len="med"/>
                      <a:tailEnd type="none" w="med" len="med"/>
                    </a:lnL>
                    <a:lnR w="12700" cap="flat" cmpd="sng" algn="ctr">
                      <a:solidFill>
                        <a:srgbClr val="326E7C"/>
                      </a:solidFill>
                      <a:prstDash val="solid"/>
                      <a:round/>
                      <a:headEnd type="none" w="med" len="med"/>
                      <a:tailEnd type="none" w="med" len="med"/>
                    </a:lnR>
                    <a:lnT w="12700" cap="flat" cmpd="sng" algn="ctr">
                      <a:solidFill>
                        <a:srgbClr val="326E7C"/>
                      </a:solidFill>
                      <a:prstDash val="solid"/>
                      <a:round/>
                      <a:headEnd type="none" w="med" len="med"/>
                      <a:tailEnd type="none" w="med" len="med"/>
                    </a:lnT>
                    <a:lnB w="12700" cap="flat" cmpd="sng" algn="ctr">
                      <a:solidFill>
                        <a:srgbClr val="326E7C"/>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a:extLst>
            <a:ext uri="{FF2B5EF4-FFF2-40B4-BE49-F238E27FC236}">
              <a16:creationId xmlns:a16="http://schemas.microsoft.com/office/drawing/2014/main" id="{416E9BE8-C579-0C5E-665F-3BE54788B157}"/>
            </a:ext>
          </a:extLst>
        </p:cNvPr>
        <p:cNvGrpSpPr/>
        <p:nvPr/>
      </p:nvGrpSpPr>
      <p:grpSpPr>
        <a:xfrm>
          <a:off x="0" y="0"/>
          <a:ext cx="0" cy="0"/>
          <a:chOff x="0" y="0"/>
          <a:chExt cx="0" cy="0"/>
        </a:xfrm>
      </p:grpSpPr>
      <p:sp>
        <p:nvSpPr>
          <p:cNvPr id="119" name="Google Shape;119;p7">
            <a:extLst>
              <a:ext uri="{FF2B5EF4-FFF2-40B4-BE49-F238E27FC236}">
                <a16:creationId xmlns:a16="http://schemas.microsoft.com/office/drawing/2014/main" id="{241357D8-A0AC-1F8C-82EA-8D3A16DA2FB1}"/>
              </a:ext>
            </a:extLst>
          </p:cNvPr>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Career Clusters</a:t>
            </a:r>
            <a:endParaRPr dirty="0"/>
          </a:p>
        </p:txBody>
      </p:sp>
      <p:pic>
        <p:nvPicPr>
          <p:cNvPr id="5" name="Picture 4" descr="A circular chart with icons on it&#10;&#10;AI-generated content may be incorrect.">
            <a:extLst>
              <a:ext uri="{FF2B5EF4-FFF2-40B4-BE49-F238E27FC236}">
                <a16:creationId xmlns:a16="http://schemas.microsoft.com/office/drawing/2014/main" id="{34C3408A-5D53-7070-21D9-308142342122}"/>
              </a:ext>
            </a:extLst>
          </p:cNvPr>
          <p:cNvPicPr>
            <a:picLocks noChangeAspect="1"/>
          </p:cNvPicPr>
          <p:nvPr/>
        </p:nvPicPr>
        <p:blipFill>
          <a:blip r:embed="rId3"/>
          <a:stretch>
            <a:fillRect/>
          </a:stretch>
        </p:blipFill>
        <p:spPr>
          <a:xfrm>
            <a:off x="1858032" y="804277"/>
            <a:ext cx="5427935" cy="4031976"/>
          </a:xfrm>
          <a:prstGeom prst="rect">
            <a:avLst/>
          </a:prstGeom>
        </p:spPr>
      </p:pic>
    </p:spTree>
    <p:extLst>
      <p:ext uri="{BB962C8B-B14F-4D97-AF65-F5344CB8AC3E}">
        <p14:creationId xmlns:p14="http://schemas.microsoft.com/office/powerpoint/2010/main" val="39544184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a:extLst>
            <a:ext uri="{FF2B5EF4-FFF2-40B4-BE49-F238E27FC236}">
              <a16:creationId xmlns:a16="http://schemas.microsoft.com/office/drawing/2014/main" id="{61DF7581-777A-3FAE-B75C-1BDA818FF7AE}"/>
            </a:ext>
          </a:extLst>
        </p:cNvPr>
        <p:cNvGrpSpPr/>
        <p:nvPr/>
      </p:nvGrpSpPr>
      <p:grpSpPr>
        <a:xfrm>
          <a:off x="0" y="0"/>
          <a:ext cx="0" cy="0"/>
          <a:chOff x="0" y="0"/>
          <a:chExt cx="0" cy="0"/>
        </a:xfrm>
      </p:grpSpPr>
      <p:sp>
        <p:nvSpPr>
          <p:cNvPr id="118" name="Google Shape;118;p7">
            <a:extLst>
              <a:ext uri="{FF2B5EF4-FFF2-40B4-BE49-F238E27FC236}">
                <a16:creationId xmlns:a16="http://schemas.microsoft.com/office/drawing/2014/main" id="{97994AFB-1FEF-E07A-2C9D-EC6AE7AC959C}"/>
              </a:ext>
            </a:extLst>
          </p:cNvPr>
          <p:cNvSpPr txBox="1">
            <a:spLocks noGrp="1"/>
          </p:cNvSpPr>
          <p:nvPr>
            <p:ph type="body" idx="1"/>
          </p:nvPr>
        </p:nvSpPr>
        <p:spPr>
          <a:xfrm>
            <a:off x="457200" y="1309352"/>
            <a:ext cx="8057407" cy="3434098"/>
          </a:xfrm>
          <a:prstGeom prst="rect">
            <a:avLst/>
          </a:prstGeom>
          <a:noFill/>
          <a:ln>
            <a:noFill/>
          </a:ln>
        </p:spPr>
        <p:txBody>
          <a:bodyPr spcFirstLastPara="1" wrap="square" lIns="91425" tIns="45700" rIns="91425" bIns="45700" anchor="t" anchorCtr="0">
            <a:normAutofit lnSpcReduction="10000"/>
          </a:bodyPr>
          <a:lstStyle/>
          <a:p>
            <a:pPr marL="227012" indent="-227012"/>
            <a:r>
              <a:rPr lang="en-US" dirty="0"/>
              <a:t>Do you enjoy working with your hands, thinking creatively, and solving problems? Then a career in health science might be just right for you!</a:t>
            </a:r>
          </a:p>
          <a:p>
            <a:pPr marL="227012" indent="-227012"/>
            <a:r>
              <a:rPr lang="en-US" dirty="0"/>
              <a:t>Professionals in the health science cluster work in hospitals, clinics, and other medical settings where they use their skills to care for patients and improve lives. </a:t>
            </a:r>
          </a:p>
          <a:p>
            <a:pPr marL="227012" indent="-227012"/>
            <a:r>
              <a:rPr lang="en-US" dirty="0"/>
              <a:t>One of the many rewarding careers that falls into this cluster is nursing.</a:t>
            </a:r>
          </a:p>
          <a:p>
            <a:pPr marL="227012" lvl="0" indent="-227012" algn="l" rtl="0">
              <a:spcBef>
                <a:spcPts val="520"/>
              </a:spcBef>
              <a:spcAft>
                <a:spcPts val="0"/>
              </a:spcAft>
              <a:buSzPts val="2600"/>
              <a:buChar char="•"/>
            </a:pPr>
            <a:endParaRPr dirty="0"/>
          </a:p>
        </p:txBody>
      </p:sp>
      <p:sp>
        <p:nvSpPr>
          <p:cNvPr id="119" name="Google Shape;119;p7">
            <a:extLst>
              <a:ext uri="{FF2B5EF4-FFF2-40B4-BE49-F238E27FC236}">
                <a16:creationId xmlns:a16="http://schemas.microsoft.com/office/drawing/2014/main" id="{35EE406E-BEDC-19CA-1694-C72BA3EC6BED}"/>
              </a:ext>
            </a:extLst>
          </p:cNvPr>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Overview</a:t>
            </a:r>
            <a:endParaRPr dirty="0"/>
          </a:p>
        </p:txBody>
      </p:sp>
    </p:spTree>
    <p:extLst>
      <p:ext uri="{BB962C8B-B14F-4D97-AF65-F5344CB8AC3E}">
        <p14:creationId xmlns:p14="http://schemas.microsoft.com/office/powerpoint/2010/main" val="31346332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a:extLst>
            <a:ext uri="{FF2B5EF4-FFF2-40B4-BE49-F238E27FC236}">
              <a16:creationId xmlns:a16="http://schemas.microsoft.com/office/drawing/2014/main" id="{EA3778FF-8836-AC17-E7CE-95A917697A8A}"/>
            </a:ext>
          </a:extLst>
        </p:cNvPr>
        <p:cNvGrpSpPr/>
        <p:nvPr/>
      </p:nvGrpSpPr>
      <p:grpSpPr>
        <a:xfrm>
          <a:off x="0" y="0"/>
          <a:ext cx="0" cy="0"/>
          <a:chOff x="0" y="0"/>
          <a:chExt cx="0" cy="0"/>
        </a:xfrm>
      </p:grpSpPr>
      <p:sp>
        <p:nvSpPr>
          <p:cNvPr id="118" name="Google Shape;118;p7">
            <a:extLst>
              <a:ext uri="{FF2B5EF4-FFF2-40B4-BE49-F238E27FC236}">
                <a16:creationId xmlns:a16="http://schemas.microsoft.com/office/drawing/2014/main" id="{986C4445-2E64-42C3-A17A-A117815A5638}"/>
              </a:ext>
            </a:extLst>
          </p:cNvPr>
          <p:cNvSpPr txBox="1">
            <a:spLocks noGrp="1"/>
          </p:cNvSpPr>
          <p:nvPr>
            <p:ph type="body" idx="1"/>
          </p:nvPr>
        </p:nvSpPr>
        <p:spPr>
          <a:xfrm>
            <a:off x="457201" y="1309352"/>
            <a:ext cx="7626095" cy="3434098"/>
          </a:xfrm>
          <a:prstGeom prst="rect">
            <a:avLst/>
          </a:prstGeom>
          <a:noFill/>
          <a:ln>
            <a:noFill/>
          </a:ln>
        </p:spPr>
        <p:txBody>
          <a:bodyPr spcFirstLastPara="1" wrap="square" lIns="91425" tIns="45700" rIns="91425" bIns="45700" anchor="t" anchorCtr="0">
            <a:normAutofit/>
          </a:bodyPr>
          <a:lstStyle/>
          <a:p>
            <a:pPr marL="227012" indent="-227012"/>
            <a:r>
              <a:rPr lang="en-US" dirty="0"/>
              <a:t>Nurses assess and monitor patients, administer medications, collaborate with doctors, and provide emotional support to both patients and their families.</a:t>
            </a:r>
          </a:p>
          <a:p>
            <a:pPr marL="227012" indent="-227012"/>
            <a:r>
              <a:rPr lang="en-US" dirty="0"/>
              <a:t>Despite the physical and emotional challenges, many nurses find deep fulfillment in making a tangible difference in people’s lives, offering comfort, healing, and compassionate care every day.</a:t>
            </a:r>
          </a:p>
          <a:p>
            <a:pPr marL="227012" indent="-227012"/>
            <a:endParaRPr dirty="0"/>
          </a:p>
        </p:txBody>
      </p:sp>
      <p:sp>
        <p:nvSpPr>
          <p:cNvPr id="119" name="Google Shape;119;p7">
            <a:extLst>
              <a:ext uri="{FF2B5EF4-FFF2-40B4-BE49-F238E27FC236}">
                <a16:creationId xmlns:a16="http://schemas.microsoft.com/office/drawing/2014/main" id="{3BD9E79A-AECE-2E57-2FED-F6CA7258B633}"/>
              </a:ext>
            </a:extLst>
          </p:cNvPr>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Nursing</a:t>
            </a:r>
            <a:endParaRPr dirty="0"/>
          </a:p>
        </p:txBody>
      </p:sp>
      <p:pic>
        <p:nvPicPr>
          <p:cNvPr id="3" name="Picture 2" descr="A logo of a medical service&#10;&#10;AI-generated content may be incorrect.">
            <a:extLst>
              <a:ext uri="{FF2B5EF4-FFF2-40B4-BE49-F238E27FC236}">
                <a16:creationId xmlns:a16="http://schemas.microsoft.com/office/drawing/2014/main" id="{1A5A51DE-B7AF-7B46-1E39-869647541C58}"/>
              </a:ext>
            </a:extLst>
          </p:cNvPr>
          <p:cNvPicPr>
            <a:picLocks noChangeAspect="1"/>
          </p:cNvPicPr>
          <p:nvPr/>
        </p:nvPicPr>
        <p:blipFill>
          <a:blip r:embed="rId3"/>
          <a:stretch>
            <a:fillRect/>
          </a:stretch>
        </p:blipFill>
        <p:spPr>
          <a:xfrm>
            <a:off x="7825206" y="121158"/>
            <a:ext cx="1188194" cy="1188194"/>
          </a:xfrm>
          <a:prstGeom prst="rect">
            <a:avLst/>
          </a:prstGeom>
        </p:spPr>
      </p:pic>
    </p:spTree>
    <p:extLst>
      <p:ext uri="{BB962C8B-B14F-4D97-AF65-F5344CB8AC3E}">
        <p14:creationId xmlns:p14="http://schemas.microsoft.com/office/powerpoint/2010/main" val="27696254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a:extLst>
            <a:ext uri="{FF2B5EF4-FFF2-40B4-BE49-F238E27FC236}">
              <a16:creationId xmlns:a16="http://schemas.microsoft.com/office/drawing/2014/main" id="{E76D161A-7646-02AA-9FE8-1B1DEF685C66}"/>
            </a:ext>
          </a:extLst>
        </p:cNvPr>
        <p:cNvGrpSpPr/>
        <p:nvPr/>
      </p:nvGrpSpPr>
      <p:grpSpPr>
        <a:xfrm>
          <a:off x="0" y="0"/>
          <a:ext cx="0" cy="0"/>
          <a:chOff x="0" y="0"/>
          <a:chExt cx="0" cy="0"/>
        </a:xfrm>
      </p:grpSpPr>
      <p:sp>
        <p:nvSpPr>
          <p:cNvPr id="118" name="Google Shape;118;p7">
            <a:extLst>
              <a:ext uri="{FF2B5EF4-FFF2-40B4-BE49-F238E27FC236}">
                <a16:creationId xmlns:a16="http://schemas.microsoft.com/office/drawing/2014/main" id="{141DC7C6-25CB-77CF-658A-3C1FAB7AC6E7}"/>
              </a:ext>
            </a:extLst>
          </p:cNvPr>
          <p:cNvSpPr txBox="1">
            <a:spLocks noGrp="1"/>
          </p:cNvSpPr>
          <p:nvPr>
            <p:ph type="body" idx="1"/>
          </p:nvPr>
        </p:nvSpPr>
        <p:spPr>
          <a:xfrm>
            <a:off x="457200" y="1309352"/>
            <a:ext cx="7607807" cy="3434098"/>
          </a:xfrm>
          <a:prstGeom prst="rect">
            <a:avLst/>
          </a:prstGeom>
          <a:noFill/>
          <a:ln>
            <a:noFill/>
          </a:ln>
        </p:spPr>
        <p:txBody>
          <a:bodyPr spcFirstLastPara="1" wrap="square" lIns="91425" tIns="45700" rIns="91425" bIns="45700" anchor="t" anchorCtr="0">
            <a:noAutofit/>
          </a:bodyPr>
          <a:lstStyle/>
          <a:p>
            <a:pPr marL="227012" indent="-227012"/>
            <a:r>
              <a:rPr lang="en-US" dirty="0"/>
              <a:t>There are various levels of education you can pursue to work in this field.</a:t>
            </a:r>
          </a:p>
          <a:p>
            <a:pPr marL="227012" indent="-227012"/>
            <a:r>
              <a:rPr lang="en-US" dirty="0"/>
              <a:t>For example, you will need a short training program and to pass a competency exam to become a Certified Nursing Assistant (CNA).</a:t>
            </a:r>
          </a:p>
          <a:p>
            <a:pPr marL="227012" indent="-227012"/>
            <a:r>
              <a:rPr lang="en-US" dirty="0"/>
              <a:t>A Registered Nurse (RN) requires at least an Associate’s or Bachelor’s degree in Nursing as well as passing the NCLEX-RN.</a:t>
            </a:r>
          </a:p>
        </p:txBody>
      </p:sp>
      <p:sp>
        <p:nvSpPr>
          <p:cNvPr id="119" name="Google Shape;119;p7">
            <a:extLst>
              <a:ext uri="{FF2B5EF4-FFF2-40B4-BE49-F238E27FC236}">
                <a16:creationId xmlns:a16="http://schemas.microsoft.com/office/drawing/2014/main" id="{0080B88C-1D21-B977-D9D6-844FD2255742}"/>
              </a:ext>
            </a:extLst>
          </p:cNvPr>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Nursing: Education</a:t>
            </a:r>
            <a:endParaRPr dirty="0"/>
          </a:p>
        </p:txBody>
      </p:sp>
      <p:pic>
        <p:nvPicPr>
          <p:cNvPr id="2" name="Picture 1" descr="A logo of a medical service&#10;&#10;AI-generated content may be incorrect.">
            <a:extLst>
              <a:ext uri="{FF2B5EF4-FFF2-40B4-BE49-F238E27FC236}">
                <a16:creationId xmlns:a16="http://schemas.microsoft.com/office/drawing/2014/main" id="{FAB65454-2861-2C0B-E6BB-3B339B19760A}"/>
              </a:ext>
            </a:extLst>
          </p:cNvPr>
          <p:cNvPicPr>
            <a:picLocks noChangeAspect="1"/>
          </p:cNvPicPr>
          <p:nvPr/>
        </p:nvPicPr>
        <p:blipFill>
          <a:blip r:embed="rId3"/>
          <a:stretch>
            <a:fillRect/>
          </a:stretch>
        </p:blipFill>
        <p:spPr>
          <a:xfrm>
            <a:off x="7825206" y="121158"/>
            <a:ext cx="1188194" cy="1188194"/>
          </a:xfrm>
          <a:prstGeom prst="rect">
            <a:avLst/>
          </a:prstGeom>
        </p:spPr>
      </p:pic>
    </p:spTree>
    <p:extLst>
      <p:ext uri="{BB962C8B-B14F-4D97-AF65-F5344CB8AC3E}">
        <p14:creationId xmlns:p14="http://schemas.microsoft.com/office/powerpoint/2010/main" val="18971393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7"/>
          <p:cNvSpPr txBox="1">
            <a:spLocks noGrp="1"/>
          </p:cNvSpPr>
          <p:nvPr>
            <p:ph type="body" idx="1"/>
          </p:nvPr>
        </p:nvSpPr>
        <p:spPr>
          <a:xfrm>
            <a:off x="457200" y="1164497"/>
            <a:ext cx="7635834" cy="3578953"/>
          </a:xfrm>
          <a:prstGeom prst="rect">
            <a:avLst/>
          </a:prstGeom>
          <a:noFill/>
          <a:ln>
            <a:noFill/>
          </a:ln>
        </p:spPr>
        <p:txBody>
          <a:bodyPr spcFirstLastPara="1" wrap="square" lIns="91425" tIns="45700" rIns="91425" bIns="45700" anchor="t" anchorCtr="0">
            <a:normAutofit fontScale="92500"/>
          </a:bodyPr>
          <a:lstStyle/>
          <a:p>
            <a:pPr marL="227012" lvl="0" indent="-227012" algn="l" rtl="0">
              <a:spcBef>
                <a:spcPts val="520"/>
              </a:spcBef>
              <a:spcAft>
                <a:spcPts val="0"/>
              </a:spcAft>
              <a:buSzPts val="2600"/>
              <a:buChar char="•"/>
            </a:pPr>
            <a:r>
              <a:rPr lang="en-US" dirty="0">
                <a:solidFill>
                  <a:srgbClr val="000000"/>
                </a:solidFill>
              </a:rPr>
              <a:t>Each corner of the room has a topic related to a skill required for nursing:</a:t>
            </a:r>
            <a:endParaRPr dirty="0">
              <a:solidFill>
                <a:srgbClr val="000000"/>
              </a:solidFill>
            </a:endParaRPr>
          </a:p>
          <a:p>
            <a:pPr marL="480034" lvl="1" indent="-185155" algn="l" rtl="0">
              <a:spcBef>
                <a:spcPts val="0"/>
              </a:spcBef>
              <a:spcAft>
                <a:spcPts val="0"/>
              </a:spcAft>
              <a:buSzPts val="2000"/>
              <a:buChar char="•"/>
            </a:pPr>
            <a:r>
              <a:rPr lang="en-US" sz="1800" dirty="0">
                <a:solidFill>
                  <a:srgbClr val="292929"/>
                </a:solidFill>
              </a:rPr>
              <a:t>Clinical and Technical Skills (job related skills needed to take care of patients)</a:t>
            </a:r>
            <a:endParaRPr sz="1800" dirty="0">
              <a:solidFill>
                <a:srgbClr val="292929"/>
              </a:solidFill>
            </a:endParaRPr>
          </a:p>
          <a:p>
            <a:pPr marL="480034" lvl="1" indent="-185155" algn="l" rtl="0">
              <a:spcBef>
                <a:spcPts val="333"/>
              </a:spcBef>
              <a:spcAft>
                <a:spcPts val="0"/>
              </a:spcAft>
              <a:buSzPts val="2000"/>
              <a:buChar char="•"/>
            </a:pPr>
            <a:r>
              <a:rPr lang="en-US" sz="1800" dirty="0">
                <a:solidFill>
                  <a:srgbClr val="292929"/>
                </a:solidFill>
              </a:rPr>
              <a:t>Communication and Interpersonal(interaction with others) Skills</a:t>
            </a:r>
            <a:endParaRPr sz="1800" dirty="0">
              <a:solidFill>
                <a:srgbClr val="292929"/>
              </a:solidFill>
            </a:endParaRPr>
          </a:p>
          <a:p>
            <a:pPr marL="480034" lvl="1" indent="-185155" algn="l" rtl="0">
              <a:spcBef>
                <a:spcPts val="333"/>
              </a:spcBef>
              <a:spcAft>
                <a:spcPts val="0"/>
              </a:spcAft>
              <a:buSzPts val="2000"/>
              <a:buChar char="•"/>
            </a:pPr>
            <a:r>
              <a:rPr lang="en-US" sz="1800" dirty="0">
                <a:solidFill>
                  <a:srgbClr val="292929"/>
                </a:solidFill>
              </a:rPr>
              <a:t>Critical Thinking and Problem Solving</a:t>
            </a:r>
            <a:endParaRPr sz="1800" dirty="0">
              <a:solidFill>
                <a:srgbClr val="292929"/>
              </a:solidFill>
            </a:endParaRPr>
          </a:p>
          <a:p>
            <a:pPr marL="480034" lvl="1" indent="-185155" algn="l" rtl="0">
              <a:spcBef>
                <a:spcPts val="333"/>
              </a:spcBef>
              <a:spcAft>
                <a:spcPts val="0"/>
              </a:spcAft>
              <a:buSzPts val="2000"/>
              <a:buChar char="•"/>
            </a:pPr>
            <a:r>
              <a:rPr lang="en-US" sz="1800" dirty="0">
                <a:solidFill>
                  <a:srgbClr val="292929"/>
                </a:solidFill>
              </a:rPr>
              <a:t>Emotional and Physical Stamina</a:t>
            </a:r>
            <a:endParaRPr sz="1800" dirty="0">
              <a:solidFill>
                <a:srgbClr val="292929"/>
              </a:solidFill>
            </a:endParaRPr>
          </a:p>
          <a:p>
            <a:pPr marL="480034" lvl="1" indent="-185155" algn="l" rtl="0">
              <a:spcBef>
                <a:spcPts val="333"/>
              </a:spcBef>
              <a:spcAft>
                <a:spcPts val="0"/>
              </a:spcAft>
              <a:buSzPts val="2000"/>
              <a:buChar char="•"/>
            </a:pPr>
            <a:r>
              <a:rPr lang="en-US" sz="1800" dirty="0">
                <a:solidFill>
                  <a:srgbClr val="292929"/>
                </a:solidFill>
              </a:rPr>
              <a:t>Leadership and Organization Skills </a:t>
            </a:r>
            <a:endParaRPr sz="1800" dirty="0">
              <a:solidFill>
                <a:srgbClr val="292929"/>
              </a:solidFill>
            </a:endParaRPr>
          </a:p>
          <a:p>
            <a:pPr marL="227012" lvl="0" indent="-227012" algn="l" rtl="0">
              <a:spcBef>
                <a:spcPts val="520"/>
              </a:spcBef>
              <a:spcAft>
                <a:spcPts val="0"/>
              </a:spcAft>
              <a:buSzPts val="2600"/>
              <a:buChar char="•"/>
            </a:pPr>
            <a:r>
              <a:rPr lang="en-US" dirty="0">
                <a:solidFill>
                  <a:srgbClr val="000000"/>
                </a:solidFill>
              </a:rPr>
              <a:t>Go to your assigned corner and with your group and come up with 3 reasons why a nurse would need that skill.</a:t>
            </a:r>
            <a:endParaRPr dirty="0">
              <a:solidFill>
                <a:srgbClr val="000000"/>
              </a:solidFill>
            </a:endParaRPr>
          </a:p>
          <a:p>
            <a:pPr marL="227012" lvl="0" indent="-227012" algn="l" rtl="0">
              <a:spcBef>
                <a:spcPts val="520"/>
              </a:spcBef>
              <a:spcAft>
                <a:spcPts val="0"/>
              </a:spcAft>
              <a:buSzPts val="2600"/>
              <a:buChar char="•"/>
            </a:pPr>
            <a:r>
              <a:rPr lang="en-US" dirty="0">
                <a:solidFill>
                  <a:srgbClr val="000000"/>
                </a:solidFill>
              </a:rPr>
              <a:t>Choose a spokesperson and be prepared to share out.</a:t>
            </a:r>
            <a:endParaRPr dirty="0">
              <a:solidFill>
                <a:srgbClr val="000000"/>
              </a:solidFill>
            </a:endParaRPr>
          </a:p>
          <a:p>
            <a:pPr marL="1645836" lvl="7" indent="-60952" algn="l" rtl="0">
              <a:spcBef>
                <a:spcPts val="240"/>
              </a:spcBef>
              <a:spcAft>
                <a:spcPts val="0"/>
              </a:spcAft>
              <a:buSzPts val="1200"/>
              <a:buFont typeface="Calibri"/>
              <a:buNone/>
            </a:pPr>
            <a:endParaRPr dirty="0"/>
          </a:p>
        </p:txBody>
      </p:sp>
      <p:sp>
        <p:nvSpPr>
          <p:cNvPr id="119" name="Google Shape;119;p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Five Corners</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338070d4ca5_0_22"/>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Autofit/>
          </a:bodyPr>
          <a:lstStyle/>
          <a:p>
            <a:pPr marL="227012" lvl="0" indent="-227012" algn="l" rtl="0">
              <a:spcBef>
                <a:spcPts val="0"/>
              </a:spcBef>
              <a:spcAft>
                <a:spcPts val="0"/>
              </a:spcAft>
              <a:buSzPct val="100000"/>
              <a:buFont typeface="Arial"/>
              <a:buChar char="•"/>
            </a:pPr>
            <a:r>
              <a:rPr lang="en-US" sz="2000" b="1" i="0" u="none" strike="noStrike" dirty="0">
                <a:solidFill>
                  <a:srgbClr val="292929"/>
                </a:solidFill>
                <a:latin typeface="Calibri"/>
                <a:ea typeface="Calibri"/>
                <a:cs typeface="Calibri"/>
                <a:sym typeface="Calibri"/>
              </a:rPr>
              <a:t>Clinical and Technical Skills.</a:t>
            </a:r>
            <a:r>
              <a:rPr lang="en-US" sz="2000" b="0" i="0" u="none" strike="noStrike" dirty="0">
                <a:solidFill>
                  <a:srgbClr val="292929"/>
                </a:solidFill>
                <a:latin typeface="Calibri"/>
                <a:ea typeface="Calibri"/>
                <a:cs typeface="Calibri"/>
                <a:sym typeface="Calibri"/>
              </a:rPr>
              <a:t> Nurses need to understand human anatomy, how to administer medication, how to perform CPR and First Aid, as well as operate medical devices, electronic health records, and diagnostic tools. </a:t>
            </a:r>
            <a:endParaRPr sz="2000" dirty="0"/>
          </a:p>
          <a:p>
            <a:pPr marL="227012" lvl="0" indent="-227012" algn="l" rtl="0">
              <a:spcBef>
                <a:spcPts val="333"/>
              </a:spcBef>
              <a:spcAft>
                <a:spcPts val="0"/>
              </a:spcAft>
              <a:buSzPct val="100000"/>
              <a:buFont typeface="Arial"/>
              <a:buChar char="•"/>
            </a:pPr>
            <a:r>
              <a:rPr lang="en-US" sz="2000" b="1" i="0" u="none" strike="noStrike" dirty="0">
                <a:solidFill>
                  <a:srgbClr val="292929"/>
                </a:solidFill>
                <a:latin typeface="Calibri"/>
                <a:ea typeface="Calibri"/>
                <a:cs typeface="Calibri"/>
                <a:sym typeface="Calibri"/>
              </a:rPr>
              <a:t>Communication and Interpersonal Skills.</a:t>
            </a:r>
            <a:r>
              <a:rPr lang="en-US" sz="2000" b="0" i="0" u="none" strike="noStrike" dirty="0">
                <a:solidFill>
                  <a:srgbClr val="292929"/>
                </a:solidFill>
                <a:latin typeface="Calibri"/>
                <a:ea typeface="Calibri"/>
                <a:cs typeface="Calibri"/>
                <a:sym typeface="Calibri"/>
              </a:rPr>
              <a:t> Nurses need to be able to clearly communicate with patients, work well in teams with other health professionals, and  understand and respect diverse backgrounds and beliefs from patients. </a:t>
            </a:r>
            <a:endParaRPr sz="2000" dirty="0"/>
          </a:p>
          <a:p>
            <a:pPr marL="227012" lvl="0" indent="-227012" algn="l" rtl="0">
              <a:spcBef>
                <a:spcPts val="333"/>
              </a:spcBef>
              <a:spcAft>
                <a:spcPts val="0"/>
              </a:spcAft>
              <a:buSzPct val="100000"/>
              <a:buFont typeface="Arial"/>
              <a:buChar char="•"/>
            </a:pPr>
            <a:r>
              <a:rPr lang="en-US" sz="2000" b="1" i="0" u="none" strike="noStrike" dirty="0">
                <a:solidFill>
                  <a:srgbClr val="292929"/>
                </a:solidFill>
                <a:latin typeface="Calibri"/>
                <a:ea typeface="Calibri"/>
                <a:cs typeface="Calibri"/>
                <a:sym typeface="Calibri"/>
              </a:rPr>
              <a:t>Critical Thinking and Problem Solving. </a:t>
            </a:r>
            <a:r>
              <a:rPr lang="en-US" sz="2000" b="0" i="0" u="none" strike="noStrike" dirty="0">
                <a:solidFill>
                  <a:srgbClr val="292929"/>
                </a:solidFill>
                <a:latin typeface="Calibri"/>
                <a:ea typeface="Calibri"/>
                <a:cs typeface="Calibri"/>
                <a:sym typeface="Calibri"/>
              </a:rPr>
              <a:t>Nurses need to be able to act fast in emergencies and high-pressure situations. Nurses also need to pay close attention to detail and adapt quickly to new events. </a:t>
            </a:r>
            <a:endParaRPr sz="2000" dirty="0"/>
          </a:p>
        </p:txBody>
      </p:sp>
      <p:sp>
        <p:nvSpPr>
          <p:cNvPr id="125" name="Google Shape;125;g338070d4ca5_0_2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chemeClr val="accent4"/>
              </a:buClr>
              <a:buSzPts val="3600"/>
              <a:buFont typeface="Calibri"/>
              <a:buNone/>
            </a:pPr>
            <a:r>
              <a:rPr lang="en-US" dirty="0"/>
              <a:t>Skills Needed to be a Nurse</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362F31-D41D-C411-2404-FAFEE9F35813}"/>
              </a:ext>
            </a:extLst>
          </p:cNvPr>
          <p:cNvSpPr>
            <a:spLocks noGrp="1"/>
          </p:cNvSpPr>
          <p:nvPr>
            <p:ph type="body" idx="1"/>
          </p:nvPr>
        </p:nvSpPr>
        <p:spPr/>
        <p:txBody>
          <a:bodyPr>
            <a:normAutofit/>
          </a:bodyPr>
          <a:lstStyle/>
          <a:p>
            <a:pPr marL="227012" lvl="0" indent="-227012" algn="l" rtl="0">
              <a:spcBef>
                <a:spcPts val="333"/>
              </a:spcBef>
              <a:spcAft>
                <a:spcPts val="0"/>
              </a:spcAft>
              <a:buSzPct val="100000"/>
              <a:buFont typeface="Arial"/>
              <a:buChar char="•"/>
            </a:pPr>
            <a:r>
              <a:rPr lang="en-US" sz="2400" b="1" i="0" u="none" strike="noStrike" dirty="0">
                <a:solidFill>
                  <a:srgbClr val="292929"/>
                </a:solidFill>
                <a:latin typeface="Calibri"/>
                <a:ea typeface="Calibri"/>
                <a:cs typeface="Calibri"/>
                <a:sym typeface="Calibri"/>
              </a:rPr>
              <a:t>Emotional and Physical Stamina.</a:t>
            </a:r>
            <a:r>
              <a:rPr lang="en-US" sz="2400" b="0" i="0" u="none" strike="noStrike" dirty="0">
                <a:solidFill>
                  <a:srgbClr val="292929"/>
                </a:solidFill>
                <a:latin typeface="Calibri"/>
                <a:ea typeface="Calibri"/>
                <a:cs typeface="Calibri"/>
                <a:sym typeface="Calibri"/>
              </a:rPr>
              <a:t> Nurses need to be able to handle long hours, emotional situations, and high workloads. Nurses also need to be able to stand for long periods of time and lift and move patients. </a:t>
            </a:r>
            <a:endParaRPr lang="en-US" sz="2400" dirty="0"/>
          </a:p>
          <a:p>
            <a:pPr marL="227012" lvl="0" indent="-227012" algn="l" rtl="0">
              <a:spcBef>
                <a:spcPts val="333"/>
              </a:spcBef>
              <a:spcAft>
                <a:spcPts val="0"/>
              </a:spcAft>
              <a:buClr>
                <a:schemeClr val="accent4"/>
              </a:buClr>
              <a:buSzPct val="100000"/>
              <a:buFont typeface="Arial"/>
              <a:buChar char="•"/>
            </a:pPr>
            <a:r>
              <a:rPr lang="en-US" sz="2400" b="1" i="0" u="none" strike="noStrike" dirty="0">
                <a:solidFill>
                  <a:srgbClr val="292929"/>
                </a:solidFill>
                <a:latin typeface="Calibri"/>
                <a:ea typeface="Calibri"/>
                <a:cs typeface="Calibri"/>
                <a:sym typeface="Calibri"/>
              </a:rPr>
              <a:t>Leadership and Organization Skills. </a:t>
            </a:r>
            <a:r>
              <a:rPr lang="en-US" sz="2400" b="0" i="0" u="none" strike="noStrike" dirty="0">
                <a:solidFill>
                  <a:srgbClr val="292929"/>
                </a:solidFill>
                <a:latin typeface="Calibri"/>
                <a:ea typeface="Calibri"/>
                <a:cs typeface="Calibri"/>
                <a:sym typeface="Calibri"/>
              </a:rPr>
              <a:t>Nurses need to be able to delegate or assign tasks to assistants and support staff, as well as prioritize tasks and manage multiple patients effectively. </a:t>
            </a:r>
            <a:endParaRPr lang="en-US" sz="2400" dirty="0">
              <a:latin typeface="Calibri"/>
              <a:ea typeface="Calibri"/>
              <a:cs typeface="Calibri"/>
              <a:sym typeface="Calibri"/>
            </a:endParaRPr>
          </a:p>
          <a:p>
            <a:endParaRPr lang="en-US" dirty="0"/>
          </a:p>
        </p:txBody>
      </p:sp>
      <p:sp>
        <p:nvSpPr>
          <p:cNvPr id="3" name="Title 2">
            <a:extLst>
              <a:ext uri="{FF2B5EF4-FFF2-40B4-BE49-F238E27FC236}">
                <a16:creationId xmlns:a16="http://schemas.microsoft.com/office/drawing/2014/main" id="{926AA8DE-331C-DBDB-9C7E-118F8E39315F}"/>
              </a:ext>
            </a:extLst>
          </p:cNvPr>
          <p:cNvSpPr>
            <a:spLocks noGrp="1"/>
          </p:cNvSpPr>
          <p:nvPr>
            <p:ph type="title"/>
          </p:nvPr>
        </p:nvSpPr>
        <p:spPr/>
        <p:txBody>
          <a:bodyPr/>
          <a:lstStyle/>
          <a:p>
            <a:r>
              <a:rPr lang="en-US" dirty="0"/>
              <a:t>Skills Needed to be a Nurse</a:t>
            </a:r>
          </a:p>
        </p:txBody>
      </p:sp>
    </p:spTree>
    <p:extLst>
      <p:ext uri="{BB962C8B-B14F-4D97-AF65-F5344CB8AC3E}">
        <p14:creationId xmlns:p14="http://schemas.microsoft.com/office/powerpoint/2010/main" val="12953854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272</TotalTime>
  <Words>1297</Words>
  <Application>Microsoft Macintosh PowerPoint</Application>
  <PresentationFormat>On-screen Show (16:9)</PresentationFormat>
  <Paragraphs>127</Paragraphs>
  <Slides>28</Slides>
  <Notes>27</Notes>
  <HiddenSlides>4</HiddenSlides>
  <MMClips>3</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Arial</vt:lpstr>
      <vt:lpstr>Calibri</vt:lpstr>
      <vt:lpstr>Noto Sans Symbols</vt:lpstr>
      <vt:lpstr>Times New Roman</vt:lpstr>
      <vt:lpstr>LEARN theme</vt:lpstr>
      <vt:lpstr>LEARN theme</vt:lpstr>
      <vt:lpstr>PowerPoint Presentation</vt:lpstr>
      <vt:lpstr>Nursing</vt:lpstr>
      <vt:lpstr>Career Clusters</vt:lpstr>
      <vt:lpstr>Overview</vt:lpstr>
      <vt:lpstr>Nursing</vt:lpstr>
      <vt:lpstr>Nursing: Education</vt:lpstr>
      <vt:lpstr>Five Corners</vt:lpstr>
      <vt:lpstr>Skills Needed to be a Nurse</vt:lpstr>
      <vt:lpstr>Skills Needed to be a Nurse</vt:lpstr>
      <vt:lpstr>What Can I Do to Prepare?</vt:lpstr>
      <vt:lpstr>Cardiopulmonary Resuscitation Activity</vt:lpstr>
      <vt:lpstr>CPR for Adults</vt:lpstr>
      <vt:lpstr>CPR for Children</vt:lpstr>
      <vt:lpstr>CPR for Infants</vt:lpstr>
      <vt:lpstr>C.A.B. Method</vt:lpstr>
      <vt:lpstr>CPR Scenarios</vt:lpstr>
      <vt:lpstr>Physical Check-Up Activity</vt:lpstr>
      <vt:lpstr>Vital Signs</vt:lpstr>
      <vt:lpstr>Temperature</vt:lpstr>
      <vt:lpstr>Pulse</vt:lpstr>
      <vt:lpstr>Blood Pressure</vt:lpstr>
      <vt:lpstr>Blood Oxygen</vt:lpstr>
      <vt:lpstr>What’s in a Vital Sign?</vt:lpstr>
      <vt:lpstr>PowerPoint Presentation</vt:lpstr>
      <vt:lpstr>Stations Instruction</vt:lpstr>
      <vt:lpstr>Zoom Into Your Career - Nusing</vt:lpstr>
      <vt:lpstr>Careers in the Nursing Field</vt:lpstr>
      <vt:lpstr>Career Card Sort Solutions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Nursing</dc:title>
  <dc:subject/>
  <dc:creator>K20 Center</dc:creator>
  <cp:keywords/>
  <dc:description/>
  <cp:lastModifiedBy>Finley-Combs, Elsa C.</cp:lastModifiedBy>
  <cp:revision>14</cp:revision>
  <dcterms:created xsi:type="dcterms:W3CDTF">2025-02-12T20:10:15Z</dcterms:created>
  <dcterms:modified xsi:type="dcterms:W3CDTF">2025-04-15T15:54:52Z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0x0101005D948B8C59B5B54881A902ED9A75DDB4</vt:lpwstr>
  </property>
</Properties>
</file>