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67" r:id="rId7"/>
    <p:sldId id="272" r:id="rId8"/>
    <p:sldId id="268" r:id="rId9"/>
    <p:sldId id="271" r:id="rId10"/>
    <p:sldId id="269" r:id="rId11"/>
    <p:sldId id="273" r:id="rId12"/>
    <p:sldId id="270" r:id="rId13"/>
    <p:sldId id="259" r:id="rId14"/>
    <p:sldId id="27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7D8"/>
    <a:srgbClr val="6656DB"/>
    <a:srgbClr val="8BC942"/>
    <a:srgbClr val="FBAB30"/>
    <a:srgbClr val="F9C432"/>
    <a:srgbClr val="9889E4"/>
    <a:srgbClr val="88B9FF"/>
    <a:srgbClr val="F04C1E"/>
    <a:srgbClr val="05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08"/>
  </p:normalViewPr>
  <p:slideViewPr>
    <p:cSldViewPr snapToGrid="0">
      <p:cViewPr varScale="1">
        <p:scale>
          <a:sx n="156" d="100"/>
          <a:sy n="156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1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39669EE9-D4A4-590A-BD01-69103657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8D80EBA9-BF18-2D9D-BA6C-57EAB99316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047E8952-9286-EBDD-9D9E-0A126B5F7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6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999781C7-092D-EA25-2E0D-3E27C636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EC5AAEB4-61A7-B00E-F5D8-DC19F8367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1F361A9A-4DCA-90DF-63BA-1874B0294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91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31EA7A1A-374A-5321-5ABE-8A93D9EB6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EC6EDFBC-28FD-4E31-FBE8-6FB9AB574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EE5881C1-A1B0-0246-6146-1B4326D791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889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A8D9A4D0-A91D-1131-EFFA-B47D4F3D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97C3B85B-0979-1FBD-079E-9D1C17FD0C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BD13A3A2-5F79-699D-11C4-717995FD1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ABC graffiti. Strategies. </a:t>
            </a:r>
            <a:r>
              <a:rPr lang="it-IT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https://learn.k20center.ou.edu/strategy/96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12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058A9B4D-E914-92EF-0EB3-9EC9C41BC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31285651-87BA-1687-827E-ED13DCAEF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8CDEB0D9-20ED-95CE-8183-E11883952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65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72599baa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472599baa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>
          <a:extLst>
            <a:ext uri="{FF2B5EF4-FFF2-40B4-BE49-F238E27FC236}">
              <a16:creationId xmlns:a16="http://schemas.microsoft.com/office/drawing/2014/main" id="{59798214-F482-A321-B921-100FB1B7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72599baab_0_59:notes">
            <a:extLst>
              <a:ext uri="{FF2B5EF4-FFF2-40B4-BE49-F238E27FC236}">
                <a16:creationId xmlns:a16="http://schemas.microsoft.com/office/drawing/2014/main" id="{AD91C2E5-1FC5-43FE-5DAC-554ECE716A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472599baab_0_59:notes">
            <a:extLst>
              <a:ext uri="{FF2B5EF4-FFF2-40B4-BE49-F238E27FC236}">
                <a16:creationId xmlns:a16="http://schemas.microsoft.com/office/drawing/2014/main" id="{4628034E-3799-1E0A-EB8F-59DD2E8635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02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>
          <a:extLst>
            <a:ext uri="{FF2B5EF4-FFF2-40B4-BE49-F238E27FC236}">
              <a16:creationId xmlns:a16="http://schemas.microsoft.com/office/drawing/2014/main" id="{245C5BA7-F9EE-DEFE-7688-B72AFB8A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72599baab_0_59:notes">
            <a:extLst>
              <a:ext uri="{FF2B5EF4-FFF2-40B4-BE49-F238E27FC236}">
                <a16:creationId xmlns:a16="http://schemas.microsoft.com/office/drawing/2014/main" id="{E4959064-9473-D0B0-45C1-E73DFF99CA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472599baab_0_59:notes">
            <a:extLst>
              <a:ext uri="{FF2B5EF4-FFF2-40B4-BE49-F238E27FC236}">
                <a16:creationId xmlns:a16="http://schemas.microsoft.com/office/drawing/2014/main" id="{5C03379D-6C2F-E86E-0F2E-4A6FAC850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76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Walking vote.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https://learn.k20center.ou.edu/strategy/4126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E3C230D5-F184-0EE1-BB9E-716A268F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765575B9-6C2F-E6C7-1D47-F9F9D0441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D34BBB32-16DC-4799-9B52-978A943AE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Walking vote.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41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2A0A09F6-066A-CA9D-9B95-BB0D76BA1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B53EF6A3-D5D7-C048-01FB-3E80041629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6E874E2D-7AE3-7C70-2FBA-A57EF4C5C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Walking vote.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26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493BFBF1-A87C-B2FB-BDBC-2B237B7DE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3008A9F2-5F7A-BFFE-49F2-B0BB3F03D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9EDAFAEE-85A0-320B-79FA-4B3E76BFF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45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>
          <a:extLst>
            <a:ext uri="{FF2B5EF4-FFF2-40B4-BE49-F238E27FC236}">
              <a16:creationId xmlns:a16="http://schemas.microsoft.com/office/drawing/2014/main" id="{04DABA44-E034-424C-C7E6-5AE5A1C7F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472599baab_0_64:notes">
            <a:extLst>
              <a:ext uri="{FF2B5EF4-FFF2-40B4-BE49-F238E27FC236}">
                <a16:creationId xmlns:a16="http://schemas.microsoft.com/office/drawing/2014/main" id="{57D7D0DF-EE10-870C-1767-CABAC3BD2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472599baab_0_64:notes">
            <a:extLst>
              <a:ext uri="{FF2B5EF4-FFF2-40B4-BE49-F238E27FC236}">
                <a16:creationId xmlns:a16="http://schemas.microsoft.com/office/drawing/2014/main" id="{F1BDF457-5D63-D270-7E1F-51E0909D5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 K20 Center. (n.d.). What’s next? Exploring your options [Infographic].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Infogram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infogram.com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/whats-next-exploring-your-options-1hnp27ex0vomn4g?live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4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Char char="●"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○"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■"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●"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○"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■"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●"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○"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Char char="■"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title="Campus Visit Footer_Vertical -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327" y="4307763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○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■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●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○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■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●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○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Char char="■"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title="Campus Visit Footer_Vertical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8450" y="4254474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76225" y="1152475"/>
            <a:ext cx="835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4" title="Campus Visit Footer_Vertical -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327" y="4307763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76225" y="1152475"/>
            <a:ext cx="835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5" title="Campus Visit Footer_Vertical -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327" y="4307763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- 2 column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76225" y="1152475"/>
            <a:ext cx="447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491950" y="1152475"/>
            <a:ext cx="447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6" title="Campus Visit Footer_Vertical -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327" y="4307763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 - 2 column">
  <p:cSld name="TITLE_AND_BOD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○"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76225" y="1152475"/>
            <a:ext cx="447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491950" y="1152475"/>
            <a:ext cx="447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title="Campus Visit Footer_Vertical -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6327" y="4307763"/>
            <a:ext cx="485549" cy="7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k20.ou.edu/PSEpathwa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62D4032C-A8EE-5DCA-4E1B-F4871303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329C6309-625C-E9A8-EFF0-1F023D52F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…?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30A31F8B-2730-6D6D-8CF9-7349C1005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494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In your group, discuss the vocabulary you learned.</a:t>
            </a:r>
          </a:p>
          <a:p>
            <a:pPr marL="687388" lvl="1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56DB"/>
                </a:solidFill>
              </a:rPr>
              <a:t>What Is a Community College?</a:t>
            </a:r>
          </a:p>
          <a:p>
            <a:pPr marL="687388" lvl="1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A7D8"/>
                </a:solidFill>
              </a:rPr>
              <a:t>What Is the Military?</a:t>
            </a:r>
            <a:endParaRPr lang="en-US" b="1" dirty="0">
              <a:solidFill>
                <a:srgbClr val="FBAB30"/>
              </a:solidFill>
            </a:endParaRPr>
          </a:p>
          <a:p>
            <a:pPr marL="687388" lvl="1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BAB30"/>
                </a:solidFill>
              </a:rPr>
              <a:t>What Is a University?</a:t>
            </a:r>
          </a:p>
          <a:p>
            <a:pPr marL="687388" lvl="1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BC942"/>
                </a:solidFill>
              </a:rPr>
              <a:t>What Is a Career Tech?</a:t>
            </a:r>
          </a:p>
          <a:p>
            <a:pPr marL="0" indent="0">
              <a:buNone/>
            </a:pPr>
            <a:endParaRPr lang="en-US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Be ready to share this new vocabulary with the class.</a:t>
            </a:r>
          </a:p>
          <a:p>
            <a:pPr marL="512763" lvl="1" indent="-22383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Select a spokesperson for your group.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276B3A2A-9FFC-A8DF-CEDB-0F32C11B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5B7CCE5C-963C-6AA6-2CB6-0F77AE779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…?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B59BAB26-C22F-850B-679F-0928E3656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494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56DB"/>
                </a:solidFill>
              </a:rPr>
              <a:t>What Is a Community College?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4A7D8"/>
                </a:solidFill>
              </a:rPr>
              <a:t>What Is the Military?</a:t>
            </a:r>
            <a:endParaRPr lang="en-US" b="1" dirty="0">
              <a:solidFill>
                <a:srgbClr val="FBAB30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BAB30"/>
                </a:solidFill>
              </a:rPr>
              <a:t>What Is a University?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8BC942"/>
                </a:solidFill>
              </a:rPr>
              <a:t>What Is a Career Tech?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A3490A-F96B-A145-5B5D-239E6A189E2C}"/>
              </a:ext>
            </a:extLst>
          </p:cNvPr>
          <p:cNvGrpSpPr/>
          <p:nvPr/>
        </p:nvGrpSpPr>
        <p:grpSpPr>
          <a:xfrm>
            <a:off x="5600248" y="1819748"/>
            <a:ext cx="3232177" cy="3166806"/>
            <a:chOff x="5600248" y="1819748"/>
            <a:chExt cx="3232177" cy="31668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9D6E70-622E-E6F3-656D-90DEB855AD70}"/>
                </a:ext>
              </a:extLst>
            </p:cNvPr>
            <p:cNvGrpSpPr/>
            <p:nvPr/>
          </p:nvGrpSpPr>
          <p:grpSpPr>
            <a:xfrm>
              <a:off x="5600248" y="1858494"/>
              <a:ext cx="3232177" cy="3128060"/>
              <a:chOff x="5600248" y="1858494"/>
              <a:chExt cx="3232177" cy="3128060"/>
            </a:xfrm>
          </p:grpSpPr>
          <p:pic>
            <p:nvPicPr>
              <p:cNvPr id="2" name="Picture 2" descr="Image">
                <a:extLst>
                  <a:ext uri="{FF2B5EF4-FFF2-40B4-BE49-F238E27FC236}">
                    <a16:creationId xmlns:a16="http://schemas.microsoft.com/office/drawing/2014/main" id="{E4B81F1C-DE31-AD9E-B840-1B0BDF0B0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25" t="79282" r="24966" b="8110"/>
              <a:stretch/>
            </p:blipFill>
            <p:spPr bwMode="auto">
              <a:xfrm>
                <a:off x="6851859" y="4698475"/>
                <a:ext cx="721179" cy="288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7B9B8B9-8CB7-7363-8769-A757D0171EAC}"/>
                  </a:ext>
                </a:extLst>
              </p:cNvPr>
              <p:cNvGrpSpPr/>
              <p:nvPr/>
            </p:nvGrpSpPr>
            <p:grpSpPr>
              <a:xfrm>
                <a:off x="5600248" y="1858494"/>
                <a:ext cx="3232177" cy="2982746"/>
                <a:chOff x="5435598" y="370054"/>
                <a:chExt cx="3232177" cy="298274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DC9024C6-CB3A-9813-0C95-43271E0AE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7799" y="370054"/>
                  <a:ext cx="0" cy="298274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Arrow: Pentagon 3">
                  <a:extLst>
                    <a:ext uri="{FF2B5EF4-FFF2-40B4-BE49-F238E27FC236}">
                      <a16:creationId xmlns:a16="http://schemas.microsoft.com/office/drawing/2014/main" id="{FBA762BA-CA6D-5440-5FE0-4DF51FEF3597}"/>
                    </a:ext>
                  </a:extLst>
                </p:cNvPr>
                <p:cNvSpPr/>
                <p:nvPr/>
              </p:nvSpPr>
              <p:spPr>
                <a:xfrm>
                  <a:off x="6624232" y="1595112"/>
                  <a:ext cx="1920240" cy="403293"/>
                </a:xfrm>
                <a:prstGeom prst="homePlate">
                  <a:avLst/>
                </a:prstGeom>
                <a:solidFill>
                  <a:srgbClr val="FBAB3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University</a:t>
                  </a:r>
                </a:p>
              </p:txBody>
            </p:sp>
            <p:sp>
              <p:nvSpPr>
                <p:cNvPr id="5" name="Arrow: Pentagon 4">
                  <a:extLst>
                    <a:ext uri="{FF2B5EF4-FFF2-40B4-BE49-F238E27FC236}">
                      <a16:creationId xmlns:a16="http://schemas.microsoft.com/office/drawing/2014/main" id="{39AA3B16-8190-E741-73F7-E9E0AC0106A8}"/>
                    </a:ext>
                  </a:extLst>
                </p:cNvPr>
                <p:cNvSpPr/>
                <p:nvPr/>
              </p:nvSpPr>
              <p:spPr>
                <a:xfrm flipH="1">
                  <a:off x="5576327" y="1078916"/>
                  <a:ext cx="1920239" cy="403293"/>
                </a:xfrm>
                <a:prstGeom prst="homePlate">
                  <a:avLst/>
                </a:prstGeom>
                <a:solidFill>
                  <a:srgbClr val="04A7D8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Miliary</a:t>
                  </a:r>
                </a:p>
              </p:txBody>
            </p:sp>
            <p:sp>
              <p:nvSpPr>
                <p:cNvPr id="6" name="Arrow: Pentagon 5">
                  <a:extLst>
                    <a:ext uri="{FF2B5EF4-FFF2-40B4-BE49-F238E27FC236}">
                      <a16:creationId xmlns:a16="http://schemas.microsoft.com/office/drawing/2014/main" id="{2FC8B586-7C6F-EDDC-3F1A-6151D127E7C4}"/>
                    </a:ext>
                  </a:extLst>
                </p:cNvPr>
                <p:cNvSpPr/>
                <p:nvPr/>
              </p:nvSpPr>
              <p:spPr>
                <a:xfrm>
                  <a:off x="6350003" y="562720"/>
                  <a:ext cx="2317772" cy="403293"/>
                </a:xfrm>
                <a:prstGeom prst="homePlate">
                  <a:avLst/>
                </a:prstGeom>
                <a:solidFill>
                  <a:srgbClr val="6656DB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Community College</a:t>
                  </a:r>
                </a:p>
              </p:txBody>
            </p:sp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E09DF9BD-1EB0-3001-31D1-F80663E99193}"/>
                    </a:ext>
                  </a:extLst>
                </p:cNvPr>
                <p:cNvSpPr/>
                <p:nvPr/>
              </p:nvSpPr>
              <p:spPr>
                <a:xfrm flipH="1">
                  <a:off x="5435598" y="2111307"/>
                  <a:ext cx="2010131" cy="403293"/>
                </a:xfrm>
                <a:prstGeom prst="homePlate">
                  <a:avLst/>
                </a:prstGeom>
                <a:solidFill>
                  <a:srgbClr val="8BC942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Career Tech</a:t>
                  </a:r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A2F7AF-EDC4-9CDF-227A-F8ACED0582DB}"/>
                </a:ext>
              </a:extLst>
            </p:cNvPr>
            <p:cNvSpPr/>
            <p:nvPr/>
          </p:nvSpPr>
          <p:spPr>
            <a:xfrm>
              <a:off x="7174775" y="1819748"/>
              <a:ext cx="75346" cy="75346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18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7C79B39F-9AEE-F63A-4F00-48E88267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6C560413-69ED-941A-E8A3-5E29F3F75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PSE?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39C9AD19-08E7-E1D8-F9C5-BAD9FF833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3562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Universities, career techs, community colleges, and the military are all examples of </a:t>
            </a:r>
            <a:r>
              <a:rPr lang="en-US" b="1" i="1" dirty="0">
                <a:solidFill>
                  <a:srgbClr val="050F5E"/>
                </a:solidFill>
              </a:rPr>
              <a:t>postsecondary education</a:t>
            </a:r>
            <a:r>
              <a:rPr lang="en-US" dirty="0"/>
              <a:t> pathways.</a:t>
            </a:r>
          </a:p>
          <a:p>
            <a:pPr marL="51276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50F5E"/>
                </a:solidFill>
              </a:rPr>
              <a:t>P:</a:t>
            </a:r>
            <a:r>
              <a:rPr lang="en-US" dirty="0">
                <a:solidFill>
                  <a:schemeClr val="tx1"/>
                </a:solidFill>
              </a:rPr>
              <a:t> Post (after)</a:t>
            </a:r>
          </a:p>
          <a:p>
            <a:pPr marL="51276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50F5E"/>
                </a:solidFill>
              </a:rPr>
              <a:t>S:</a:t>
            </a:r>
            <a:r>
              <a:rPr lang="en-US" dirty="0">
                <a:solidFill>
                  <a:schemeClr val="tx1"/>
                </a:solidFill>
              </a:rPr>
              <a:t> Secondary (high school)</a:t>
            </a:r>
          </a:p>
          <a:p>
            <a:pPr marL="51276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50F5E"/>
                </a:solidFill>
              </a:rPr>
              <a:t>E:</a:t>
            </a:r>
            <a:r>
              <a:rPr lang="en-US" dirty="0">
                <a:solidFill>
                  <a:schemeClr val="tx1"/>
                </a:solidFill>
              </a:rPr>
              <a:t> Education (learning)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50F5E"/>
                </a:solidFill>
              </a:rPr>
              <a:t>PSE:</a:t>
            </a:r>
            <a:r>
              <a:rPr lang="en-US" dirty="0"/>
              <a:t> learning after high school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49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1851C293-F589-5E06-6538-BA073EBE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77D1F063-3D98-6C4E-67A6-D81CF04D9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ABC Graffiti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20BA5EEC-EBD1-8BF0-FD02-B771E26BF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5" y="1152475"/>
            <a:ext cx="447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each letter, write a word or phrase about educational pathways after high school.</a:t>
            </a:r>
            <a:endParaRPr dirty="0"/>
          </a:p>
        </p:txBody>
      </p:sp>
      <p:pic>
        <p:nvPicPr>
          <p:cNvPr id="2" name="Picture 1" descr="A colorful letters and arrows&#10;&#10;AI-generated content may be incorrect.">
            <a:extLst>
              <a:ext uri="{FF2B5EF4-FFF2-40B4-BE49-F238E27FC236}">
                <a16:creationId xmlns:a16="http://schemas.microsoft.com/office/drawing/2014/main" id="{855D32F9-CC08-7929-D189-439E1E1C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20" y="2679594"/>
            <a:ext cx="2191407" cy="2063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F87F5-9198-243E-FA70-DE566E18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38" y="457200"/>
            <a:ext cx="481366" cy="42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9F213916-9FFC-EC59-6078-E08D32726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E5FBA2B9-A7E6-9C75-94E4-764D4CF5BB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5E01A6C7-DF03-D3A8-1FC3-0A260A3DB8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3562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Think of one question you have about universities, career techs, community colleges, or the military.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Write a question on your handout that you would like to ask during your next campus visit.</a:t>
            </a:r>
          </a:p>
        </p:txBody>
      </p:sp>
    </p:spTree>
    <p:extLst>
      <p:ext uri="{BB962C8B-B14F-4D97-AF65-F5344CB8AC3E}">
        <p14:creationId xmlns:p14="http://schemas.microsoft.com/office/powerpoint/2010/main" val="210939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Next?</a:t>
            </a:r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Exploring Your Options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>
          <a:extLst>
            <a:ext uri="{FF2B5EF4-FFF2-40B4-BE49-F238E27FC236}">
              <a16:creationId xmlns:a16="http://schemas.microsoft.com/office/drawing/2014/main" id="{46C756E3-B058-7D81-850B-8B06FAAFD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>
            <a:extLst>
              <a:ext uri="{FF2B5EF4-FFF2-40B4-BE49-F238E27FC236}">
                <a16:creationId xmlns:a16="http://schemas.microsoft.com/office/drawing/2014/main" id="{D3061F25-3332-83DF-069C-71C91EC489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43" name="Google Shape;43;p10">
            <a:extLst>
              <a:ext uri="{FF2B5EF4-FFF2-40B4-BE49-F238E27FC236}">
                <a16:creationId xmlns:a16="http://schemas.microsoft.com/office/drawing/2014/main" id="{E24D355A-1C29-74EA-D37A-5DEF1A0D30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opportunities do I have after high school?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97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>
          <a:extLst>
            <a:ext uri="{FF2B5EF4-FFF2-40B4-BE49-F238E27FC236}">
              <a16:creationId xmlns:a16="http://schemas.microsoft.com/office/drawing/2014/main" id="{71B1132F-0B28-6948-817D-3B94FFF1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>
            <a:extLst>
              <a:ext uri="{FF2B5EF4-FFF2-40B4-BE49-F238E27FC236}">
                <a16:creationId xmlns:a16="http://schemas.microsoft.com/office/drawing/2014/main" id="{D634CF74-5D77-0CDE-5030-B4B5B3067E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</a:t>
            </a:r>
            <a:endParaRPr dirty="0"/>
          </a:p>
        </p:txBody>
      </p:sp>
      <p:sp>
        <p:nvSpPr>
          <p:cNvPr id="43" name="Google Shape;43;p10">
            <a:extLst>
              <a:ext uri="{FF2B5EF4-FFF2-40B4-BE49-F238E27FC236}">
                <a16:creationId xmlns:a16="http://schemas.microsoft.com/office/drawing/2014/main" id="{630B3A60-72D6-4D54-B714-400596EC76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600" cy="1398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Recognize and understand key vocabulary terms related to educational paths after high school.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05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rtoon box with legs and a flag on it&#10;&#10;AI-generated content may be incorrect.">
            <a:extLst>
              <a:ext uri="{FF2B5EF4-FFF2-40B4-BE49-F238E27FC236}">
                <a16:creationId xmlns:a16="http://schemas.microsoft.com/office/drawing/2014/main" id="{C0894C29-4138-3A99-8EB7-1930AD92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00" y="3478898"/>
            <a:ext cx="1280160" cy="1086816"/>
          </a:xfrm>
          <a:prstGeom prst="rect">
            <a:avLst/>
          </a:prstGeom>
        </p:spPr>
      </p:pic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or That?</a:t>
            </a:r>
            <a:endParaRPr dirty="0"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3562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you like learning new things?</a:t>
            </a:r>
            <a:endParaRPr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E808D15-60C1-2C76-3465-CA780F2DFFB9}"/>
              </a:ext>
            </a:extLst>
          </p:cNvPr>
          <p:cNvSpPr/>
          <p:nvPr/>
        </p:nvSpPr>
        <p:spPr>
          <a:xfrm>
            <a:off x="5246914" y="2618359"/>
            <a:ext cx="2926080" cy="484632"/>
          </a:xfrm>
          <a:prstGeom prst="homePlate">
            <a:avLst/>
          </a:prstGeom>
          <a:solidFill>
            <a:srgbClr val="88B9FF"/>
          </a:solidFill>
          <a:ln>
            <a:solidFill>
              <a:srgbClr val="050F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it!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76DA983-7429-7DE3-B960-8E55949EEE5A}"/>
              </a:ext>
            </a:extLst>
          </p:cNvPr>
          <p:cNvSpPr/>
          <p:nvPr/>
        </p:nvSpPr>
        <p:spPr>
          <a:xfrm flipH="1">
            <a:off x="971006" y="2618359"/>
            <a:ext cx="2926080" cy="484632"/>
          </a:xfrm>
          <a:prstGeom prst="homePlate">
            <a:avLst/>
          </a:prstGeom>
          <a:solidFill>
            <a:srgbClr val="88B9FF"/>
          </a:solidFill>
          <a:ln>
            <a:solidFill>
              <a:srgbClr val="050F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it!</a:t>
            </a:r>
          </a:p>
        </p:txBody>
      </p:sp>
      <p:pic>
        <p:nvPicPr>
          <p:cNvPr id="3" name="Picture 2" descr="Cartoon box with legs and a flag on top of it&#10;&#10;AI-generated content may be incorrect.">
            <a:extLst>
              <a:ext uri="{FF2B5EF4-FFF2-40B4-BE49-F238E27FC236}">
                <a16:creationId xmlns:a16="http://schemas.microsoft.com/office/drawing/2014/main" id="{4BB4357E-EB6B-3A97-9EF4-7E5571CCE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40" y="3478900"/>
            <a:ext cx="1283880" cy="1089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529CA542-0269-4935-9CE8-953BF267A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D9E7BA2C-EE11-7CC1-7D4E-2F735D785C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or That?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AB005115-DC9F-38B5-FBFF-1A153D8FF7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224" y="1152475"/>
            <a:ext cx="8494125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you like to learn:</a:t>
            </a:r>
            <a:br>
              <a:rPr lang="en-US" dirty="0"/>
            </a:br>
            <a:r>
              <a:rPr lang="en-US" dirty="0"/>
              <a:t>classroom learning (books)</a:t>
            </a:r>
            <a:br>
              <a:rPr lang="en-US" dirty="0"/>
            </a:br>
            <a:r>
              <a:rPr lang="en-US" dirty="0"/>
              <a:t>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hands-on learning (tools)?</a:t>
            </a:r>
            <a:endParaRPr dirty="0"/>
          </a:p>
        </p:txBody>
      </p:sp>
      <p:pic>
        <p:nvPicPr>
          <p:cNvPr id="2" name="Picture 1" descr="Cartoon box with legs and a flag on it&#10;&#10;AI-generated content may be incorrect.">
            <a:extLst>
              <a:ext uri="{FF2B5EF4-FFF2-40B4-BE49-F238E27FC236}">
                <a16:creationId xmlns:a16="http://schemas.microsoft.com/office/drawing/2014/main" id="{EC7CAA13-1627-BC69-B06E-33930EA4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23546" y="1688691"/>
            <a:ext cx="646243" cy="548640"/>
          </a:xfrm>
          <a:prstGeom prst="rect">
            <a:avLst/>
          </a:prstGeom>
        </p:spPr>
      </p:pic>
      <p:pic>
        <p:nvPicPr>
          <p:cNvPr id="3" name="Picture 2" descr="Cartoon box with legs and a flag on top of it&#10;&#10;AI-generated content may be incorrect.">
            <a:extLst>
              <a:ext uri="{FF2B5EF4-FFF2-40B4-BE49-F238E27FC236}">
                <a16:creationId xmlns:a16="http://schemas.microsoft.com/office/drawing/2014/main" id="{BD3B509E-AB78-0569-AE1A-44E93CD2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39051" y="3455166"/>
            <a:ext cx="649653" cy="5515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EE904C-0F63-EA74-571D-425F5AE9BD12}"/>
              </a:ext>
            </a:extLst>
          </p:cNvPr>
          <p:cNvGrpSpPr/>
          <p:nvPr/>
        </p:nvGrpSpPr>
        <p:grpSpPr>
          <a:xfrm>
            <a:off x="7154836" y="1017725"/>
            <a:ext cx="875400" cy="1371600"/>
            <a:chOff x="7154836" y="1017725"/>
            <a:chExt cx="875400" cy="1371600"/>
          </a:xfrm>
          <a:solidFill>
            <a:srgbClr val="88B9FF"/>
          </a:solidFill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8F578708-89E4-05E5-4321-D991EB32C7D0}"/>
                </a:ext>
              </a:extLst>
            </p:cNvPr>
            <p:cNvSpPr/>
            <p:nvPr/>
          </p:nvSpPr>
          <p:spPr>
            <a:xfrm rot="5400000" flipH="1" flipV="1">
              <a:off x="6906736" y="1265825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48E0D0-8AC8-C1DD-C80B-BED75184B131}"/>
                </a:ext>
              </a:extLst>
            </p:cNvPr>
            <p:cNvSpPr/>
            <p:nvPr/>
          </p:nvSpPr>
          <p:spPr>
            <a:xfrm>
              <a:off x="7160736" y="1536700"/>
              <a:ext cx="869500" cy="8526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Books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8858D5-E13B-5A15-D5E1-1E676CAFDDD1}"/>
              </a:ext>
            </a:extLst>
          </p:cNvPr>
          <p:cNvGrpSpPr/>
          <p:nvPr/>
        </p:nvGrpSpPr>
        <p:grpSpPr>
          <a:xfrm>
            <a:off x="7154835" y="3338358"/>
            <a:ext cx="877572" cy="1371600"/>
            <a:chOff x="7154835" y="3338358"/>
            <a:chExt cx="877572" cy="1371600"/>
          </a:xfrm>
          <a:solidFill>
            <a:srgbClr val="88B9FF"/>
          </a:solidFill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2C4B0B3-F69E-2264-1045-089D5F9EE69D}"/>
                </a:ext>
              </a:extLst>
            </p:cNvPr>
            <p:cNvSpPr/>
            <p:nvPr/>
          </p:nvSpPr>
          <p:spPr>
            <a:xfrm rot="16200000" flipH="1" flipV="1">
              <a:off x="6906735" y="3586458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E1F1D-84A1-2B25-ED58-D49572ADF599}"/>
                </a:ext>
              </a:extLst>
            </p:cNvPr>
            <p:cNvSpPr/>
            <p:nvPr/>
          </p:nvSpPr>
          <p:spPr>
            <a:xfrm>
              <a:off x="7157006" y="3348729"/>
              <a:ext cx="875401" cy="821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Tools</a:t>
              </a:r>
            </a:p>
          </p:txBody>
        </p:sp>
      </p:grpSp>
      <p:pic>
        <p:nvPicPr>
          <p:cNvPr id="13" name="Picture 12" descr="Cartoon box with legs and a flag on it&#10;&#10;AI-generated content may be incorrect.">
            <a:extLst>
              <a:ext uri="{FF2B5EF4-FFF2-40B4-BE49-F238E27FC236}">
                <a16:creationId xmlns:a16="http://schemas.microsoft.com/office/drawing/2014/main" id="{7FE170F5-FD7B-29C9-7E29-65AE508A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2025" y="3517731"/>
            <a:ext cx="646243" cy="548640"/>
          </a:xfrm>
          <a:prstGeom prst="rect">
            <a:avLst/>
          </a:prstGeom>
        </p:spPr>
      </p:pic>
      <p:pic>
        <p:nvPicPr>
          <p:cNvPr id="14" name="Picture 13" descr="Cartoon box with legs and a flag on top of it&#10;&#10;AI-generated content may be incorrect.">
            <a:extLst>
              <a:ext uri="{FF2B5EF4-FFF2-40B4-BE49-F238E27FC236}">
                <a16:creationId xmlns:a16="http://schemas.microsoft.com/office/drawing/2014/main" id="{04C47CFA-6E35-1A24-9434-26FEDC984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83110" y="1748360"/>
            <a:ext cx="649653" cy="5515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DB3E2-9E6D-75D4-23A5-2920AEA561E9}"/>
              </a:ext>
            </a:extLst>
          </p:cNvPr>
          <p:cNvGrpSpPr/>
          <p:nvPr/>
        </p:nvGrpSpPr>
        <p:grpSpPr>
          <a:xfrm>
            <a:off x="1355169" y="1047359"/>
            <a:ext cx="875400" cy="1371600"/>
            <a:chOff x="7154836" y="1017725"/>
            <a:chExt cx="875400" cy="1371600"/>
          </a:xfrm>
          <a:solidFill>
            <a:srgbClr val="88B9FF"/>
          </a:soli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DD6F07CE-315D-581D-93BC-D0C2622D81EF}"/>
                </a:ext>
              </a:extLst>
            </p:cNvPr>
            <p:cNvSpPr/>
            <p:nvPr/>
          </p:nvSpPr>
          <p:spPr>
            <a:xfrm rot="5400000" flipH="1" flipV="1">
              <a:off x="6906736" y="1265825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6FEDCF-4211-2C72-3487-01C51942C589}"/>
                </a:ext>
              </a:extLst>
            </p:cNvPr>
            <p:cNvSpPr/>
            <p:nvPr/>
          </p:nvSpPr>
          <p:spPr>
            <a:xfrm>
              <a:off x="7160736" y="1536700"/>
              <a:ext cx="869500" cy="8526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Books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FF14C-93CF-A782-5E2D-69494E6FE3FE}"/>
              </a:ext>
            </a:extLst>
          </p:cNvPr>
          <p:cNvGrpSpPr/>
          <p:nvPr/>
        </p:nvGrpSpPr>
        <p:grpSpPr>
          <a:xfrm>
            <a:off x="1355168" y="3367992"/>
            <a:ext cx="877572" cy="1371600"/>
            <a:chOff x="7154835" y="3338358"/>
            <a:chExt cx="877572" cy="1371600"/>
          </a:xfrm>
          <a:solidFill>
            <a:srgbClr val="88B9FF"/>
          </a:solidFill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84729938-92C7-255B-2918-32DB334522C4}"/>
                </a:ext>
              </a:extLst>
            </p:cNvPr>
            <p:cNvSpPr/>
            <p:nvPr/>
          </p:nvSpPr>
          <p:spPr>
            <a:xfrm rot="16200000" flipH="1" flipV="1">
              <a:off x="6906735" y="3586458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1CEC99-5AB5-3D76-5DAA-504A8464015C}"/>
                </a:ext>
              </a:extLst>
            </p:cNvPr>
            <p:cNvSpPr/>
            <p:nvPr/>
          </p:nvSpPr>
          <p:spPr>
            <a:xfrm>
              <a:off x="7157006" y="3348729"/>
              <a:ext cx="875401" cy="821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63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A6C2A337-C9D7-C8BF-A364-AC50E97C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8DCE99D-D717-2868-E319-6AF6E4E7E602}"/>
              </a:ext>
            </a:extLst>
          </p:cNvPr>
          <p:cNvSpPr/>
          <p:nvPr/>
        </p:nvSpPr>
        <p:spPr>
          <a:xfrm>
            <a:off x="5246914" y="2738210"/>
            <a:ext cx="1666160" cy="484632"/>
          </a:xfrm>
          <a:prstGeom prst="homePlate">
            <a:avLst/>
          </a:prstGeom>
          <a:solidFill>
            <a:srgbClr val="88B9FF"/>
          </a:solidFill>
          <a:ln>
            <a:solidFill>
              <a:srgbClr val="050F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 it!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5A8762E-526A-6100-8130-EE89022D9940}"/>
              </a:ext>
            </a:extLst>
          </p:cNvPr>
          <p:cNvSpPr/>
          <p:nvPr/>
        </p:nvSpPr>
        <p:spPr>
          <a:xfrm>
            <a:off x="6720964" y="1087856"/>
            <a:ext cx="1428872" cy="484632"/>
          </a:xfrm>
          <a:prstGeom prst="roundRect">
            <a:avLst>
              <a:gd name="adj" fmla="val 50000"/>
            </a:avLst>
          </a:prstGeom>
          <a:solidFill>
            <a:srgbClr val="6656DB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4AE94EF-9A4E-0DDE-D882-7601779493DA}"/>
              </a:ext>
            </a:extLst>
          </p:cNvPr>
          <p:cNvSpPr/>
          <p:nvPr/>
        </p:nvSpPr>
        <p:spPr>
          <a:xfrm>
            <a:off x="1399254" y="1087856"/>
            <a:ext cx="1428872" cy="484632"/>
          </a:xfrm>
          <a:prstGeom prst="roundRect">
            <a:avLst>
              <a:gd name="adj" fmla="val 50000"/>
            </a:avLst>
          </a:prstGeom>
          <a:solidFill>
            <a:srgbClr val="FBAB30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A8A14F-4C30-547F-EFB2-919C657CFE02}"/>
              </a:ext>
            </a:extLst>
          </p:cNvPr>
          <p:cNvSpPr/>
          <p:nvPr/>
        </p:nvSpPr>
        <p:spPr>
          <a:xfrm>
            <a:off x="6718133" y="4389103"/>
            <a:ext cx="1428872" cy="484632"/>
          </a:xfrm>
          <a:prstGeom prst="roundRect">
            <a:avLst>
              <a:gd name="adj" fmla="val 50000"/>
            </a:avLst>
          </a:prstGeom>
          <a:solidFill>
            <a:srgbClr val="8BC942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</a:t>
            </a:r>
          </a:p>
        </p:txBody>
      </p:sp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EA97CC2E-593C-72E5-70E5-095D2124F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or That?</a:t>
            </a:r>
            <a:endParaRPr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C4BC1D3-069B-2E31-4E35-B2ED7141E890}"/>
              </a:ext>
            </a:extLst>
          </p:cNvPr>
          <p:cNvSpPr/>
          <p:nvPr/>
        </p:nvSpPr>
        <p:spPr>
          <a:xfrm>
            <a:off x="1399393" y="4388656"/>
            <a:ext cx="1428872" cy="484632"/>
          </a:xfrm>
          <a:prstGeom prst="roundRect">
            <a:avLst>
              <a:gd name="adj" fmla="val 50000"/>
            </a:avLst>
          </a:prstGeom>
          <a:solidFill>
            <a:srgbClr val="04A7D8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E24BEA-409A-921C-4FEE-2F10E79B5CA2}"/>
              </a:ext>
            </a:extLst>
          </p:cNvPr>
          <p:cNvGrpSpPr/>
          <p:nvPr/>
        </p:nvGrpSpPr>
        <p:grpSpPr>
          <a:xfrm>
            <a:off x="1675990" y="1631564"/>
            <a:ext cx="2621973" cy="2697919"/>
            <a:chOff x="1675990" y="1631564"/>
            <a:chExt cx="2621973" cy="2697919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BFC3189-9F03-27A6-9036-DE89B42BFFF6}"/>
                </a:ext>
              </a:extLst>
            </p:cNvPr>
            <p:cNvSpPr/>
            <p:nvPr/>
          </p:nvSpPr>
          <p:spPr>
            <a:xfrm flipH="1">
              <a:off x="2631446" y="2738210"/>
              <a:ext cx="1666517" cy="484632"/>
            </a:xfrm>
            <a:prstGeom prst="homePlate">
              <a:avLst/>
            </a:prstGeom>
            <a:solidFill>
              <a:srgbClr val="88B9FF"/>
            </a:solidFill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Love it!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A09096-D70A-1A5A-0B52-8716F7996EED}"/>
                </a:ext>
              </a:extLst>
            </p:cNvPr>
            <p:cNvGrpSpPr/>
            <p:nvPr/>
          </p:nvGrpSpPr>
          <p:grpSpPr>
            <a:xfrm>
              <a:off x="1675990" y="1631564"/>
              <a:ext cx="875400" cy="1106643"/>
              <a:chOff x="7154836" y="1017725"/>
              <a:chExt cx="875400" cy="1371600"/>
            </a:xfrm>
            <a:solidFill>
              <a:srgbClr val="88B9FF"/>
            </a:soli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4D3C213D-2FD2-70E5-A25A-367D09E27A60}"/>
                  </a:ext>
                </a:extLst>
              </p:cNvPr>
              <p:cNvSpPr/>
              <p:nvPr/>
            </p:nvSpPr>
            <p:spPr>
              <a:xfrm rot="5400000" flipH="1" flipV="1">
                <a:off x="6906736" y="1265825"/>
                <a:ext cx="1371600" cy="875400"/>
              </a:xfrm>
              <a:prstGeom prst="homePlate">
                <a:avLst>
                  <a:gd name="adj" fmla="val 60482"/>
                </a:avLst>
              </a:prstGeom>
              <a:grpFill/>
              <a:ln>
                <a:solidFill>
                  <a:srgbClr val="050F5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7BF90F-6B9D-A3D6-8B99-15D4588BD567}"/>
                  </a:ext>
                </a:extLst>
              </p:cNvPr>
              <p:cNvSpPr/>
              <p:nvPr/>
            </p:nvSpPr>
            <p:spPr>
              <a:xfrm>
                <a:off x="7160736" y="1536700"/>
                <a:ext cx="869500" cy="852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50F5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Books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5C0C25-F6C9-6FDC-A556-51E6E73AAA47}"/>
                </a:ext>
              </a:extLst>
            </p:cNvPr>
            <p:cNvGrpSpPr/>
            <p:nvPr/>
          </p:nvGrpSpPr>
          <p:grpSpPr>
            <a:xfrm>
              <a:off x="1675990" y="3222842"/>
              <a:ext cx="877572" cy="1106641"/>
              <a:chOff x="7154835" y="3338358"/>
              <a:chExt cx="877572" cy="1371600"/>
            </a:xfrm>
            <a:solidFill>
              <a:srgbClr val="88B9FF"/>
            </a:soli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A90DDFDF-9323-AB26-D600-CC77969823B3}"/>
                  </a:ext>
                </a:extLst>
              </p:cNvPr>
              <p:cNvSpPr/>
              <p:nvPr/>
            </p:nvSpPr>
            <p:spPr>
              <a:xfrm rot="16200000" flipH="1" flipV="1">
                <a:off x="6906735" y="3586458"/>
                <a:ext cx="1371600" cy="875400"/>
              </a:xfrm>
              <a:prstGeom prst="homePlate">
                <a:avLst>
                  <a:gd name="adj" fmla="val 60482"/>
                </a:avLst>
              </a:prstGeom>
              <a:grpFill/>
              <a:ln>
                <a:solidFill>
                  <a:srgbClr val="050F5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C5889A-AC9C-7979-CF48-FCA3B2231BC1}"/>
                  </a:ext>
                </a:extLst>
              </p:cNvPr>
              <p:cNvSpPr/>
              <p:nvPr/>
            </p:nvSpPr>
            <p:spPr>
              <a:xfrm>
                <a:off x="7157006" y="3348729"/>
                <a:ext cx="875401" cy="821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50F5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Tools</a:t>
                </a:r>
              </a:p>
            </p:txBody>
          </p:sp>
        </p:grpSp>
      </p:grpSp>
      <p:pic>
        <p:nvPicPr>
          <p:cNvPr id="18" name="Picture 17" descr="Cartoon box with legs and a flag on it&#10;&#10;AI-generated content may be incorrect.">
            <a:extLst>
              <a:ext uri="{FF2B5EF4-FFF2-40B4-BE49-F238E27FC236}">
                <a16:creationId xmlns:a16="http://schemas.microsoft.com/office/drawing/2014/main" id="{57FD3F34-4C57-DF27-7A77-AEAF0123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656D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760000">
            <a:off x="7682253" y="1659661"/>
            <a:ext cx="323122" cy="274320"/>
          </a:xfrm>
          <a:prstGeom prst="rect">
            <a:avLst/>
          </a:prstGeom>
        </p:spPr>
      </p:pic>
      <p:pic>
        <p:nvPicPr>
          <p:cNvPr id="19" name="Picture 18" descr="Cartoon box with legs and a flag on top of it&#10;&#10;AI-generated content may be incorrect.">
            <a:extLst>
              <a:ext uri="{FF2B5EF4-FFF2-40B4-BE49-F238E27FC236}">
                <a16:creationId xmlns:a16="http://schemas.microsoft.com/office/drawing/2014/main" id="{3FF1FF4F-2B88-AEF6-1871-9860F49CBE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BC94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8160000">
            <a:off x="7681650" y="4013673"/>
            <a:ext cx="323121" cy="274320"/>
          </a:xfrm>
          <a:prstGeom prst="rect">
            <a:avLst/>
          </a:prstGeom>
        </p:spPr>
      </p:pic>
      <p:pic>
        <p:nvPicPr>
          <p:cNvPr id="20" name="Picture 19" descr="Cartoon box with legs and a flag on it&#10;&#10;AI-generated content may be incorrect.">
            <a:extLst>
              <a:ext uri="{FF2B5EF4-FFF2-40B4-BE49-F238E27FC236}">
                <a16:creationId xmlns:a16="http://schemas.microsoft.com/office/drawing/2014/main" id="{06AC9CC3-26B9-BE56-F896-8D6743DA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4A7D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3560000">
            <a:off x="1512258" y="4013070"/>
            <a:ext cx="323122" cy="274320"/>
          </a:xfrm>
          <a:prstGeom prst="rect">
            <a:avLst/>
          </a:prstGeom>
        </p:spPr>
      </p:pic>
      <p:pic>
        <p:nvPicPr>
          <p:cNvPr id="21" name="Picture 20" descr="Cartoon box with legs and a flag on top of it&#10;&#10;AI-generated content may be incorrect.">
            <a:extLst>
              <a:ext uri="{FF2B5EF4-FFF2-40B4-BE49-F238E27FC236}">
                <a16:creationId xmlns:a16="http://schemas.microsoft.com/office/drawing/2014/main" id="{117C6549-47FB-3DFE-687D-A9BC8C926F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BAB3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977939">
            <a:off x="1545812" y="1662676"/>
            <a:ext cx="323121" cy="2743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6FA4B4C-B30A-800E-5721-30B46E754ABD}"/>
              </a:ext>
            </a:extLst>
          </p:cNvPr>
          <p:cNvGrpSpPr/>
          <p:nvPr/>
        </p:nvGrpSpPr>
        <p:grpSpPr>
          <a:xfrm>
            <a:off x="6995658" y="3222843"/>
            <a:ext cx="877572" cy="1106641"/>
            <a:chOff x="7154835" y="3338358"/>
            <a:chExt cx="877572" cy="1371600"/>
          </a:xfrm>
          <a:solidFill>
            <a:srgbClr val="88B9FF"/>
          </a:solidFill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A1970069-0F3A-5D3B-0797-4081B316D060}"/>
                </a:ext>
              </a:extLst>
            </p:cNvPr>
            <p:cNvSpPr/>
            <p:nvPr/>
          </p:nvSpPr>
          <p:spPr>
            <a:xfrm rot="16200000" flipH="1" flipV="1">
              <a:off x="6906735" y="3586458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D704CA-D1A0-C21B-5347-71CED7F4A02A}"/>
                </a:ext>
              </a:extLst>
            </p:cNvPr>
            <p:cNvSpPr/>
            <p:nvPr/>
          </p:nvSpPr>
          <p:spPr>
            <a:xfrm>
              <a:off x="7157006" y="3348729"/>
              <a:ext cx="875401" cy="821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Tools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FB87D7-324F-5D58-0F7C-2812A721285E}"/>
              </a:ext>
            </a:extLst>
          </p:cNvPr>
          <p:cNvGrpSpPr/>
          <p:nvPr/>
        </p:nvGrpSpPr>
        <p:grpSpPr>
          <a:xfrm>
            <a:off x="6993488" y="1631564"/>
            <a:ext cx="875400" cy="1106643"/>
            <a:chOff x="7154836" y="1017725"/>
            <a:chExt cx="875400" cy="1371600"/>
          </a:xfrm>
          <a:solidFill>
            <a:srgbClr val="88B9FF"/>
          </a:solidFill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7D33041D-6240-156C-2C8A-F542DCA19973}"/>
                </a:ext>
              </a:extLst>
            </p:cNvPr>
            <p:cNvSpPr/>
            <p:nvPr/>
          </p:nvSpPr>
          <p:spPr>
            <a:xfrm rot="5400000" flipH="1" flipV="1">
              <a:off x="6906736" y="1265825"/>
              <a:ext cx="1371600" cy="875400"/>
            </a:xfrm>
            <a:prstGeom prst="homePlate">
              <a:avLst>
                <a:gd name="adj" fmla="val 60482"/>
              </a:avLst>
            </a:prstGeom>
            <a:grpFill/>
            <a:ln>
              <a:solidFill>
                <a:srgbClr val="050F5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50F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655D5D-599F-146F-079A-1BAB8266E0F2}"/>
                </a:ext>
              </a:extLst>
            </p:cNvPr>
            <p:cNvSpPr/>
            <p:nvPr/>
          </p:nvSpPr>
          <p:spPr>
            <a:xfrm>
              <a:off x="7160736" y="1536700"/>
              <a:ext cx="869500" cy="8526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50F5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Books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3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696426D6-B782-A484-6426-587B5435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C1F674DE-85A4-9E1B-0BB0-B4D8B8E10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or That?</a:t>
            </a:r>
            <a:endParaRPr dirty="0"/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6487BBC-6FE1-F38A-714F-EAC64699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80" y="448592"/>
            <a:ext cx="6529240" cy="42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>
          <a:extLst>
            <a:ext uri="{FF2B5EF4-FFF2-40B4-BE49-F238E27FC236}">
              <a16:creationId xmlns:a16="http://schemas.microsoft.com/office/drawing/2014/main" id="{5EFB7692-118F-2F90-7278-7F6D784A9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view of your QR Code">
            <a:extLst>
              <a:ext uri="{FF2B5EF4-FFF2-40B4-BE49-F238E27FC236}">
                <a16:creationId xmlns:a16="http://schemas.microsoft.com/office/drawing/2014/main" id="{DBCA32F0-A9E9-73C3-3C23-44123BBD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14" y="1875498"/>
            <a:ext cx="1830704" cy="18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Google Shape;48;p11">
            <a:extLst>
              <a:ext uri="{FF2B5EF4-FFF2-40B4-BE49-F238E27FC236}">
                <a16:creationId xmlns:a16="http://schemas.microsoft.com/office/drawing/2014/main" id="{A3F9C492-2A86-6FB3-C449-E07F4986A8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225" y="445025"/>
            <a:ext cx="83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Different Pathways</a:t>
            </a:r>
            <a:endParaRPr dirty="0"/>
          </a:p>
        </p:txBody>
      </p:sp>
      <p:sp>
        <p:nvSpPr>
          <p:cNvPr id="49" name="Google Shape;49;p11">
            <a:extLst>
              <a:ext uri="{FF2B5EF4-FFF2-40B4-BE49-F238E27FC236}">
                <a16:creationId xmlns:a16="http://schemas.microsoft.com/office/drawing/2014/main" id="{0504E995-65EE-2E2B-C171-BE7341B016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18188" y="1152475"/>
            <a:ext cx="485216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4"/>
              </a:rPr>
              <a:t>K20.OU.edu/</a:t>
            </a:r>
            <a:r>
              <a:rPr lang="en-US" dirty="0" err="1">
                <a:hlinkClick r:id="rId4"/>
              </a:rPr>
              <a:t>PSEpathways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scan: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CA6EB0-DA69-D1E3-ADBC-350EB302F82F}"/>
              </a:ext>
            </a:extLst>
          </p:cNvPr>
          <p:cNvGrpSpPr/>
          <p:nvPr/>
        </p:nvGrpSpPr>
        <p:grpSpPr>
          <a:xfrm>
            <a:off x="519767" y="1152475"/>
            <a:ext cx="3298156" cy="3727469"/>
            <a:chOff x="519767" y="1152475"/>
            <a:chExt cx="3298156" cy="37274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327F052-EB68-63AB-1173-29911DD6CF16}"/>
                </a:ext>
              </a:extLst>
            </p:cNvPr>
            <p:cNvGrpSpPr/>
            <p:nvPr/>
          </p:nvGrpSpPr>
          <p:grpSpPr>
            <a:xfrm>
              <a:off x="519767" y="1241934"/>
              <a:ext cx="3298156" cy="3638010"/>
              <a:chOff x="519767" y="1241934"/>
              <a:chExt cx="3298156" cy="3638010"/>
            </a:xfrm>
          </p:grpSpPr>
          <p:pic>
            <p:nvPicPr>
              <p:cNvPr id="1026" name="Picture 2" descr="Image">
                <a:extLst>
                  <a:ext uri="{FF2B5EF4-FFF2-40B4-BE49-F238E27FC236}">
                    <a16:creationId xmlns:a16="http://schemas.microsoft.com/office/drawing/2014/main" id="{C9BF6449-0E10-948A-F947-7D023F70A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25" t="79282" r="24966" b="8110"/>
              <a:stretch/>
            </p:blipFill>
            <p:spPr bwMode="auto">
              <a:xfrm>
                <a:off x="1837357" y="4591865"/>
                <a:ext cx="721179" cy="288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42B0270-1A66-AE3F-6895-4C7029526FB9}"/>
                  </a:ext>
                </a:extLst>
              </p:cNvPr>
              <p:cNvGrpSpPr/>
              <p:nvPr/>
            </p:nvGrpSpPr>
            <p:grpSpPr>
              <a:xfrm>
                <a:off x="519767" y="1241934"/>
                <a:ext cx="3298156" cy="3493971"/>
                <a:chOff x="519767" y="1241934"/>
                <a:chExt cx="3298156" cy="3493971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85DD9520-1129-6314-AFC5-A3D342D1F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7947" y="1241934"/>
                  <a:ext cx="0" cy="349397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Arrow: Pentagon 4">
                  <a:extLst>
                    <a:ext uri="{FF2B5EF4-FFF2-40B4-BE49-F238E27FC236}">
                      <a16:creationId xmlns:a16="http://schemas.microsoft.com/office/drawing/2014/main" id="{F848D218-AD35-A11C-2AA8-90B1B30CB337}"/>
                    </a:ext>
                  </a:extLst>
                </p:cNvPr>
                <p:cNvSpPr/>
                <p:nvPr/>
              </p:nvSpPr>
              <p:spPr>
                <a:xfrm>
                  <a:off x="1774380" y="2643486"/>
                  <a:ext cx="1920240" cy="484632"/>
                </a:xfrm>
                <a:prstGeom prst="homePlate">
                  <a:avLst/>
                </a:prstGeom>
                <a:solidFill>
                  <a:srgbClr val="FBAB30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Gold</a:t>
                  </a:r>
                </a:p>
              </p:txBody>
            </p:sp>
            <p:sp>
              <p:nvSpPr>
                <p:cNvPr id="9" name="Arrow: Pentagon 8">
                  <a:extLst>
                    <a:ext uri="{FF2B5EF4-FFF2-40B4-BE49-F238E27FC236}">
                      <a16:creationId xmlns:a16="http://schemas.microsoft.com/office/drawing/2014/main" id="{69F22A79-5EB5-809B-17CB-0C0E1EDE3FA4}"/>
                    </a:ext>
                  </a:extLst>
                </p:cNvPr>
                <p:cNvSpPr/>
                <p:nvPr/>
              </p:nvSpPr>
              <p:spPr>
                <a:xfrm flipH="1">
                  <a:off x="726478" y="2043541"/>
                  <a:ext cx="1920240" cy="484632"/>
                </a:xfrm>
                <a:prstGeom prst="homePlate">
                  <a:avLst/>
                </a:prstGeom>
                <a:solidFill>
                  <a:srgbClr val="04A7D8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Blue</a:t>
                  </a:r>
                </a:p>
              </p:txBody>
            </p:sp>
            <p:sp>
              <p:nvSpPr>
                <p:cNvPr id="10" name="Arrow: Pentagon 9">
                  <a:extLst>
                    <a:ext uri="{FF2B5EF4-FFF2-40B4-BE49-F238E27FC236}">
                      <a16:creationId xmlns:a16="http://schemas.microsoft.com/office/drawing/2014/main" id="{CF4C1240-EDAB-BDC2-FEF0-B1E2E72B0AA1}"/>
                    </a:ext>
                  </a:extLst>
                </p:cNvPr>
                <p:cNvSpPr/>
                <p:nvPr/>
              </p:nvSpPr>
              <p:spPr>
                <a:xfrm>
                  <a:off x="1897683" y="1444760"/>
                  <a:ext cx="1920240" cy="484632"/>
                </a:xfrm>
                <a:prstGeom prst="homePlate">
                  <a:avLst/>
                </a:prstGeom>
                <a:solidFill>
                  <a:srgbClr val="6656DB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Purple</a:t>
                  </a:r>
                </a:p>
              </p:txBody>
            </p:sp>
            <p:sp>
              <p:nvSpPr>
                <p:cNvPr id="11" name="Arrow: Pentagon 10">
                  <a:extLst>
                    <a:ext uri="{FF2B5EF4-FFF2-40B4-BE49-F238E27FC236}">
                      <a16:creationId xmlns:a16="http://schemas.microsoft.com/office/drawing/2014/main" id="{DDA0C1A3-5396-697A-2B4C-E2C84427C140}"/>
                    </a:ext>
                  </a:extLst>
                </p:cNvPr>
                <p:cNvSpPr/>
                <p:nvPr/>
              </p:nvSpPr>
              <p:spPr>
                <a:xfrm flipH="1">
                  <a:off x="519767" y="3242267"/>
                  <a:ext cx="1920240" cy="484632"/>
                </a:xfrm>
                <a:prstGeom prst="homePlate">
                  <a:avLst/>
                </a:prstGeom>
                <a:solidFill>
                  <a:srgbClr val="8BC942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Green</a:t>
                  </a:r>
                </a:p>
              </p:txBody>
            </p:sp>
          </p:grp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C8AF012-B5FF-E422-2FB4-2239E74F3223}"/>
                </a:ext>
              </a:extLst>
            </p:cNvPr>
            <p:cNvSpPr/>
            <p:nvPr/>
          </p:nvSpPr>
          <p:spPr>
            <a:xfrm>
              <a:off x="2153680" y="1152475"/>
              <a:ext cx="88531" cy="8853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2732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438</Words>
  <Application>Microsoft Macintosh PowerPoint</Application>
  <PresentationFormat>On-screen Show (16:9)</PresentationFormat>
  <Paragraphs>71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-webkit-standard</vt:lpstr>
      <vt:lpstr>Arial</vt:lpstr>
      <vt:lpstr>Calibri</vt:lpstr>
      <vt:lpstr>Cover</vt:lpstr>
      <vt:lpstr>PowerPoint Presentation</vt:lpstr>
      <vt:lpstr>What’s Next?</vt:lpstr>
      <vt:lpstr>Essential Question</vt:lpstr>
      <vt:lpstr>Objective</vt:lpstr>
      <vt:lpstr>This or That?</vt:lpstr>
      <vt:lpstr>This or That?</vt:lpstr>
      <vt:lpstr>This or That?</vt:lpstr>
      <vt:lpstr>This or That?</vt:lpstr>
      <vt:lpstr>Different Pathways</vt:lpstr>
      <vt:lpstr>What Is …?</vt:lpstr>
      <vt:lpstr>What Is …?</vt:lpstr>
      <vt:lpstr>What Is PSE?</vt:lpstr>
      <vt:lpstr>ABC Graffiti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Next</dc:title>
  <dc:subject/>
  <dc:creator>K20 Center</dc:creator>
  <cp:keywords/>
  <dc:description/>
  <cp:lastModifiedBy>Gracia, Ann M.</cp:lastModifiedBy>
  <cp:revision>15</cp:revision>
  <dcterms:modified xsi:type="dcterms:W3CDTF">2025-05-20T16:32:06Z</dcterms:modified>
  <cp:category/>
</cp:coreProperties>
</file>