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19"/>
  </p:notesMasterIdLst>
  <p:sldIdLst>
    <p:sldId id="256" r:id="rId2"/>
    <p:sldId id="270" r:id="rId3"/>
    <p:sldId id="272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1D20"/>
    <a:srgbClr val="2889C3"/>
    <a:srgbClr val="91192A"/>
    <a:srgbClr val="275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F182F-1DE7-4F13-8AA3-002D9E3B458A}">
  <a:tblStyle styleId="{BEDF182F-1DE7-4F13-8AA3-002D9E3B45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05"/>
    <p:restoredTop sz="94288"/>
  </p:normalViewPr>
  <p:slideViewPr>
    <p:cSldViewPr snapToGrid="0">
      <p:cViewPr>
        <p:scale>
          <a:sx n="104" d="100"/>
          <a:sy n="104" d="100"/>
        </p:scale>
        <p:origin x="896" y="9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87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0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0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0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0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0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15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I notice, I wonder. Strategies. </a:t>
            </a:r>
            <a:r>
              <a:rPr lang="en-US" dirty="0">
                <a:hlinkClick r:id="rId3"/>
              </a:rPr>
              <a:t>https://learn.k20center.ou.edu/strategy/180</a:t>
            </a:r>
            <a:r>
              <a:rPr lang="en-US" dirty="0"/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15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I notice, I wonder. Strategies. </a:t>
            </a:r>
            <a:r>
              <a:rPr lang="en-US" dirty="0">
                <a:hlinkClick r:id="rId3"/>
              </a:rPr>
              <a:t>https://learn.k20center.ou.edu/strategy/180</a:t>
            </a:r>
            <a:r>
              <a:rPr lang="en-US" dirty="0"/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8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Fiction in the facts. Strategies. </a:t>
            </a:r>
            <a:r>
              <a:rPr lang="en-US" dirty="0">
                <a:hlinkClick r:id="rId3"/>
              </a:rPr>
              <a:t>https://learn.k20center.ou.edu/strategy/60</a:t>
            </a:r>
            <a:r>
              <a:rPr lang="en-US" dirty="0"/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37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Fiction in the facts. Strategies. </a:t>
            </a:r>
            <a:r>
              <a:rPr lang="en-US" dirty="0">
                <a:hlinkClick r:id="rId3"/>
              </a:rPr>
              <a:t>https://learn.k20center.ou.edu/strategy/60</a:t>
            </a:r>
            <a:r>
              <a:rPr lang="en-US" dirty="0"/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1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Fiction in the facts. Strategies. </a:t>
            </a:r>
            <a:r>
              <a:rPr lang="en-US" dirty="0">
                <a:hlinkClick r:id="rId3"/>
              </a:rPr>
              <a:t>https://learn.k20center.ou.edu/strategy/60</a:t>
            </a:r>
            <a:r>
              <a:rPr lang="en-US" dirty="0"/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96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SECTION_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3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2;p3">
            <a:extLst>
              <a:ext uri="{FF2B5EF4-FFF2-40B4-BE49-F238E27FC236}">
                <a16:creationId xmlns:a16="http://schemas.microsoft.com/office/drawing/2014/main" id="{D0250A39-DBED-22CF-513D-899F6ED4BA1A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Subtitle: Calibri Reg., 26pt</a:t>
            </a:r>
            <a:endParaRPr dirty="0"/>
          </a:p>
        </p:txBody>
      </p:sp>
      <p:sp>
        <p:nvSpPr>
          <p:cNvPr id="4" name="Google Shape;11;p3">
            <a:extLst>
              <a:ext uri="{FF2B5EF4-FFF2-40B4-BE49-F238E27FC236}">
                <a16:creationId xmlns:a16="http://schemas.microsoft.com/office/drawing/2014/main" id="{417E501A-52D0-FED6-AA58-420BD6D741D1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455850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50pt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 preserve="1" userDrawn="1">
  <p:cSld name="Essential Ques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4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5;p4">
            <a:extLst>
              <a:ext uri="{FF2B5EF4-FFF2-40B4-BE49-F238E27FC236}">
                <a16:creationId xmlns:a16="http://schemas.microsoft.com/office/drawing/2014/main" id="{FBA6BE57-3E30-859E-4D3E-3A8E96F2BC7B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Essential Q: Calibri Reg., 50pt</a:t>
            </a:r>
            <a:endParaRPr dirty="0"/>
          </a:p>
        </p:txBody>
      </p:sp>
      <p:sp>
        <p:nvSpPr>
          <p:cNvPr id="6" name="Google Shape;16;p4">
            <a:extLst>
              <a:ext uri="{FF2B5EF4-FFF2-40B4-BE49-F238E27FC236}">
                <a16:creationId xmlns:a16="http://schemas.microsoft.com/office/drawing/2014/main" id="{562D34DC-7199-C97A-6FDD-E3347F3701D1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715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20000"/>
              <a:buFont typeface="Arial" panose="020B0604020202020204" pitchFamily="34" charset="0"/>
              <a:buChar char="•"/>
              <a:tabLst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Subtitle: Calibri Reg., 26pt</a:t>
            </a:r>
          </a:p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Use bullet points if there are multiple questions</a:t>
            </a:r>
          </a:p>
        </p:txBody>
      </p:sp>
    </p:spTree>
    <p:extLst>
      <p:ext uri="{BB962C8B-B14F-4D97-AF65-F5344CB8AC3E}">
        <p14:creationId xmlns:p14="http://schemas.microsoft.com/office/powerpoint/2010/main" val="105923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Layout" userDrawn="1">
  <p:cSld name="Content - 1 Column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 txBox="1">
            <a:spLocks noGrp="1"/>
          </p:cNvSpPr>
          <p:nvPr>
            <p:ph type="title" hasCustomPrompt="1"/>
          </p:nvPr>
        </p:nvSpPr>
        <p:spPr>
          <a:xfrm>
            <a:off x="456175" y="445024"/>
            <a:ext cx="8225400" cy="818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36pt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D914E-EB9B-6878-5428-104FAC34ED9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5150" y="1384836"/>
            <a:ext cx="8226425" cy="3313639"/>
          </a:xfrm>
          <a:prstGeom prst="rect">
            <a:avLst/>
          </a:prstGeom>
        </p:spPr>
        <p:txBody>
          <a:bodyPr/>
          <a:lstStyle>
            <a:lvl1pPr marL="228600" indent="-320040">
              <a:spcBef>
                <a:spcPts val="500"/>
              </a:spcBef>
              <a:buClr>
                <a:schemeClr val="accent3"/>
              </a:buClr>
              <a:buSzPct val="120000"/>
              <a:buFont typeface="Arial" panose="020B0604020202020204" pitchFamily="34" charset="0"/>
              <a:buChar char="•"/>
              <a:defRPr sz="26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-457200">
              <a:buClr>
                <a:schemeClr val="accent3"/>
              </a:buClr>
              <a:buFont typeface="Arial" panose="020B0604020202020204" pitchFamily="34" charset="0"/>
              <a:buChar char="•"/>
              <a:defRPr sz="2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457200">
              <a:spcBef>
                <a:spcPts val="500"/>
              </a:spcBef>
              <a:buClr>
                <a:schemeClr val="accent4"/>
              </a:buClr>
              <a:buFont typeface="Wingdings" pitchFamily="2" charset="2"/>
              <a:buChar char="§"/>
              <a:defRPr sz="26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457200"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685800" indent="-457200">
              <a:spcBef>
                <a:spcPts val="500"/>
              </a:spcBef>
              <a:buClr>
                <a:schemeClr val="accent2"/>
              </a:buClr>
              <a:buFont typeface="Courier New" panose="02070309020205020404" pitchFamily="49" charset="0"/>
              <a:buChar char="o"/>
              <a:defRPr sz="26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4"/>
            <a:r>
              <a:rPr lang="en-US" dirty="0"/>
              <a:t>Second level	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 only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;p5">
            <a:extLst>
              <a:ext uri="{FF2B5EF4-FFF2-40B4-BE49-F238E27FC236}">
                <a16:creationId xmlns:a16="http://schemas.microsoft.com/office/drawing/2014/main" id="{8A625688-D669-7842-F000-726A63CBD9A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56175" y="445024"/>
            <a:ext cx="8225400" cy="818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36pt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preserve="1" userDrawn="1">
  <p:cSld name="1_Quote">
    <p:bg>
      <p:bgPr>
        <a:solidFill>
          <a:schemeClr val="bg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B91AF7-74D4-A1B3-A371-B1BDD5A4E21B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oogle Shape;13;p3" title="k20center-logo-variations_K20 Bug - White.png">
            <a:extLst>
              <a:ext uri="{FF2B5EF4-FFF2-40B4-BE49-F238E27FC236}">
                <a16:creationId xmlns:a16="http://schemas.microsoft.com/office/drawing/2014/main" id="{D30F95BD-8320-E202-C7BC-AF60F95CF88B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420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preserve="1" userDrawn="1">
  <p:cSld name="1_Quote">
    <p:bg>
      <p:bgPr>
        <a:solidFill>
          <a:schemeClr val="bg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B91AF7-74D4-A1B3-A371-B1BDD5A4E21B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oogle Shape;13;p3" title="k20center-logo-variations_K20 Bug - White.png">
            <a:extLst>
              <a:ext uri="{FF2B5EF4-FFF2-40B4-BE49-F238E27FC236}">
                <a16:creationId xmlns:a16="http://schemas.microsoft.com/office/drawing/2014/main" id="{D30F95BD-8320-E202-C7BC-AF60F95CF88B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464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7" r:id="rId3"/>
    <p:sldLayoutId id="2147483651" r:id="rId4"/>
    <p:sldLayoutId id="2147483653" r:id="rId5"/>
    <p:sldLayoutId id="2147483658" r:id="rId6"/>
    <p:sldLayoutId id="214748365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42D6F-3663-9648-96F2-747588C18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0B317-DBC3-DDDE-4C80-A96297B6E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Podcast or Not?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11042-5739-2667-1DEA-A596870FCCF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5150" y="1384836"/>
            <a:ext cx="5055963" cy="3313639"/>
          </a:xfrm>
        </p:spPr>
        <p:txBody>
          <a:bodyPr/>
          <a:lstStyle/>
          <a:p>
            <a:pPr>
              <a:buSzPts val="2600"/>
            </a:pPr>
            <a:r>
              <a:rPr lang="en-US" dirty="0" err="1"/>
              <a:t>Smartless</a:t>
            </a:r>
            <a:endParaRPr lang="en-US" dirty="0"/>
          </a:p>
          <a:p>
            <a:pPr>
              <a:buSzPts val="2600"/>
            </a:pPr>
            <a:r>
              <a:rPr lang="en-US" dirty="0"/>
              <a:t>The Office Ladies</a:t>
            </a:r>
          </a:p>
          <a:p>
            <a:pPr>
              <a:buSzPts val="2600"/>
            </a:pPr>
            <a:r>
              <a:rPr lang="en-US" dirty="0"/>
              <a:t>Chalkboard Confidential </a:t>
            </a:r>
          </a:p>
        </p:txBody>
      </p:sp>
      <p:pic>
        <p:nvPicPr>
          <p:cNvPr id="5" name="Google Shape;134;g3568c5119ba_0_7" title="Fiction in the Facts.png">
            <a:extLst>
              <a:ext uri="{FF2B5EF4-FFF2-40B4-BE49-F238E27FC236}">
                <a16:creationId xmlns:a16="http://schemas.microsoft.com/office/drawing/2014/main" id="{51470A61-1975-7E4B-D051-552E5762E0B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647" y="1151899"/>
            <a:ext cx="1785609" cy="30978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0036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CB04-F9CD-A37E-1D93-94E59AF8F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Podcasts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B41E8-12DB-FB1B-8392-8C0C2306D85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>
              <a:buSzPts val="2600"/>
            </a:pPr>
            <a:r>
              <a:rPr lang="en-US" dirty="0"/>
              <a:t>Review the podcast posters around the room.</a:t>
            </a:r>
          </a:p>
          <a:p>
            <a:pPr lvl="0">
              <a:buSzPts val="2600"/>
            </a:pPr>
            <a:r>
              <a:rPr lang="en-US" dirty="0"/>
              <a:t>Choose the type of podcast you would </a:t>
            </a:r>
            <a:r>
              <a:rPr lang="en-US" b="1" dirty="0"/>
              <a:t>most likely</a:t>
            </a:r>
            <a:r>
              <a:rPr lang="en-US" dirty="0"/>
              <a:t> be interested in listening to.</a:t>
            </a:r>
          </a:p>
          <a:p>
            <a:pPr lvl="0">
              <a:buSzPts val="2600"/>
            </a:pPr>
            <a:r>
              <a:rPr lang="en-US" dirty="0"/>
              <a:t>Discuss what interests you about this type of podcast.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521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46BD7-9E6D-E64E-3158-E6BDD8320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3C195-89F3-E39A-4C84-87D2A8F7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Podcasts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CECEE-F568-5415-D0FA-6356C549E5B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>
              <a:buSzPts val="2600"/>
            </a:pPr>
            <a:r>
              <a:rPr lang="en-US" dirty="0"/>
              <a:t>Choose the type of podcast you would </a:t>
            </a:r>
            <a:r>
              <a:rPr lang="en-US" b="1" dirty="0"/>
              <a:t>most likely not </a:t>
            </a:r>
            <a:r>
              <a:rPr lang="en-US" dirty="0"/>
              <a:t>be interested in listening to.</a:t>
            </a:r>
          </a:p>
          <a:p>
            <a:pPr lvl="0">
              <a:buSzPts val="2600"/>
            </a:pPr>
            <a:r>
              <a:rPr lang="en-US" dirty="0"/>
              <a:t>Discuss why you this type of podcast does not appeal to you. </a:t>
            </a:r>
          </a:p>
        </p:txBody>
      </p:sp>
    </p:spTree>
    <p:extLst>
      <p:ext uri="{BB962C8B-B14F-4D97-AF65-F5344CB8AC3E}">
        <p14:creationId xmlns:p14="http://schemas.microsoft.com/office/powerpoint/2010/main" val="3487715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126D3-48C3-AA0A-67BE-834EE07B4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71B1A-257F-A705-3338-9633BB6E0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Podcasts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B0EE1-BD64-B608-96D6-CDB2383BE94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>
              <a:buSzPts val="2600"/>
            </a:pPr>
            <a:r>
              <a:rPr lang="en-US" dirty="0"/>
              <a:t>Choose the type of podcast you think students at your school would be interested in listening to. </a:t>
            </a:r>
          </a:p>
          <a:p>
            <a:pPr lvl="0">
              <a:buSzPts val="2600"/>
            </a:pPr>
            <a:r>
              <a:rPr lang="en-US" dirty="0"/>
              <a:t>Discuss why this type of podcast would be appealing to students at your school. </a:t>
            </a:r>
          </a:p>
          <a:p>
            <a:pPr lvl="0">
              <a:buSzPts val="2600"/>
            </a:pPr>
            <a:r>
              <a:rPr lang="en-US" dirty="0"/>
              <a:t>Generate some ideas for content that could be created for this type of podcast. </a:t>
            </a:r>
          </a:p>
        </p:txBody>
      </p:sp>
    </p:spTree>
    <p:extLst>
      <p:ext uri="{BB962C8B-B14F-4D97-AF65-F5344CB8AC3E}">
        <p14:creationId xmlns:p14="http://schemas.microsoft.com/office/powerpoint/2010/main" val="640137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C87A6-40CB-0850-513E-513693D12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116E-D20D-9609-87F1-5C7AD1C44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Podcast About Podcasts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F7907-D581-1C5F-6197-FB6FCA00ADC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SzPts val="2600"/>
            </a:pPr>
            <a:r>
              <a:rPr lang="en-US" dirty="0"/>
              <a:t>Listen to the podcast that details types of podcasts.</a:t>
            </a:r>
          </a:p>
          <a:p>
            <a:pPr>
              <a:buSzPts val="2600"/>
            </a:pPr>
            <a:r>
              <a:rPr lang="en-US" dirty="0"/>
              <a:t>As you listen, compare this podcast with the one you listened to previously. </a:t>
            </a:r>
          </a:p>
        </p:txBody>
      </p:sp>
    </p:spTree>
    <p:extLst>
      <p:ext uri="{BB962C8B-B14F-4D97-AF65-F5344CB8AC3E}">
        <p14:creationId xmlns:p14="http://schemas.microsoft.com/office/powerpoint/2010/main" val="2628074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FC1AB-BF92-0E4E-9A0A-1AB50285B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ED0E-6C71-18B1-9882-C76A1B62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Podcasts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34532-DFFA-1D2C-1A8B-077F39B3C00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>
              <a:buSzPts val="2600"/>
            </a:pPr>
            <a:r>
              <a:rPr lang="en-US" dirty="0"/>
              <a:t>With a partner, read each card. </a:t>
            </a:r>
          </a:p>
          <a:p>
            <a:pPr lvl="0">
              <a:buSzPts val="2600"/>
            </a:pPr>
            <a:r>
              <a:rPr lang="en-US" dirty="0"/>
              <a:t>Sort the cards into sets that match the same type of podcast content. </a:t>
            </a:r>
          </a:p>
          <a:p>
            <a:pPr lvl="0">
              <a:buSzPts val="2600"/>
            </a:pPr>
            <a:r>
              <a:rPr lang="en-US" dirty="0"/>
              <a:t>After sorting, discuss what the general podcast type is for each set. </a:t>
            </a:r>
          </a:p>
          <a:p>
            <a:pPr lvl="0">
              <a:buSzPts val="2600"/>
            </a:pPr>
            <a:r>
              <a:rPr lang="en-US" dirty="0"/>
              <a:t>Discuss the similarities and differences between each set.</a:t>
            </a:r>
          </a:p>
        </p:txBody>
      </p:sp>
    </p:spTree>
    <p:extLst>
      <p:ext uri="{BB962C8B-B14F-4D97-AF65-F5344CB8AC3E}">
        <p14:creationId xmlns:p14="http://schemas.microsoft.com/office/powerpoint/2010/main" val="3180055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F46D23-A6A0-F89E-D7E4-4D500AB87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5A2C-D027-8F7D-9495-9103DC0B0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Podcast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6211A-F420-28A0-6A76-6D2D223A79D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>
              <a:buSzPts val="2600"/>
            </a:pPr>
            <a:r>
              <a:rPr lang="en-US" dirty="0"/>
              <a:t>Brainstorm ideas for a podcast.</a:t>
            </a:r>
          </a:p>
          <a:p>
            <a:pPr lvl="0">
              <a:buSzPts val="2600"/>
            </a:pPr>
            <a:r>
              <a:rPr lang="en-US" dirty="0"/>
              <a:t>Use the Podcast Planning Template to develop the podcast. </a:t>
            </a:r>
          </a:p>
          <a:p>
            <a:pPr lvl="0">
              <a:buSzPts val="2600"/>
            </a:pPr>
            <a:r>
              <a:rPr lang="en-US" dirty="0"/>
              <a:t>Aim for at least 5 minutes of content. </a:t>
            </a:r>
          </a:p>
        </p:txBody>
      </p:sp>
    </p:spTree>
    <p:extLst>
      <p:ext uri="{BB962C8B-B14F-4D97-AF65-F5344CB8AC3E}">
        <p14:creationId xmlns:p14="http://schemas.microsoft.com/office/powerpoint/2010/main" val="3824248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71DC55-59F7-B895-55BF-F10F39696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E6454-DFF8-5CA3-D6B7-5F22799F7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Podcast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87A84-0070-9C0E-1A9B-4DB6F614E2C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5151" y="1384836"/>
            <a:ext cx="4574050" cy="3313639"/>
          </a:xfrm>
        </p:spPr>
        <p:txBody>
          <a:bodyPr/>
          <a:lstStyle/>
          <a:p>
            <a:pPr marL="457200" indent="-457200">
              <a:buSzPts val="2600"/>
            </a:pPr>
            <a:r>
              <a:rPr lang="en-US" dirty="0"/>
              <a:t>As you listen to each podcast, write down:</a:t>
            </a:r>
          </a:p>
          <a:p>
            <a:pPr marL="685800" lvl="2" indent="-320040">
              <a:buClr>
                <a:schemeClr val="accent2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dirty="0"/>
              <a:t>One strength from the podcast, or something you enjoyed.</a:t>
            </a:r>
          </a:p>
          <a:p>
            <a:pPr marL="685800" lvl="2" indent="-320040">
              <a:buClr>
                <a:schemeClr val="accent2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dirty="0"/>
              <a:t>One question about the creation process. </a:t>
            </a:r>
          </a:p>
        </p:txBody>
      </p:sp>
      <p:pic>
        <p:nvPicPr>
          <p:cNvPr id="4" name="Google Shape;191;g358d25fbd07_0_21" title="Exclaim and a Question (1).png">
            <a:extLst>
              <a:ext uri="{FF2B5EF4-FFF2-40B4-BE49-F238E27FC236}">
                <a16:creationId xmlns:a16="http://schemas.microsoft.com/office/drawing/2014/main" id="{B87AFB70-3479-A7AB-3E66-570E9825A9F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555513" y="1606593"/>
            <a:ext cx="3003600" cy="1930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616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0DB6EC0-3438-676C-F8F5-1C74D0AF7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/>
          <a:lstStyle/>
          <a:p>
            <a:r>
              <a:rPr lang="en-US" dirty="0"/>
              <a:t>An Introduction to Podcasting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EDAAD6-DA24-1ECF-A1A8-43BEC6CA3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850" y="1622611"/>
            <a:ext cx="8232300" cy="1174563"/>
          </a:xfrm>
        </p:spPr>
        <p:txBody>
          <a:bodyPr anchor="t">
            <a:noAutofit/>
          </a:bodyPr>
          <a:lstStyle/>
          <a:p>
            <a:r>
              <a:rPr lang="en-US" dirty="0"/>
              <a:t>Listen, Learn, Launch</a:t>
            </a:r>
          </a:p>
        </p:txBody>
      </p:sp>
    </p:spTree>
    <p:extLst>
      <p:ext uri="{BB962C8B-B14F-4D97-AF65-F5344CB8AC3E}">
        <p14:creationId xmlns:p14="http://schemas.microsoft.com/office/powerpoint/2010/main" val="217927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FF286-303C-81ED-59DF-84321098A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175" y="323231"/>
            <a:ext cx="8232300" cy="2052600"/>
          </a:xfrm>
        </p:spPr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D37B74-C867-6561-A03A-FDBE00462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75" y="2412781"/>
            <a:ext cx="8232300" cy="1564800"/>
          </a:xfrm>
        </p:spPr>
        <p:txBody>
          <a:bodyPr>
            <a:noAutofit/>
          </a:bodyPr>
          <a:lstStyle/>
          <a:p>
            <a:pPr marL="457200" lvl="0" indent="-320040">
              <a:buSzPct val="100000"/>
            </a:pPr>
            <a:r>
              <a:rPr lang="en-US" dirty="0"/>
              <a:t>How do different types of podcasts use sound and storytelling to connect with listeners?</a:t>
            </a:r>
          </a:p>
          <a:p>
            <a:pPr marL="457200" lvl="0" indent="-320040">
              <a:buSzPct val="100000"/>
            </a:pPr>
            <a:r>
              <a:rPr lang="en-US" dirty="0"/>
              <a:t>What makes a podcast effective, and how can we use those elements to create our own?</a:t>
            </a:r>
          </a:p>
          <a:p>
            <a:pPr indent="-32004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6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C46ED-26B6-95F4-9291-605A8F6B2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EA91A-FB37-C0CD-AD6D-A4C4ADF3C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175" y="323231"/>
            <a:ext cx="8232300" cy="2052600"/>
          </a:xfrm>
        </p:spPr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2F5AD-7357-9BAB-CC1C-D1B6329B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75" y="2412781"/>
            <a:ext cx="8232300" cy="1564800"/>
          </a:xfrm>
        </p:spPr>
        <p:txBody>
          <a:bodyPr>
            <a:noAutofit/>
          </a:bodyPr>
          <a:lstStyle/>
          <a:p>
            <a:pPr marL="228600" lvl="0" indent="-320040">
              <a:buSzPts val="2600"/>
            </a:pPr>
            <a:r>
              <a:rPr lang="en-US" dirty="0"/>
              <a:t>Identify types of podcasts.</a:t>
            </a:r>
          </a:p>
          <a:p>
            <a:pPr marL="228600" lvl="0" indent="-320040">
              <a:buSzPts val="2600"/>
            </a:pPr>
            <a:r>
              <a:rPr lang="en-US" dirty="0"/>
              <a:t>Explore elements of podcasts.</a:t>
            </a:r>
          </a:p>
          <a:p>
            <a:pPr marL="228600" lvl="0" indent="-320040">
              <a:buSzPts val="2600"/>
            </a:pPr>
            <a:r>
              <a:rPr lang="en-US" dirty="0"/>
              <a:t>Create a podcast.</a:t>
            </a:r>
          </a:p>
          <a:p>
            <a:pPr marL="228600" lvl="0" indent="-320040">
              <a:buSzPts val="26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88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3B71D-2404-5C6A-074C-F71D9E114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Podcast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591A9-4CD2-CDDB-4AF9-D5375CBF53D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5150" y="1384836"/>
            <a:ext cx="8226425" cy="3313639"/>
          </a:xfrm>
        </p:spPr>
        <p:txBody>
          <a:bodyPr/>
          <a:lstStyle/>
          <a:p>
            <a:pPr marL="227012" lvl="0" indent="-227012">
              <a:spcBef>
                <a:spcPts val="0"/>
              </a:spcBef>
              <a:buSzPts val="2600"/>
            </a:pPr>
            <a:r>
              <a:rPr lang="en-US" dirty="0"/>
              <a:t>5 - I could create and publish a podcast.</a:t>
            </a:r>
          </a:p>
          <a:p>
            <a:pPr marL="227012" lvl="0" indent="-227012">
              <a:spcBef>
                <a:spcPts val="0"/>
              </a:spcBef>
              <a:buSzPts val="2600"/>
            </a:pPr>
            <a:r>
              <a:rPr lang="en-US" dirty="0"/>
              <a:t>4 - I have a topic that I think would make an interesting podcast.</a:t>
            </a:r>
          </a:p>
          <a:p>
            <a:pPr marL="227012" lvl="0" indent="-227012">
              <a:spcBef>
                <a:spcPts val="0"/>
              </a:spcBef>
              <a:buSzPts val="2600"/>
            </a:pPr>
            <a:r>
              <a:rPr lang="en-US" dirty="0"/>
              <a:t>3 - I know what equipment is required to make a podcast.</a:t>
            </a:r>
          </a:p>
          <a:p>
            <a:pPr marL="227012" lvl="0" indent="-227012">
              <a:spcBef>
                <a:spcPts val="0"/>
              </a:spcBef>
              <a:buSzPts val="2600"/>
            </a:pPr>
            <a:r>
              <a:rPr lang="en-US" dirty="0"/>
              <a:t>2 - I enjoy listening to podcasts. </a:t>
            </a:r>
          </a:p>
          <a:p>
            <a:pPr marL="227012" lvl="0" indent="-227012">
              <a:spcBef>
                <a:spcPts val="0"/>
              </a:spcBef>
              <a:buSzPts val="2600"/>
            </a:pPr>
            <a:r>
              <a:rPr lang="en-US" dirty="0"/>
              <a:t>1 - I have a favorite podcast that I listen to regularly.</a:t>
            </a:r>
          </a:p>
        </p:txBody>
      </p:sp>
    </p:spTree>
    <p:extLst>
      <p:ext uri="{BB962C8B-B14F-4D97-AF65-F5344CB8AC3E}">
        <p14:creationId xmlns:p14="http://schemas.microsoft.com/office/powerpoint/2010/main" val="107329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8FE58-9B41-1474-1555-56608FDE7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AF2A-4732-D5B0-780F-C9908226E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Podcast 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BB360-6B9F-7A93-99A4-2B2E5323694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5150" y="1384836"/>
            <a:ext cx="5055963" cy="3313639"/>
          </a:xfrm>
        </p:spPr>
        <p:txBody>
          <a:bodyPr/>
          <a:lstStyle/>
          <a:p>
            <a:pPr marL="227012" lvl="0" indent="-227012">
              <a:spcBef>
                <a:spcPts val="0"/>
              </a:spcBef>
              <a:buSzPts val="2600"/>
              <a:buFont typeface="Arial"/>
              <a:buChar char="•"/>
            </a:pPr>
            <a:r>
              <a:rPr lang="en-US" dirty="0"/>
              <a:t>Listen to the podcast segment.</a:t>
            </a:r>
          </a:p>
          <a:p>
            <a:pPr marL="227012" lvl="0" indent="-227012">
              <a:spcBef>
                <a:spcPts val="0"/>
              </a:spcBef>
              <a:buSzPts val="2600"/>
            </a:pPr>
            <a:r>
              <a:rPr lang="en-US" dirty="0"/>
              <a:t>As you listen to the podcast, write down:</a:t>
            </a:r>
          </a:p>
          <a:p>
            <a:pPr marL="637779" lvl="1" indent="-342900">
              <a:spcBef>
                <a:spcPts val="400"/>
              </a:spcBef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Something you notice about the content of the podcast.</a:t>
            </a:r>
          </a:p>
          <a:p>
            <a:pPr marL="637779" lvl="1" indent="-342900">
              <a:spcBef>
                <a:spcPts val="400"/>
              </a:spcBef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Something you wonder about how the podcast was created. </a:t>
            </a:r>
          </a:p>
          <a:p>
            <a:pPr marL="227012" lvl="0" indent="-227012">
              <a:spcBef>
                <a:spcPts val="0"/>
              </a:spcBef>
              <a:buSzPts val="2600"/>
            </a:pPr>
            <a:endParaRPr lang="en-US" dirty="0"/>
          </a:p>
        </p:txBody>
      </p:sp>
      <p:pic>
        <p:nvPicPr>
          <p:cNvPr id="4" name="Google Shape;120;g35eeaefd8d4_0_0" title="I Notice I Wonder.png">
            <a:extLst>
              <a:ext uri="{FF2B5EF4-FFF2-40B4-BE49-F238E27FC236}">
                <a16:creationId xmlns:a16="http://schemas.microsoft.com/office/drawing/2014/main" id="{7A1C42A1-E80D-3798-973E-1A8BD72B0B7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2270" y="1361667"/>
            <a:ext cx="2730655" cy="2837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3533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A2B42-2EF9-2192-DA40-398C18374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0D8B6-886E-5D26-CEE9-1F3EBA91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Podcast 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E2676-C730-99A1-6F22-886C85D54F8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5150" y="1384836"/>
            <a:ext cx="5055963" cy="3313639"/>
          </a:xfrm>
        </p:spPr>
        <p:txBody>
          <a:bodyPr/>
          <a:lstStyle/>
          <a:p>
            <a:pPr lvl="0">
              <a:buSzPts val="2600"/>
            </a:pPr>
            <a:r>
              <a:rPr lang="en-US" dirty="0"/>
              <a:t>Place your sticky notes on the board. </a:t>
            </a:r>
          </a:p>
          <a:p>
            <a:pPr lvl="0">
              <a:buSzPts val="2600"/>
            </a:pPr>
            <a:r>
              <a:rPr lang="en-US" dirty="0"/>
              <a:t>Discuss the podcast segment.</a:t>
            </a:r>
          </a:p>
          <a:p>
            <a:pPr marL="685800" lvl="2" indent="-320040">
              <a:buClr>
                <a:schemeClr val="accent2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dirty="0"/>
              <a:t>What was enjoyable about the podcast content?</a:t>
            </a:r>
          </a:p>
          <a:p>
            <a:pPr marL="685800" lvl="2" indent="-320040">
              <a:buClr>
                <a:schemeClr val="accent2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dirty="0"/>
              <a:t>Who would the audience for this podcast might be? </a:t>
            </a:r>
          </a:p>
          <a:p>
            <a:pPr marL="227012" lvl="0" indent="-227012">
              <a:spcBef>
                <a:spcPts val="0"/>
              </a:spcBef>
              <a:buSzPts val="2600"/>
              <a:buFont typeface="Arial"/>
              <a:buChar char="•"/>
            </a:pPr>
            <a:endParaRPr lang="en-US" dirty="0"/>
          </a:p>
        </p:txBody>
      </p:sp>
      <p:pic>
        <p:nvPicPr>
          <p:cNvPr id="4" name="Google Shape;120;g35eeaefd8d4_0_0" title="I Notice I Wonder.png">
            <a:extLst>
              <a:ext uri="{FF2B5EF4-FFF2-40B4-BE49-F238E27FC236}">
                <a16:creationId xmlns:a16="http://schemas.microsoft.com/office/drawing/2014/main" id="{CF5DAAEC-D0B6-396B-8E29-C26E45AF7AA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2270" y="1361667"/>
            <a:ext cx="2730655" cy="2837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337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5BA9E-7837-E143-A672-8E4D680E2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C1AB-6CD3-2164-18D8-5F121F9F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Podcast or Not?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7B3A1-22B3-DDDA-ADA8-4848E1E12EB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5150" y="1384836"/>
            <a:ext cx="5055963" cy="3313639"/>
          </a:xfrm>
        </p:spPr>
        <p:txBody>
          <a:bodyPr/>
          <a:lstStyle/>
          <a:p>
            <a:pPr lvl="0">
              <a:buSzPts val="2600"/>
            </a:pPr>
            <a:r>
              <a:rPr lang="en-US" dirty="0"/>
              <a:t>Freakonomics</a:t>
            </a:r>
          </a:p>
          <a:p>
            <a:pPr lvl="0">
              <a:buSzPts val="2600"/>
            </a:pPr>
            <a:r>
              <a:rPr lang="en-US" dirty="0"/>
              <a:t>The Truth Isn’t Out There</a:t>
            </a:r>
          </a:p>
          <a:p>
            <a:pPr lvl="0">
              <a:buSzPts val="2600"/>
            </a:pPr>
            <a:r>
              <a:rPr lang="en-US" dirty="0"/>
              <a:t>My Favorite Murder</a:t>
            </a:r>
          </a:p>
          <a:p>
            <a:pPr lvl="0">
              <a:buSzPts val="2600"/>
            </a:pPr>
            <a:endParaRPr lang="en-US" dirty="0"/>
          </a:p>
        </p:txBody>
      </p:sp>
      <p:pic>
        <p:nvPicPr>
          <p:cNvPr id="5" name="Google Shape;134;g3568c5119ba_0_7" title="Fiction in the Facts.png">
            <a:extLst>
              <a:ext uri="{FF2B5EF4-FFF2-40B4-BE49-F238E27FC236}">
                <a16:creationId xmlns:a16="http://schemas.microsoft.com/office/drawing/2014/main" id="{490ADEF7-9CC8-912A-D6DC-5ABB686DE86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647" y="1151899"/>
            <a:ext cx="1785609" cy="30978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4186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6E88F-994D-7E3C-8F1E-09458C627F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0D6B5-E2E4-859F-5D04-42368ADF9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Podcast or Not?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E25C7-33CA-C092-CE00-2D6BA88833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5150" y="1384836"/>
            <a:ext cx="5055963" cy="3313639"/>
          </a:xfrm>
        </p:spPr>
        <p:txBody>
          <a:bodyPr/>
          <a:lstStyle/>
          <a:p>
            <a:pPr>
              <a:buSzPts val="2600"/>
            </a:pPr>
            <a:r>
              <a:rPr lang="en-US" dirty="0" err="1"/>
              <a:t>Ctrl+Alt+Debate</a:t>
            </a:r>
            <a:endParaRPr lang="en-US" dirty="0"/>
          </a:p>
          <a:p>
            <a:pPr>
              <a:buSzPts val="2600"/>
            </a:pPr>
            <a:r>
              <a:rPr lang="en-US" dirty="0"/>
              <a:t>Pod Save America</a:t>
            </a:r>
          </a:p>
          <a:p>
            <a:pPr>
              <a:buSzPts val="2600"/>
            </a:pPr>
            <a:r>
              <a:rPr lang="en-US" dirty="0"/>
              <a:t>Stuff You Should Know</a:t>
            </a:r>
          </a:p>
        </p:txBody>
      </p:sp>
      <p:pic>
        <p:nvPicPr>
          <p:cNvPr id="5" name="Google Shape;134;g3568c5119ba_0_7" title="Fiction in the Facts.png">
            <a:extLst>
              <a:ext uri="{FF2B5EF4-FFF2-40B4-BE49-F238E27FC236}">
                <a16:creationId xmlns:a16="http://schemas.microsoft.com/office/drawing/2014/main" id="{E66724D9-4C64-C924-AB7A-C38C4BF9369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647" y="1151899"/>
            <a:ext cx="1785609" cy="30978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3691715"/>
      </p:ext>
    </p:extLst>
  </p:cSld>
  <p:clrMapOvr>
    <a:masterClrMapping/>
  </p:clrMapOvr>
</p:sld>
</file>

<file path=ppt/theme/theme1.xml><?xml version="1.0" encoding="utf-8"?>
<a:theme xmlns:a="http://schemas.openxmlformats.org/drawingml/2006/main" name="K20 LEARN">
  <a:themeElements>
    <a:clrScheme name="LEARN 2025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88AC3"/>
      </a:accent1>
      <a:accent2>
        <a:srgbClr val="285781"/>
      </a:accent2>
      <a:accent3>
        <a:srgbClr val="971D20"/>
      </a:accent3>
      <a:accent4>
        <a:srgbClr val="E8BF3C"/>
      </a:accent4>
      <a:accent5>
        <a:srgbClr val="FFFFFF"/>
      </a:accent5>
      <a:accent6>
        <a:srgbClr val="FFFFFF"/>
      </a:accent6>
      <a:hlink>
        <a:srgbClr val="288AC3"/>
      </a:hlink>
      <a:folHlink>
        <a:srgbClr val="288AC3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</TotalTime>
  <Words>626</Words>
  <Application>Microsoft Macintosh PowerPoint</Application>
  <PresentationFormat>On-screen Show (16:9)</PresentationFormat>
  <Paragraphs>69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K20 LEARN</vt:lpstr>
      <vt:lpstr>PowerPoint Presentation</vt:lpstr>
      <vt:lpstr>Listen, Learn, Launch</vt:lpstr>
      <vt:lpstr>Essential Question</vt:lpstr>
      <vt:lpstr>Essential Question</vt:lpstr>
      <vt:lpstr>Podcast Knowledge</vt:lpstr>
      <vt:lpstr>Podcast Preview</vt:lpstr>
      <vt:lpstr>Podcast Preview</vt:lpstr>
      <vt:lpstr>Podcast or Not?</vt:lpstr>
      <vt:lpstr>Podcast or Not?</vt:lpstr>
      <vt:lpstr>Podcast or Not?</vt:lpstr>
      <vt:lpstr>Types of Podcasts</vt:lpstr>
      <vt:lpstr>Types of Podcasts</vt:lpstr>
      <vt:lpstr>Types of Podcasts</vt:lpstr>
      <vt:lpstr>A Podcast About Podcasts</vt:lpstr>
      <vt:lpstr>Podcasts Sort</vt:lpstr>
      <vt:lpstr>Create a Podcast</vt:lpstr>
      <vt:lpstr>Podcast Presentations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 Slides 25</dc:title>
  <dc:subject/>
  <dc:creator>K20 Center</dc:creator>
  <cp:keywords/>
  <dc:description/>
  <cp:lastModifiedBy>Gracia, Ann M.</cp:lastModifiedBy>
  <cp:revision>32</cp:revision>
  <dcterms:modified xsi:type="dcterms:W3CDTF">2025-07-14T18:28:17Z</dcterms:modified>
  <cp:category/>
</cp:coreProperties>
</file>