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6" r:id="rId1"/>
  </p:sldMasterIdLst>
  <p:notesMasterIdLst>
    <p:notesMasterId r:id="rId16"/>
  </p:notesMasterIdLst>
  <p:sldIdLst>
    <p:sldId id="256" r:id="rId2"/>
    <p:sldId id="270" r:id="rId3"/>
    <p:sldId id="272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1D20"/>
    <a:srgbClr val="2889C3"/>
    <a:srgbClr val="91192A"/>
    <a:srgbClr val="2757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DF182F-1DE7-4F13-8AA3-002D9E3B458A}">
  <a:tblStyle styleId="{BEDF182F-1DE7-4F13-8AA3-002D9E3B45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286"/>
  </p:normalViewPr>
  <p:slideViewPr>
    <p:cSldViewPr snapToGrid="0">
      <p:cViewPr varScale="1">
        <p:scale>
          <a:sx n="143" d="100"/>
          <a:sy n="143" d="100"/>
        </p:scale>
        <p:origin x="200" y="3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87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15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u="none" dirty="0">
                <a:solidFill>
                  <a:schemeClr val="hlink"/>
                </a:solidFill>
              </a:rPr>
              <a:t>Nat Geo Kids. (2018, November 19). </a:t>
            </a:r>
            <a:r>
              <a:rPr lang="en-US" i="1" u="none" dirty="0">
                <a:solidFill>
                  <a:schemeClr val="hlink"/>
                </a:solidFill>
              </a:rPr>
              <a:t>How digital cameras work | How things work with Kamri Noel </a:t>
            </a:r>
            <a:r>
              <a:rPr lang="en-US" i="0" u="none" dirty="0">
                <a:solidFill>
                  <a:schemeClr val="hlink"/>
                </a:solidFill>
              </a:rPr>
              <a:t>[Video]. YouTube. https://</a:t>
            </a:r>
            <a:r>
              <a:rPr lang="en-US" i="0" u="none" dirty="0" err="1">
                <a:solidFill>
                  <a:schemeClr val="hlink"/>
                </a:solidFill>
              </a:rPr>
              <a:t>www.youtube.com</a:t>
            </a:r>
            <a:r>
              <a:rPr lang="en-US" i="0" u="none" dirty="0">
                <a:solidFill>
                  <a:schemeClr val="hlink"/>
                </a:solidFill>
              </a:rPr>
              <a:t>/</a:t>
            </a:r>
            <a:r>
              <a:rPr lang="en-US" i="0" u="none" dirty="0" err="1">
                <a:solidFill>
                  <a:schemeClr val="hlink"/>
                </a:solidFill>
              </a:rPr>
              <a:t>watch?v</a:t>
            </a:r>
            <a:r>
              <a:rPr lang="en-US" i="0" u="none" dirty="0">
                <a:solidFill>
                  <a:schemeClr val="hlink"/>
                </a:solidFill>
              </a:rPr>
              <a:t>=Ey6S3rKH_o4</a:t>
            </a:r>
            <a:endParaRPr lang="en-US" u="none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980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 title="k20center-logo-variations_K20 Bug - 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2;p3">
            <a:extLst>
              <a:ext uri="{FF2B5EF4-FFF2-40B4-BE49-F238E27FC236}">
                <a16:creationId xmlns:a16="http://schemas.microsoft.com/office/drawing/2014/main" id="{D0250A39-DBED-22CF-513D-899F6ED4BA1A}"/>
              </a:ext>
            </a:extLst>
          </p:cNvPr>
          <p:cNvSpPr txBox="1">
            <a:spLocks noGrp="1"/>
          </p:cNvSpPr>
          <p:nvPr>
            <p:ph type="subTitle" idx="1" hasCustomPrompt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Subtitle: Calibri Reg., 26pt</a:t>
            </a:r>
            <a:endParaRPr dirty="0"/>
          </a:p>
        </p:txBody>
      </p:sp>
      <p:sp>
        <p:nvSpPr>
          <p:cNvPr id="4" name="Google Shape;11;p3">
            <a:extLst>
              <a:ext uri="{FF2B5EF4-FFF2-40B4-BE49-F238E27FC236}">
                <a16:creationId xmlns:a16="http://schemas.microsoft.com/office/drawing/2014/main" id="{417E501A-52D0-FED6-AA58-420BD6D741D1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455850" y="744575"/>
            <a:ext cx="8232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Title: Calibri Reg., 50pt</a:t>
            </a: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/Objective" preserve="1" userDrawn="1">
  <p:cSld name="Essential Ques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 title="k20center-logo-variations_K20 Bug - 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5;p4">
            <a:extLst>
              <a:ext uri="{FF2B5EF4-FFF2-40B4-BE49-F238E27FC236}">
                <a16:creationId xmlns:a16="http://schemas.microsoft.com/office/drawing/2014/main" id="{FBA6BE57-3E30-859E-4D3E-3A8E96F2BC7B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Essential Q: Calibri Reg., 50pt</a:t>
            </a:r>
            <a:endParaRPr dirty="0"/>
          </a:p>
        </p:txBody>
      </p:sp>
      <p:sp>
        <p:nvSpPr>
          <p:cNvPr id="6" name="Google Shape;16;p4">
            <a:extLst>
              <a:ext uri="{FF2B5EF4-FFF2-40B4-BE49-F238E27FC236}">
                <a16:creationId xmlns:a16="http://schemas.microsoft.com/office/drawing/2014/main" id="{562D34DC-7199-C97A-6FDD-E3347F3701D1}"/>
              </a:ext>
            </a:extLst>
          </p:cNvPr>
          <p:cNvSpPr txBox="1">
            <a:spLocks noGrp="1"/>
          </p:cNvSpPr>
          <p:nvPr>
            <p:ph type="subTitle" idx="1" hasCustomPrompt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5715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20000"/>
              <a:buFont typeface="Arial" panose="020B0604020202020204" pitchFamily="34" charset="0"/>
              <a:buChar char="•"/>
              <a:tabLst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tabLst/>
              <a:defRPr/>
            </a:pPr>
            <a:r>
              <a:rPr lang="en-US" dirty="0"/>
              <a:t>Subtitle: Calibri Reg., 26pt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tabLst/>
              <a:defRPr/>
            </a:pPr>
            <a:r>
              <a:rPr lang="en-US" dirty="0"/>
              <a:t>Use bullet points if there are multiple questions</a:t>
            </a:r>
          </a:p>
        </p:txBody>
      </p:sp>
    </p:spTree>
    <p:extLst>
      <p:ext uri="{BB962C8B-B14F-4D97-AF65-F5344CB8AC3E}">
        <p14:creationId xmlns:p14="http://schemas.microsoft.com/office/powerpoint/2010/main" val="1059239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Layout" userDrawn="1">
  <p:cSld name="Content - 1 Column"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5" title="k20center-logo-variations_K20 - Bug Colo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5"/>
          <p:cNvSpPr txBox="1">
            <a:spLocks noGrp="1"/>
          </p:cNvSpPr>
          <p:nvPr>
            <p:ph type="title" hasCustomPrompt="1"/>
          </p:nvPr>
        </p:nvSpPr>
        <p:spPr>
          <a:xfrm>
            <a:off x="456175" y="445024"/>
            <a:ext cx="8225400" cy="8180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Title: Calibri Reg., 36pt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D914E-EB9B-6878-5428-104FAC34ED9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5150" y="1384836"/>
            <a:ext cx="8226425" cy="3313639"/>
          </a:xfrm>
          <a:prstGeom prst="rect">
            <a:avLst/>
          </a:prstGeom>
        </p:spPr>
        <p:txBody>
          <a:bodyPr/>
          <a:lstStyle>
            <a:lvl1pPr marL="228600" indent="-320040">
              <a:spcBef>
                <a:spcPts val="500"/>
              </a:spcBef>
              <a:buClr>
                <a:schemeClr val="accent3"/>
              </a:buClr>
              <a:buSzPct val="120000"/>
              <a:buFont typeface="Arial" panose="020B0604020202020204" pitchFamily="34" charset="0"/>
              <a:buChar char="•"/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-457200">
              <a:buClr>
                <a:schemeClr val="accent3"/>
              </a:buClr>
              <a:buFont typeface="Arial" panose="020B0604020202020204" pitchFamily="34" charset="0"/>
              <a:buChar char="•"/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457200">
              <a:spcBef>
                <a:spcPts val="500"/>
              </a:spcBef>
              <a:buClr>
                <a:schemeClr val="accent4"/>
              </a:buClr>
              <a:buFont typeface="Wingdings" pitchFamily="2" charset="2"/>
              <a:buChar char="§"/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457200"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685800" indent="-457200">
              <a:spcBef>
                <a:spcPts val="500"/>
              </a:spcBef>
              <a:buClr>
                <a:schemeClr val="accent2"/>
              </a:buClr>
              <a:buFont typeface="Courier New" panose="02070309020205020404" pitchFamily="49" charset="0"/>
              <a:buChar char="o"/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4"/>
            <a:r>
              <a:rPr lang="en-US" dirty="0"/>
              <a:t>Second level	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7" title="k20center-logo-variations_K20 - Bug Colo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0;p5">
            <a:extLst>
              <a:ext uri="{FF2B5EF4-FFF2-40B4-BE49-F238E27FC236}">
                <a16:creationId xmlns:a16="http://schemas.microsoft.com/office/drawing/2014/main" id="{8A625688-D669-7842-F000-726A63CBD9A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56175" y="445024"/>
            <a:ext cx="8225400" cy="8180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Title: Calibri Reg., 36pt</a:t>
            </a:r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 Option 1">
  <p:cSld name="Video"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8" title="k20center-logo-variations_K20 - Bug Colo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 userDrawn="1">
  <p:cSld name="1_Quote">
    <p:bg>
      <p:bgPr>
        <a:solidFill>
          <a:schemeClr val="bg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B91AF7-74D4-A1B3-A371-B1BDD5A4E21B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D30F95BD-8320-E202-C7BC-AF60F95CF88B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4204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 userDrawn="1">
  <p:cSld name="1_Quote">
    <p:bg>
      <p:bgPr>
        <a:solidFill>
          <a:schemeClr val="bg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B91AF7-74D4-A1B3-A371-B1BDD5A4E21B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D30F95BD-8320-E202-C7BC-AF60F95CF88B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4640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7" r:id="rId3"/>
    <p:sldLayoutId id="2147483651" r:id="rId4"/>
    <p:sldLayoutId id="2147483653" r:id="rId5"/>
    <p:sldLayoutId id="2147483654" r:id="rId6"/>
    <p:sldLayoutId id="2147483658" r:id="rId7"/>
    <p:sldLayoutId id="214748365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Ey6S3rKH_o4?feature=oembed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s://www.youtube.com/watch?v=Ey6S3rKH_o4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k20.ou.edu/camsim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7580C8-2C97-7E28-FA50-309B22AA60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18911-8233-1D5B-BD18-B1F002D82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Photojournalism Essentials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AD343-FBAE-EC95-DD95-C5CD6B38C4C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400" i="1" dirty="0"/>
              <a:t>Composition</a:t>
            </a:r>
            <a:r>
              <a:rPr lang="en-US" sz="2400" dirty="0"/>
              <a:t>: How subjects and objects are arranged within a frame to create a balanced, engaging image</a:t>
            </a:r>
          </a:p>
          <a:p>
            <a:r>
              <a:rPr lang="en-US" sz="2400" i="1" dirty="0"/>
              <a:t>Exposure</a:t>
            </a:r>
            <a:r>
              <a:rPr lang="en-US" sz="2400" dirty="0"/>
              <a:t>: Amount of light hitting the camera sensor</a:t>
            </a:r>
          </a:p>
          <a:p>
            <a:r>
              <a:rPr lang="en-US" sz="2400" i="1" dirty="0"/>
              <a:t>Aperture</a:t>
            </a:r>
            <a:r>
              <a:rPr lang="en-US" sz="2400" dirty="0"/>
              <a:t>: Controls the amount of light going through the lens</a:t>
            </a:r>
          </a:p>
          <a:p>
            <a:r>
              <a:rPr lang="en-US" sz="2400" i="1" dirty="0"/>
              <a:t>Shutter speed</a:t>
            </a:r>
            <a:r>
              <a:rPr lang="en-US" sz="2400" dirty="0"/>
              <a:t>: Controls the length of time the camera’s shutter remains open to expose the sensor to light</a:t>
            </a:r>
          </a:p>
          <a:p>
            <a:r>
              <a:rPr lang="en-US" sz="2400" i="1" dirty="0"/>
              <a:t>ISO</a:t>
            </a:r>
            <a:r>
              <a:rPr lang="en-US" sz="2400" dirty="0"/>
              <a:t>: Measures the sensitivity of the camera sensor to light</a:t>
            </a:r>
          </a:p>
          <a:p>
            <a:pPr marL="227012" lvl="0">
              <a:buSzPts val="2600"/>
              <a:buFont typeface="Arial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5887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05EF8-341D-B36A-3B5B-7045DC131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4"/>
              </a:rPr>
              <a:t>How Digital Cameras Work</a:t>
            </a:r>
            <a:endParaRPr lang="en-US" dirty="0"/>
          </a:p>
        </p:txBody>
      </p:sp>
      <p:pic>
        <p:nvPicPr>
          <p:cNvPr id="3" name="Online Media 2" descr="How Digital Cameras Work | How Things Work with Kamri Noel">
            <a:hlinkClick r:id="" action="ppaction://media"/>
            <a:extLst>
              <a:ext uri="{FF2B5EF4-FFF2-40B4-BE49-F238E27FC236}">
                <a16:creationId xmlns:a16="http://schemas.microsoft.com/office/drawing/2014/main" id="{4F1744D4-66B7-90AA-C70D-C29BBFBAFD8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914400" y="196486"/>
            <a:ext cx="7315200" cy="413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02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CDF36-90D9-7236-0800-276936E31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CameraSim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21589-A5CC-5561-FEA5-70C0B4DA09E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27012" lvl="0" indent="-227012">
              <a:spcBef>
                <a:spcPts val="0"/>
              </a:spcBef>
              <a:buSzPts val="2600"/>
              <a:buFont typeface="Arial"/>
              <a:buChar char="•"/>
            </a:pPr>
            <a:r>
              <a:rPr lang="en-US" dirty="0"/>
              <a:t>Navigate to </a:t>
            </a:r>
            <a:r>
              <a:rPr lang="en-US" u="sng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k20.ou.edu/camsim</a:t>
            </a:r>
            <a:r>
              <a:rPr lang="en-US" dirty="0">
                <a:solidFill>
                  <a:schemeClr val="accent1"/>
                </a:solidFill>
              </a:rPr>
              <a:t> </a:t>
            </a:r>
          </a:p>
          <a:p>
            <a:pPr marL="227012" lvl="0" indent="-227012">
              <a:spcBef>
                <a:spcPts val="0"/>
              </a:spcBef>
              <a:buSzPts val="2600"/>
            </a:pPr>
            <a:r>
              <a:rPr lang="en-US" dirty="0"/>
              <a:t>Use the </a:t>
            </a:r>
            <a:r>
              <a:rPr lang="en-US" dirty="0" err="1"/>
              <a:t>CameraSim</a:t>
            </a:r>
            <a:r>
              <a:rPr lang="en-US" dirty="0"/>
              <a:t> Task Cards to explore the simulated camera and experiment with camera settings.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816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08B740-2D2C-3547-55C6-370F7A673E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B6C00-1B6C-0A3E-F176-4C8A9FE21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BA7A0-B8EF-97D8-D609-1BF369DC0C6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>
              <a:buSzPts val="2600"/>
            </a:pPr>
            <a:r>
              <a:rPr lang="en-US" dirty="0"/>
              <a:t>Think about places, events, or activities in your community at which you could take photos. </a:t>
            </a:r>
          </a:p>
          <a:p>
            <a:pPr lvl="0">
              <a:buSzPts val="2600"/>
            </a:pPr>
            <a:r>
              <a:rPr lang="en-US" dirty="0"/>
              <a:t>Visit one of these places or attend one of these events and take three photos, each of which should tell a story.</a:t>
            </a:r>
          </a:p>
          <a:p>
            <a:pPr lvl="0">
              <a:buSzPts val="2600"/>
            </a:pPr>
            <a:r>
              <a:rPr lang="en-US" dirty="0"/>
              <a:t>Prepare to present your photos at a future session.</a:t>
            </a:r>
          </a:p>
        </p:txBody>
      </p:sp>
    </p:spTree>
    <p:extLst>
      <p:ext uri="{BB962C8B-B14F-4D97-AF65-F5344CB8AC3E}">
        <p14:creationId xmlns:p14="http://schemas.microsoft.com/office/powerpoint/2010/main" val="176289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C50990-61C5-B249-1645-5506BDAA7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3A091-D137-25AC-5226-D7966695B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 Presentations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18421-D8A8-391A-F61A-CA3A2369048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>
              <a:buSzPts val="2600"/>
            </a:pPr>
            <a:r>
              <a:rPr lang="en-US" dirty="0"/>
              <a:t>Examine each photo presented.</a:t>
            </a:r>
          </a:p>
          <a:p>
            <a:pPr lvl="0">
              <a:buSzPts val="2600"/>
            </a:pPr>
            <a:r>
              <a:rPr lang="en-US" dirty="0"/>
              <a:t>Offer feedback on each photo using the Photo Feedback handout. </a:t>
            </a:r>
          </a:p>
        </p:txBody>
      </p:sp>
    </p:spTree>
    <p:extLst>
      <p:ext uri="{BB962C8B-B14F-4D97-AF65-F5344CB8AC3E}">
        <p14:creationId xmlns:p14="http://schemas.microsoft.com/office/powerpoint/2010/main" val="124949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0DB6EC0-3438-676C-F8F5-1C74D0AF73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t"/>
          <a:lstStyle/>
          <a:p>
            <a:r>
              <a:rPr lang="en-US" dirty="0"/>
              <a:t>Photojournalism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EDAAD6-DA24-1ECF-A1A8-43BEC6CA3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850" y="1228165"/>
            <a:ext cx="8232300" cy="1569010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A Picture is Worth a Thousand Words</a:t>
            </a:r>
          </a:p>
        </p:txBody>
      </p:sp>
    </p:spTree>
    <p:extLst>
      <p:ext uri="{BB962C8B-B14F-4D97-AF65-F5344CB8AC3E}">
        <p14:creationId xmlns:p14="http://schemas.microsoft.com/office/powerpoint/2010/main" val="2179277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FF286-303C-81ED-59DF-84321098A2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Essential Question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D37B74-C867-6561-A03A-FDBE004625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How do photojournalists capture stories?</a:t>
            </a:r>
          </a:p>
        </p:txBody>
      </p:sp>
    </p:spTree>
    <p:extLst>
      <p:ext uri="{BB962C8B-B14F-4D97-AF65-F5344CB8AC3E}">
        <p14:creationId xmlns:p14="http://schemas.microsoft.com/office/powerpoint/2010/main" val="2571864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407A9F-7BDC-2643-2935-29B436FE28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B9E8B-8C30-371B-D32F-04D7BCBCF5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Learning Goals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B2A6DD-9D07-1AC0-9489-6FB2C64909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28600" indent="-320040">
              <a:buSzPct val="100000"/>
            </a:pPr>
            <a:r>
              <a:rPr lang="en-US" dirty="0"/>
              <a:t>Discover how photographs tell a story.</a:t>
            </a:r>
          </a:p>
          <a:p>
            <a:pPr marL="228600" indent="-320040">
              <a:buSzPct val="100000"/>
            </a:pPr>
            <a:r>
              <a:rPr lang="en-US" dirty="0"/>
              <a:t>Describe the components of cameras.</a:t>
            </a:r>
          </a:p>
          <a:p>
            <a:pPr marL="228600" indent="-320040">
              <a:buSzPct val="100000"/>
            </a:pPr>
            <a:r>
              <a:rPr lang="en-US" dirty="0"/>
              <a:t>Create stories with photographs.</a:t>
            </a:r>
          </a:p>
        </p:txBody>
      </p:sp>
    </p:spTree>
    <p:extLst>
      <p:ext uri="{BB962C8B-B14F-4D97-AF65-F5344CB8AC3E}">
        <p14:creationId xmlns:p14="http://schemas.microsoft.com/office/powerpoint/2010/main" val="1091172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12;p5" title="K20_TD_Newspaper Template_Final 1.png">
            <a:extLst>
              <a:ext uri="{FF2B5EF4-FFF2-40B4-BE49-F238E27FC236}">
                <a16:creationId xmlns:a16="http://schemas.microsoft.com/office/drawing/2014/main" id="{5B041A07-1228-B19A-2060-ED9E30AA986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0572" y="152399"/>
            <a:ext cx="8602138" cy="4838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2718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3A318-32F7-FE7D-216D-1168A0C33E9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6186" y="1290919"/>
            <a:ext cx="2637674" cy="2545976"/>
          </a:xfrm>
        </p:spPr>
        <p:txBody>
          <a:bodyPr/>
          <a:lstStyle/>
          <a:p>
            <a:pPr marL="227012" lvl="0" indent="-227012">
              <a:spcBef>
                <a:spcPts val="0"/>
              </a:spcBef>
              <a:buSzPts val="2600"/>
            </a:pPr>
            <a:r>
              <a:rPr lang="en-US" dirty="0"/>
              <a:t>What do you notice about the photo?</a:t>
            </a:r>
          </a:p>
          <a:p>
            <a:pPr marL="227012" lvl="0" indent="-227012">
              <a:spcBef>
                <a:spcPts val="0"/>
              </a:spcBef>
              <a:buSzPts val="2600"/>
            </a:pPr>
            <a:r>
              <a:rPr lang="en-US" dirty="0"/>
              <a:t>What do you wonder about the photo? </a:t>
            </a:r>
          </a:p>
        </p:txBody>
      </p:sp>
      <p:pic>
        <p:nvPicPr>
          <p:cNvPr id="4" name="Google Shape;118;g358ca98be31_0_10">
            <a:extLst>
              <a:ext uri="{FF2B5EF4-FFF2-40B4-BE49-F238E27FC236}">
                <a16:creationId xmlns:a16="http://schemas.microsoft.com/office/drawing/2014/main" id="{C81E429E-AD25-7BD6-15E6-73E76C3B56D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81851" y="718144"/>
            <a:ext cx="5538652" cy="36915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6594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0FDC0-E72A-0BD6-076B-FBB52A6EF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Photojournalism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0D8F1-94C4-AD62-8275-C590F216B4B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57200" indent="-457200">
              <a:spcBef>
                <a:spcPts val="0"/>
              </a:spcBef>
              <a:buSzPts val="2600"/>
            </a:pPr>
            <a:r>
              <a:rPr lang="en-US" dirty="0"/>
              <a:t>Photojournalism is the use of pictures to tell a story. </a:t>
            </a:r>
          </a:p>
          <a:p>
            <a:pPr marL="457200" indent="-457200">
              <a:spcBef>
                <a:spcPts val="0"/>
              </a:spcBef>
              <a:buSzPts val="2600"/>
            </a:pPr>
            <a:r>
              <a:rPr lang="en-US" dirty="0"/>
              <a:t>Photos are a moment captured in time. </a:t>
            </a:r>
          </a:p>
          <a:p>
            <a:pPr marL="457200" indent="-457200">
              <a:spcBef>
                <a:spcPts val="0"/>
              </a:spcBef>
              <a:buSzPts val="2600"/>
            </a:pPr>
            <a:r>
              <a:rPr lang="en-US" dirty="0"/>
              <a:t>It is the job of photojournalists to capture those moments.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975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19809D-EE0F-F3E4-2FC3-51370A24A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4B0D3-888D-6EA4-BA91-A51350687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Storytelling Photos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3871F-979A-81B8-EF5A-5CA4ED33581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27012" lvl="0">
              <a:buSzPts val="2600"/>
              <a:buFont typeface="Arial"/>
              <a:buChar char="•"/>
            </a:pPr>
            <a:r>
              <a:rPr lang="en-US" dirty="0"/>
              <a:t>With a partner, examine each photo.</a:t>
            </a:r>
          </a:p>
          <a:p>
            <a:pPr marL="227012" lvl="0">
              <a:buSzPts val="2600"/>
              <a:buFont typeface="Arial"/>
              <a:buChar char="•"/>
            </a:pPr>
            <a:r>
              <a:rPr lang="en-US" dirty="0"/>
              <a:t>Record the following on your Photo Analysis handout:</a:t>
            </a:r>
          </a:p>
          <a:p>
            <a:pPr marL="685800" lvl="1">
              <a:spcBef>
                <a:spcPts val="500"/>
              </a:spcBef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dirty="0"/>
              <a:t>Your observations about each photo</a:t>
            </a:r>
          </a:p>
          <a:p>
            <a:pPr marL="685800" lvl="1">
              <a:spcBef>
                <a:spcPts val="500"/>
              </a:spcBef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dirty="0"/>
              <a:t>The story you think the photographer is trying to tell in each photo</a:t>
            </a:r>
          </a:p>
          <a:p>
            <a:pPr marL="457200" indent="-457200">
              <a:spcBef>
                <a:spcPts val="0"/>
              </a:spcBef>
              <a:buSzPts val="260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799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8B9A89-F5AA-DA3A-68D2-B8E24ED650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055C1-CD89-DA08-ED1B-A4F760466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Photojournalism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ED0C6-8F84-104E-1F57-19B22B21359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27012" lvl="0">
              <a:buSzPts val="2600"/>
              <a:buFont typeface="Arial"/>
              <a:buChar char="•"/>
            </a:pPr>
            <a:r>
              <a:rPr lang="en-US" dirty="0"/>
              <a:t>What stories are being told in the photos?</a:t>
            </a:r>
          </a:p>
        </p:txBody>
      </p:sp>
    </p:spTree>
    <p:extLst>
      <p:ext uri="{BB962C8B-B14F-4D97-AF65-F5344CB8AC3E}">
        <p14:creationId xmlns:p14="http://schemas.microsoft.com/office/powerpoint/2010/main" val="3705077229"/>
      </p:ext>
    </p:extLst>
  </p:cSld>
  <p:clrMapOvr>
    <a:masterClrMapping/>
  </p:clrMapOvr>
</p:sld>
</file>

<file path=ppt/theme/theme1.xml><?xml version="1.0" encoding="utf-8"?>
<a:theme xmlns:a="http://schemas.openxmlformats.org/drawingml/2006/main" name="K20 LEAR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8AC3"/>
      </a:accent1>
      <a:accent2>
        <a:srgbClr val="285781"/>
      </a:accent2>
      <a:accent3>
        <a:srgbClr val="971D20"/>
      </a:accent3>
      <a:accent4>
        <a:srgbClr val="E8BF3C"/>
      </a:accent4>
      <a:accent5>
        <a:srgbClr val="FFFFF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1963</TotalTime>
  <Words>343</Words>
  <Application>Microsoft Macintosh PowerPoint</Application>
  <PresentationFormat>On-screen Show (16:9)</PresentationFormat>
  <Paragraphs>39</Paragraphs>
  <Slides>14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Courier New</vt:lpstr>
      <vt:lpstr>Wingdings</vt:lpstr>
      <vt:lpstr>K20 LEARN</vt:lpstr>
      <vt:lpstr>PowerPoint Presentation</vt:lpstr>
      <vt:lpstr>A Picture is Worth a Thousand Words</vt:lpstr>
      <vt:lpstr>Essential Question</vt:lpstr>
      <vt:lpstr>Learning Goals</vt:lpstr>
      <vt:lpstr>PowerPoint Presentation</vt:lpstr>
      <vt:lpstr>PowerPoint Presentation</vt:lpstr>
      <vt:lpstr>Photojournalism</vt:lpstr>
      <vt:lpstr>Storytelling Photos</vt:lpstr>
      <vt:lpstr>Photojournalism</vt:lpstr>
      <vt:lpstr>Photojournalism Essentials</vt:lpstr>
      <vt:lpstr>How Digital Cameras Work</vt:lpstr>
      <vt:lpstr>CameraSim</vt:lpstr>
      <vt:lpstr>Photo Project</vt:lpstr>
      <vt:lpstr>Photo Presentations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Picture is Worth a Thousand Words</dc:title>
  <dc:subject/>
  <dc:creator>K20 Center</dc:creator>
  <cp:keywords/>
  <dc:description/>
  <cp:lastModifiedBy>Gracia, Ann M.</cp:lastModifiedBy>
  <cp:revision>31</cp:revision>
  <dcterms:modified xsi:type="dcterms:W3CDTF">2025-07-14T17:31:37Z</dcterms:modified>
  <cp:category/>
</cp:coreProperties>
</file>