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6" roundtripDataSignature="AMtx7mj0gw1v3ELpsXKjg/N5rwGQjjnv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HcEEAnwOt2c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HcEEAnwOt2c" TargetMode="External"/><Relationship Id="rId3" Type="http://schemas.openxmlformats.org/officeDocument/2006/relationships/hyperlink" Target="https://learn.k20center.ou.edu/strategy/3888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17" TargetMode="External"/><Relationship Id="rId3" Type="http://schemas.openxmlformats.org/officeDocument/2006/relationships/hyperlink" Target="https://learn.k20center.ou.edu/strategy/117" TargetMode="External"/><Relationship Id="rId4" Type="http://schemas.openxmlformats.org/officeDocument/2006/relationships/hyperlink" Target="https://www.youtube.com/watch?v=HcEEAnwOt2c" TargetMode="External"/><Relationship Id="rId5" Type="http://schemas.openxmlformats.org/officeDocument/2006/relationships/hyperlink" Target="https://www.youtube.com/watch?v=HcEEAnwOt2c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17" TargetMode="External"/><Relationship Id="rId3" Type="http://schemas.openxmlformats.org/officeDocument/2006/relationships/hyperlink" Target="https://learn.k20center.ou.edu/strategy/117" TargetMode="External"/><Relationship Id="rId4" Type="http://schemas.openxmlformats.org/officeDocument/2006/relationships/hyperlink" Target="https://www.youtube.com/watch?v=HcEEAnwOt2c" TargetMode="External"/><Relationship Id="rId5" Type="http://schemas.openxmlformats.org/officeDocument/2006/relationships/hyperlink" Target="https://www.youtube.com/watch?v=HcEEAnwOt2c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61e4827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should: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existing career ideas already listed.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new career suggestions that haven’t been mentioned yet.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how the traits in that statement might connect to different industries or roles.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2 Minute Timer. YouTube.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https://www.youtube.com/watch?v=HcEEAnwOt2c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3761e4827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27fc53d4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should: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existing career ideas already listed.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new career suggestions that haven’t been mentioned yet.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how the traits in that statement might connect to different industries or roles.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2 Minute Timer. YouTube.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https://www.youtube.com/watch?v=HcEEAnwOt2c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Human Bingo.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https://learn.k20center.ou.edu/strategy/3888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g3727fc53d4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3-2-1. Strategies.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https://learn.k20center.ou.edu/strategy/117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2 Minute Timer. YouTube.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https://www.youtube.com/watch?v=HcEEAnwOt2c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266a94e1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3-2-1. Strategies.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https://learn.k20center.ou.edu/strategy/117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2 Minute Timer. YouTube.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https://www.youtube.com/watch?v=HcEEAnwOt2c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37266a94e1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761e48276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761e48276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secHead">
  <p:cSld name="SECTION_HEADER">
    <p:bg>
      <p:bgPr>
        <a:solidFill>
          <a:schemeClr val="accent3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5"/>
          <p:cNvSpPr txBox="1"/>
          <p:nvPr>
            <p:ph idx="1" type="subTitle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type="ctrTitle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logo with a black background&#10;&#10;AI-generated content may be incorrect." id="10" name="Google Shape;1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circle with numbers&#10;&#10;AI-generated content may be incorrect." id="11" name="Google Shape;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/Objective">
  <p:cSld name="Objective">
    <p:bg>
      <p:bgPr>
        <a:solidFill>
          <a:schemeClr val="accen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/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" type="subTitle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logo with a black background&#10;&#10;AI-generated content may be incorrect." id="15" name="Google Shape;1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circle with numbers&#10;&#10;AI-generated content may be incorrect." id="16" name="Google Shape;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bg>
      <p:bgPr>
        <a:solidFill>
          <a:schemeClr val="accent5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7"/>
          <p:cNvSpPr txBox="1"/>
          <p:nvPr>
            <p:ph idx="2" type="title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b="0" i="0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logo with a black background&#10;&#10;AI-generated content may be incorrect." id="20" name="Google Shape;2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circle with white text&#10;&#10;AI-generated content may be incorrect." id="21" name="Google Shape;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Layout">
  <p:cSld name="Content - 1 Column">
    <p:bg>
      <p:bgPr>
        <a:solidFill>
          <a:schemeClr val="accent5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/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logo with a black background&#10;&#10;AI-generated content may be incorrect." id="25" name="Google Shape;2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circle with white text&#10;&#10;AI-generated content may be incorrect." id="26" name="Google Shape;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Layout">
  <p:cSld name="Content - 2 column">
    <p:bg>
      <p:bgPr>
        <a:solidFill>
          <a:schemeClr val="accent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idx="1" type="body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9"/>
          <p:cNvSpPr txBox="1"/>
          <p:nvPr>
            <p:ph idx="2" type="body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logo with a black background&#10;&#10;AI-generated content may be incorrect." id="31" name="Google Shape;3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circle with white text&#10;&#10;AI-generated content may be incorrect." id="32" name="Google Shape;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Option 1">
  <p:cSld name="Video">
    <p:bg>
      <p:bgPr>
        <a:solidFill>
          <a:schemeClr val="accent5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logo with a black background&#10;&#10;AI-generated content may be incorrect." id="35" name="Google Shape;3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circle with white text&#10;&#10;AI-generated content may be incorrect." id="36" name="Google Shape;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chemeClr val="accent5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logo with a black background&#10;&#10;AI-generated content may be incorrect." id="39" name="Google Shape;3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circle with white text&#10;&#10;AI-generated content may be incorrect." id="40" name="Google Shape;4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/Objective">
  <p:cSld name="Essential Question">
    <p:bg>
      <p:bgPr>
        <a:solidFill>
          <a:schemeClr val="accent4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b="0" i="0" sz="5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22"/>
          <p:cNvSpPr txBox="1"/>
          <p:nvPr>
            <p:ph idx="1" type="subTitle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logo with a black background&#10;&#10;AI-generated content may be incorrect." id="44" name="Google Shape;4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circle with numbers&#10;&#10;AI-generated content may be incorrect." id="45" name="Google Shape;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1" Type="http://schemas.openxmlformats.org/officeDocument/2006/relationships/image" Target="../media/image20.png"/><Relationship Id="rId10" Type="http://schemas.openxmlformats.org/officeDocument/2006/relationships/image" Target="../media/image14.png"/><Relationship Id="rId12" Type="http://schemas.openxmlformats.org/officeDocument/2006/relationships/image" Target="../media/image4.png"/><Relationship Id="rId9" Type="http://schemas.openxmlformats.org/officeDocument/2006/relationships/image" Target="../media/image8.jpg"/><Relationship Id="rId5" Type="http://schemas.openxmlformats.org/officeDocument/2006/relationships/hyperlink" Target="https://youtu.be/iISP02KPau0?si=_xXj2Yy2ruZbdWaH" TargetMode="External"/><Relationship Id="rId6" Type="http://schemas.openxmlformats.org/officeDocument/2006/relationships/hyperlink" Target="https://youtu.be/iISP02KPau0?si=_xXj2Yy2ruZbdWaH" TargetMode="External"/><Relationship Id="rId7" Type="http://schemas.openxmlformats.org/officeDocument/2006/relationships/hyperlink" Target="https://youtu.be/iISP02KPau0?si=_xXj2Yy2ruZbdWaH" TargetMode="External"/><Relationship Id="rId8" Type="http://schemas.openxmlformats.org/officeDocument/2006/relationships/hyperlink" Target="http://www.youtube.com/watch?v=iISP02KPau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hyperlink" Target="https://www.youtube.com/watch?v=HcEEAnwOt2c" TargetMode="External"/><Relationship Id="rId5" Type="http://schemas.openxmlformats.org/officeDocument/2006/relationships/hyperlink" Target="http://www.youtube.com/watch?v=HcEEAnwOt2c" TargetMode="External"/><Relationship Id="rId6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hyperlink" Target="https://www.youtube.com/watch?v=HcEEAnwOt2c" TargetMode="External"/><Relationship Id="rId5" Type="http://schemas.openxmlformats.org/officeDocument/2006/relationships/hyperlink" Target="http://www.youtube.com/watch?v=HcEEAnwOt2c" TargetMode="External"/><Relationship Id="rId6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with text on it&#10;&#10;AI-generated content may be incorrect." id="50" name="Google Shape;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7959" y="4475747"/>
            <a:ext cx="962842" cy="516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61e482760_0_16"/>
          <p:cNvSpPr txBox="1"/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Next Session!</a:t>
            </a:r>
            <a:endParaRPr/>
          </a:p>
        </p:txBody>
      </p:sp>
      <p:sp>
        <p:nvSpPr>
          <p:cNvPr id="122" name="Google Shape;122;g3761e482760_0_16"/>
          <p:cNvSpPr txBox="1"/>
          <p:nvPr>
            <p:ph idx="1" type="body"/>
          </p:nvPr>
        </p:nvSpPr>
        <p:spPr>
          <a:xfrm>
            <a:off x="456300" y="1209175"/>
            <a:ext cx="8165400" cy="3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I’m New</a:t>
            </a:r>
            <a:endParaRPr i="1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Meeting date and time:</a:t>
            </a:r>
            <a:endParaRPr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>
                <a:highlight>
                  <a:srgbClr val="FFFF00"/>
                </a:highlight>
              </a:rPr>
              <a:t>ADD INFORMATION</a:t>
            </a:r>
            <a:endParaRPr>
              <a:highlight>
                <a:srgbClr val="FFFF00"/>
              </a:highlight>
            </a:endParaRPr>
          </a:p>
          <a:p>
            <a:pPr indent="0" lvl="0" marL="63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pic>
        <p:nvPicPr>
          <p:cNvPr descr="A logo with a black background&#10;&#10;AI-generated content may be incorrect." id="123" name="Google Shape;123;g3761e482760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circle with numbers&#10;&#10;AI-generated content may be incorrect." id="124" name="Google Shape;124;g3761e482760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artoon koala holding a flag&#10;&#10;AI-generated content may be incorrect." id="125" name="Google Shape;125;g3761e482760_0_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1206" y="708800"/>
            <a:ext cx="3597863" cy="2879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circle with numbers&#10;&#10;AI-generated content may be incorrect." id="126" name="Google Shape;126;g3761e482760_0_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>
            <p:ph idx="1" type="subTitle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/>
              <a:t>Welcome to the Trail</a:t>
            </a:r>
            <a:endParaRPr/>
          </a:p>
        </p:txBody>
      </p:sp>
      <p:sp>
        <p:nvSpPr>
          <p:cNvPr id="56" name="Google Shape;56;p2"/>
          <p:cNvSpPr txBox="1"/>
          <p:nvPr>
            <p:ph type="ctrTitle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Pathfinder Quest</a:t>
            </a:r>
            <a:endParaRPr/>
          </a:p>
        </p:txBody>
      </p:sp>
      <p:pic>
        <p:nvPicPr>
          <p:cNvPr descr="A cartoon koala holding a flag&#10;&#10;AI-generated content may be incorrect." id="57" name="Google Shape;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798" y="2"/>
            <a:ext cx="4008205" cy="3207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63" name="Google Shape;63;p3"/>
          <p:cNvSpPr txBox="1"/>
          <p:nvPr>
            <p:ph idx="1" type="subTitle"/>
          </p:nvPr>
        </p:nvSpPr>
        <p:spPr>
          <a:xfrm>
            <a:off x="456175" y="2834125"/>
            <a:ext cx="82323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Students will connect with their peers in a Bingo activity</a:t>
            </a:r>
            <a:endParaRPr/>
          </a:p>
          <a:p>
            <a:pPr indent="-165100" lvl="0" marL="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Students will reflect on their feelings about transitioning to post-secondary life</a:t>
            </a:r>
            <a:endParaRPr/>
          </a:p>
        </p:txBody>
      </p:sp>
      <p:pic>
        <p:nvPicPr>
          <p:cNvPr descr="A logo with a black background&#10;&#10;AI-generated content may be incorrect." id="64" name="Google Shape;6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circle with numbers&#10;&#10;AI-generated content may be incorrect." id="65" name="Google Shape;6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/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Essential Question:</a:t>
            </a:r>
            <a:endParaRPr/>
          </a:p>
        </p:txBody>
      </p:sp>
      <p:sp>
        <p:nvSpPr>
          <p:cNvPr id="71" name="Google Shape;71;p4"/>
          <p:cNvSpPr txBox="1"/>
          <p:nvPr>
            <p:ph idx="1" type="subTitle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How can understanding my interests and strengths help me choose a career path that fits me?</a:t>
            </a:r>
            <a:endParaRPr/>
          </a:p>
          <a:p>
            <a:pPr indent="-2921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First Semester Check-In</a:t>
            </a:r>
            <a:endParaRPr/>
          </a:p>
        </p:txBody>
      </p:sp>
      <p:pic>
        <p:nvPicPr>
          <p:cNvPr id="77" name="Google Shape;77;p8"/>
          <p:cNvPicPr preferRelativeResize="0"/>
          <p:nvPr/>
        </p:nvPicPr>
        <p:blipFill rotWithShape="1">
          <a:blip r:embed="rId3">
            <a:alphaModFix/>
          </a:blip>
          <a:srcRect b="16198" l="0" r="0" t="0"/>
          <a:stretch/>
        </p:blipFill>
        <p:spPr>
          <a:xfrm>
            <a:off x="5213350" y="1263088"/>
            <a:ext cx="2943025" cy="28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8"/>
          <p:cNvSpPr txBox="1"/>
          <p:nvPr>
            <p:ph idx="1" type="body"/>
          </p:nvPr>
        </p:nvSpPr>
        <p:spPr>
          <a:xfrm>
            <a:off x="456300" y="1263111"/>
            <a:ext cx="3993900" cy="3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Scan the QR Code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</a:t>
            </a:r>
            <a:endParaRPr/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Type: </a:t>
            </a:r>
            <a:r>
              <a:rPr lang="en-US" u="sng">
                <a:solidFill>
                  <a:srgbClr val="275781"/>
                </a:solidFill>
              </a:rPr>
              <a:t>https://k20.ou.edu/6h</a:t>
            </a:r>
            <a:endParaRPr u="sng">
              <a:solidFill>
                <a:srgbClr val="27578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C78E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727fc53d4b_0_3"/>
          <p:cNvSpPr txBox="1"/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Peer Bingo!</a:t>
            </a:r>
            <a:endParaRPr/>
          </a:p>
        </p:txBody>
      </p:sp>
      <p:sp>
        <p:nvSpPr>
          <p:cNvPr id="84" name="Google Shape;84;g3727fc53d4b_0_3"/>
          <p:cNvSpPr txBox="1"/>
          <p:nvPr>
            <p:ph idx="1" type="body"/>
          </p:nvPr>
        </p:nvSpPr>
        <p:spPr>
          <a:xfrm>
            <a:off x="456300" y="1209175"/>
            <a:ext cx="5639700" cy="3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Talk with your peers and see if one of the phrases on your card applies to them. </a:t>
            </a:r>
            <a:endParaRPr/>
          </a:p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If yes, have them sign their name in the box. </a:t>
            </a:r>
            <a:endParaRPr/>
          </a:p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The same person can fill more than one bingo space </a:t>
            </a:r>
            <a:endParaRPr/>
          </a:p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Yell “Bingo” once you have 3 in a row! </a:t>
            </a:r>
            <a:endParaRPr/>
          </a:p>
          <a:p>
            <a:pPr indent="0" lvl="0" marL="63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pic>
        <p:nvPicPr>
          <p:cNvPr descr="A logo with a black background&#10;&#10;AI-generated content may be incorrect." id="85" name="Google Shape;85;g3727fc53d4b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circle with numbers&#10;&#10;AI-generated content may be incorrect." id="86" name="Google Shape;86;g3727fc53d4b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3727fc53d4b_0_3"/>
          <p:cNvSpPr txBox="1"/>
          <p:nvPr/>
        </p:nvSpPr>
        <p:spPr>
          <a:xfrm>
            <a:off x="6086700" y="2977625"/>
            <a:ext cx="3066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K20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3</a:t>
            </a:r>
            <a:r>
              <a:rPr b="0" i="0" lang="en-US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-minute timer</a:t>
            </a:r>
            <a:endParaRPr b="0" i="0" sz="2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3727fc53d4b_0_3" title="K20 Center 3 minute timer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96000" y="1263125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artoon of binoculars&#10;&#10;AI-generated content may be incorrect." id="89" name="Google Shape;89;g3727fc53d4b_0_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70825" y="220125"/>
            <a:ext cx="1283315" cy="8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3727fc53d4b_0_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05775" y="0"/>
            <a:ext cx="10382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circle with numbers&#10;&#10;AI-generated content may be incorrect." id="91" name="Google Shape;91;g3727fc53d4b_0_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accent5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Ice Breaker</a:t>
            </a:r>
            <a:endParaRPr/>
          </a:p>
        </p:txBody>
      </p:sp>
      <p:sp>
        <p:nvSpPr>
          <p:cNvPr id="97" name="Google Shape;97;p6"/>
          <p:cNvSpPr txBox="1"/>
          <p:nvPr>
            <p:ph idx="1" type="body"/>
          </p:nvPr>
        </p:nvSpPr>
        <p:spPr>
          <a:xfrm>
            <a:off x="456300" y="1263100"/>
            <a:ext cx="4729500" cy="3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</a:t>
            </a:r>
            <a:r>
              <a:rPr lang="en-US"/>
              <a:t>pend 2 minutes completing the 3-2-1 handout:</a:t>
            </a:r>
            <a:endParaRPr/>
          </a:p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3 things you’re excited about in college</a:t>
            </a:r>
            <a:endParaRPr/>
          </a:p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2 things you’re nervous or unsure about in college</a:t>
            </a:r>
            <a:endParaRPr/>
          </a:p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1 fun fact about yourselves</a:t>
            </a:r>
            <a:endParaRPr/>
          </a:p>
          <a:p>
            <a:pPr indent="0" lvl="0" marL="63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pic>
        <p:nvPicPr>
          <p:cNvPr id="98" name="Google Shape;9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0000" y="1"/>
            <a:ext cx="924000" cy="9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6"/>
          <p:cNvSpPr txBox="1"/>
          <p:nvPr/>
        </p:nvSpPr>
        <p:spPr>
          <a:xfrm>
            <a:off x="5548338" y="2916050"/>
            <a:ext cx="26757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u="sng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K20 2-minute timer</a:t>
            </a:r>
            <a:endParaRPr sz="2000" u="sng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6" title="K20 Center 2 minute tim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2375" y="1415511"/>
            <a:ext cx="2667625" cy="1500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accent5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266a94e1f_0_6"/>
          <p:cNvSpPr txBox="1"/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Ice Breaker</a:t>
            </a:r>
            <a:endParaRPr/>
          </a:p>
        </p:txBody>
      </p:sp>
      <p:sp>
        <p:nvSpPr>
          <p:cNvPr id="106" name="Google Shape;106;g37266a94e1f_0_6"/>
          <p:cNvSpPr txBox="1"/>
          <p:nvPr>
            <p:ph idx="1" type="body"/>
          </p:nvPr>
        </p:nvSpPr>
        <p:spPr>
          <a:xfrm>
            <a:off x="456300" y="1263100"/>
            <a:ext cx="4729500" cy="3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Find a partner at another table.</a:t>
            </a:r>
            <a:endParaRPr/>
          </a:p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Each of you will get 2 minutes to share your responses.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3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pic>
        <p:nvPicPr>
          <p:cNvPr id="107" name="Google Shape;107;g37266a94e1f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0000" y="1"/>
            <a:ext cx="924000" cy="9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7266a94e1f_0_6"/>
          <p:cNvSpPr txBox="1"/>
          <p:nvPr/>
        </p:nvSpPr>
        <p:spPr>
          <a:xfrm>
            <a:off x="5548338" y="2916050"/>
            <a:ext cx="26757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K20 2-minute timer</a:t>
            </a:r>
            <a:endParaRPr sz="2000" u="sng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g37266a94e1f_0_6" title="K20 Center 2 minute tim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2375" y="1415511"/>
            <a:ext cx="2667625" cy="1500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61e482760_0_53"/>
          <p:cNvSpPr txBox="1"/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Resources</a:t>
            </a:r>
            <a:endParaRPr/>
          </a:p>
        </p:txBody>
      </p:sp>
      <p:sp>
        <p:nvSpPr>
          <p:cNvPr id="115" name="Google Shape;115;g3761e482760_0_53"/>
          <p:cNvSpPr txBox="1"/>
          <p:nvPr>
            <p:ph idx="1" type="body"/>
          </p:nvPr>
        </p:nvSpPr>
        <p:spPr>
          <a:xfrm>
            <a:off x="456300" y="1263100"/>
            <a:ext cx="4115700" cy="3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Campus resources</a:t>
            </a:r>
            <a:endParaRPr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Writing center</a:t>
            </a:r>
            <a:endParaRPr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Career services center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Teachers or mentors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3761e482760_0_53"/>
          <p:cNvSpPr txBox="1"/>
          <p:nvPr/>
        </p:nvSpPr>
        <p:spPr>
          <a:xfrm>
            <a:off x="4735225" y="1287200"/>
            <a:ext cx="3946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Peers or older students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website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20 LEARN">
  <a:themeElements>
    <a:clrScheme name="Custom 1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3232C"/>
      </a:accent1>
      <a:accent2>
        <a:srgbClr val="493A3B"/>
      </a:accent2>
      <a:accent3>
        <a:srgbClr val="8D4647"/>
      </a:accent3>
      <a:accent4>
        <a:srgbClr val="ECC78E"/>
      </a:accent4>
      <a:accent5>
        <a:srgbClr val="FCF6DE"/>
      </a:accent5>
      <a:accent6>
        <a:srgbClr val="A89EAF"/>
      </a:accent6>
      <a:hlink>
        <a:srgbClr val="288AC3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</cp:coreProperties>
</file>