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cQHSrqo/EmziGjJLT4uYmCbIJ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EDDAF-02D1-4B51-9F69-5864DF2C030B}" v="1" dt="2025-09-05T18:11:15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0" d="100"/>
          <a:sy n="160" d="100"/>
        </p:scale>
        <p:origin x="2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67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EEAnwOt2c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7edd8622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77edd8622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Fiction in the facts.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8cedf69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78cedf69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3f934733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73f9347339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Coplin, B. (2012). 10 Things Employers Want You to Learn in College: The Skills You Need to Succeed. New</a:t>
            </a: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York, Ten Speed Press.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91d1a0b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g3791d1a0b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8539d52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388539d52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8539d52a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g388539d52a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739d6f4cf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739d6f4cf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Zainudin, Z. N., Rong, L. W., Nor, A. M., Yusop, Y. M., &amp; Othman, W. N. W. (2020). The relationship of Holland theory in career decision making: A systematic review of literature. Journal of critical reviews, 7(9), 884-892.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78cedf695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78cedf695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739d6f4cf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739d6f4cf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739d6f4cf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739d6f4cf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 (n.d.). I used to think . . . But now I know. Strategies. https://learn.k20center.ou.edu/strategy/137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73f93473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373f93473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452a1db20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should: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existing career ideas already listed.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new career suggestions that haven’t been mentioned yet.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how the traits in that statement might connect to different industries or roles.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2 Minute Timer. YouTube. 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https://www.youtube.com/watch?v=HcEEAnwOt2c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Resume ready: Essential skills and AI tools for crafting your perfect resume. Educator resource. https://learn.k20center.ou.edu/educator-resource/4637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3452a1db20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73f93473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373f93473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7edd8622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77edd8622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Fiction in the facts.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77edd8622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77edd8622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Fiction in the facts.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3f934733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73f934733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Fiction in the Facts.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https://learn.k20center.ou.edu/strategy/60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7edd8622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77edd8622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Fiction in the facts.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3f934733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73f934733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Fiction in the facts.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ctrTitle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15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5" descr="A white circle with numbe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solidFill>
          <a:schemeClr val="accen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16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6" descr="A white circle with numbe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17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7" descr="A black circle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accent5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18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8" descr="A black circle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accent5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19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9" descr="A black circle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accent5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20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0" descr="A black circle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accent5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21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1" descr="A black circle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4" name="Google Shape;44;p22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2" descr="A white circle with numbe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nextmove.org/explore/i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7959" y="4475747"/>
            <a:ext cx="962842" cy="516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7edd8622f_0_14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Fiction in the Facts - Medical Field</a:t>
            </a:r>
            <a:endParaRPr/>
          </a:p>
        </p:txBody>
      </p:sp>
      <p:sp>
        <p:nvSpPr>
          <p:cNvPr id="121" name="Google Shape;121;g377edd8622f_0_14"/>
          <p:cNvSpPr txBox="1">
            <a:spLocks noGrp="1"/>
          </p:cNvSpPr>
          <p:nvPr>
            <p:ph type="body" idx="1"/>
          </p:nvPr>
        </p:nvSpPr>
        <p:spPr>
          <a:xfrm>
            <a:off x="456300" y="1263096"/>
            <a:ext cx="8225400" cy="26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Surgeons often listen to music while performing operations—it can help with focus and reduce stress.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All doctors must complete at least 10 years of schooling before practicing.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Doctors spend more time on paperwork than with patients.</a:t>
            </a:r>
            <a:endParaRPr sz="2400"/>
          </a:p>
        </p:txBody>
      </p:sp>
      <p:pic>
        <p:nvPicPr>
          <p:cNvPr id="122" name="Google Shape;122;g377edd8622f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200" y="0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77edd8622f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561" y="1386001"/>
            <a:ext cx="353275" cy="3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77edd8622f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561" y="3556326"/>
            <a:ext cx="353275" cy="3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77edd8622f_0_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013" y="2359663"/>
            <a:ext cx="300349" cy="464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78cedf6955_0_0"/>
          <p:cNvSpPr txBox="1"/>
          <p:nvPr/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8D4647"/>
                </a:solidFill>
                <a:latin typeface="Calibri"/>
                <a:ea typeface="Calibri"/>
                <a:cs typeface="Calibri"/>
                <a:sym typeface="Calibri"/>
              </a:rPr>
              <a:t>O*NET Interest Profiler</a:t>
            </a:r>
            <a:endParaRPr sz="3600">
              <a:solidFill>
                <a:srgbClr val="8D46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78cedf6955_0_0"/>
          <p:cNvSpPr txBox="1"/>
          <p:nvPr/>
        </p:nvSpPr>
        <p:spPr>
          <a:xfrm>
            <a:off x="4164725" y="1263100"/>
            <a:ext cx="45174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Scan the QR code or type in 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 dirty="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www.mynextmove.org/explore/ip</a:t>
            </a:r>
            <a:r>
              <a:rPr lang="en-US" sz="2600" u="sng" dirty="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dirty="0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Follow the instructions on your handout. </a:t>
            </a:r>
            <a:endParaRPr sz="2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378cedf6955_0_0" title="qrcode-k20 (2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713" y="1263100"/>
            <a:ext cx="2795064" cy="32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3f9347339_0_129"/>
          <p:cNvSpPr/>
          <p:nvPr/>
        </p:nvSpPr>
        <p:spPr>
          <a:xfrm>
            <a:off x="616875" y="3105700"/>
            <a:ext cx="8134800" cy="1078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73f9347339_0_129"/>
          <p:cNvSpPr txBox="1">
            <a:spLocks noGrp="1"/>
          </p:cNvSpPr>
          <p:nvPr>
            <p:ph type="title"/>
          </p:nvPr>
        </p:nvSpPr>
        <p:spPr>
          <a:xfrm>
            <a:off x="616875" y="3100750"/>
            <a:ext cx="8161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Did you know that 60% of college students in the United States change their major during their first year of college (Coplin, 2012)?</a:t>
            </a:r>
            <a:endParaRPr sz="2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73f9347339_0_129"/>
          <p:cNvSpPr txBox="1">
            <a:spLocks noGrp="1"/>
          </p:cNvSpPr>
          <p:nvPr>
            <p:ph type="subTitle" idx="1"/>
          </p:nvPr>
        </p:nvSpPr>
        <p:spPr>
          <a:xfrm>
            <a:off x="519500" y="1108925"/>
            <a:ext cx="8232300" cy="14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US" sz="3020" dirty="0"/>
              <a:t>How many of you feel pressure to pick the “perfect” major for your dream job?</a:t>
            </a:r>
            <a:endParaRPr sz="302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91d1a0bc2_0_0"/>
          <p:cNvSpPr/>
          <p:nvPr/>
        </p:nvSpPr>
        <p:spPr>
          <a:xfrm>
            <a:off x="376175" y="1893375"/>
            <a:ext cx="3993900" cy="18096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791d1a0bc2_0_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Fact or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Fiction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?</a:t>
            </a:r>
            <a:endParaRPr/>
          </a:p>
        </p:txBody>
      </p:sp>
      <p:sp>
        <p:nvSpPr>
          <p:cNvPr id="146" name="Google Shape;146;g3791d1a0bc2_0_0"/>
          <p:cNvSpPr txBox="1">
            <a:spLocks noGrp="1"/>
          </p:cNvSpPr>
          <p:nvPr>
            <p:ph type="body" idx="1"/>
          </p:nvPr>
        </p:nvSpPr>
        <p:spPr>
          <a:xfrm>
            <a:off x="376175" y="1893375"/>
            <a:ext cx="3993900" cy="18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2"/>
                </a:solidFill>
              </a:rPr>
              <a:t>Your major determines your career.</a:t>
            </a:r>
            <a:endParaRPr b="1">
              <a:solidFill>
                <a:schemeClr val="accent2"/>
              </a:solidFill>
            </a:endParaRPr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900"/>
          </a:p>
        </p:txBody>
      </p:sp>
      <p:sp>
        <p:nvSpPr>
          <p:cNvPr id="147" name="Google Shape;147;g3791d1a0bc2_0_0"/>
          <p:cNvSpPr txBox="1">
            <a:spLocks noGrp="1"/>
          </p:cNvSpPr>
          <p:nvPr>
            <p:ph type="body" idx="2"/>
          </p:nvPr>
        </p:nvSpPr>
        <p:spPr>
          <a:xfrm>
            <a:off x="4687675" y="1712855"/>
            <a:ext cx="3993900" cy="17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Fiction</a:t>
            </a:r>
            <a:r>
              <a:rPr lang="en-US" sz="2400" b="1"/>
              <a:t>!</a:t>
            </a:r>
            <a:r>
              <a:rPr lang="en-US" sz="2400"/>
              <a:t>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Many careers are open to a wide range of majors. What matters just as much are your skills, experiences, and interests.</a:t>
            </a:r>
            <a:endParaRPr/>
          </a:p>
        </p:txBody>
      </p:sp>
      <p:grpSp>
        <p:nvGrpSpPr>
          <p:cNvPr id="148" name="Google Shape;148;g3791d1a0bc2_0_0"/>
          <p:cNvGrpSpPr/>
          <p:nvPr/>
        </p:nvGrpSpPr>
        <p:grpSpPr>
          <a:xfrm>
            <a:off x="1080513" y="3918638"/>
            <a:ext cx="2585225" cy="1032363"/>
            <a:chOff x="688175" y="3954288"/>
            <a:chExt cx="2585225" cy="1032363"/>
          </a:xfrm>
        </p:grpSpPr>
        <p:pic>
          <p:nvPicPr>
            <p:cNvPr id="149" name="Google Shape;149;g3791d1a0bc2_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4225" y="3954288"/>
              <a:ext cx="538725" cy="566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g3791d1a0bc2_0_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1075" y="3957163"/>
              <a:ext cx="538725" cy="560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g3791d1a0bc2_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1529525" y="3954300"/>
              <a:ext cx="538725" cy="566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g3791d1a0bc2_0_0"/>
            <p:cNvSpPr txBox="1"/>
            <p:nvPr/>
          </p:nvSpPr>
          <p:spPr>
            <a:xfrm>
              <a:off x="688175" y="4576550"/>
              <a:ext cx="6447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Fact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g3791d1a0bc2_0_0"/>
            <p:cNvSpPr txBox="1"/>
            <p:nvPr/>
          </p:nvSpPr>
          <p:spPr>
            <a:xfrm>
              <a:off x="1462600" y="4576550"/>
              <a:ext cx="9255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Unsure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g3791d1a0bc2_0_0"/>
            <p:cNvSpPr txBox="1"/>
            <p:nvPr/>
          </p:nvSpPr>
          <p:spPr>
            <a:xfrm>
              <a:off x="2388100" y="4576550"/>
              <a:ext cx="8853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Fiction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88539d52a8_0_0"/>
          <p:cNvSpPr/>
          <p:nvPr/>
        </p:nvSpPr>
        <p:spPr>
          <a:xfrm>
            <a:off x="376175" y="1893375"/>
            <a:ext cx="3993900" cy="18096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88539d52a8_0_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Fact or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Fiction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?</a:t>
            </a:r>
            <a:endParaRPr/>
          </a:p>
        </p:txBody>
      </p:sp>
      <p:sp>
        <p:nvSpPr>
          <p:cNvPr id="161" name="Google Shape;161;g388539d52a8_0_0"/>
          <p:cNvSpPr txBox="1">
            <a:spLocks noGrp="1"/>
          </p:cNvSpPr>
          <p:nvPr>
            <p:ph type="body" idx="1"/>
          </p:nvPr>
        </p:nvSpPr>
        <p:spPr>
          <a:xfrm>
            <a:off x="376175" y="1893375"/>
            <a:ext cx="3993900" cy="18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2"/>
                </a:solidFill>
              </a:rPr>
              <a:t>You can gain transferable skills in any major.</a:t>
            </a:r>
            <a:endParaRPr b="1">
              <a:solidFill>
                <a:schemeClr val="accent2"/>
              </a:solidFill>
            </a:endParaRPr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900"/>
          </a:p>
        </p:txBody>
      </p:sp>
      <p:sp>
        <p:nvSpPr>
          <p:cNvPr id="162" name="Google Shape;162;g388539d52a8_0_0"/>
          <p:cNvSpPr txBox="1">
            <a:spLocks noGrp="1"/>
          </p:cNvSpPr>
          <p:nvPr>
            <p:ph type="body" idx="2"/>
          </p:nvPr>
        </p:nvSpPr>
        <p:spPr>
          <a:xfrm>
            <a:off x="4687675" y="1712855"/>
            <a:ext cx="3993900" cy="17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Fact!</a:t>
            </a:r>
            <a:r>
              <a:rPr lang="en-US" sz="2400"/>
              <a:t>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Communication, problem-solving, teamwork, and critical thinking are valuable in almost any field.</a:t>
            </a:r>
            <a:endParaRPr/>
          </a:p>
        </p:txBody>
      </p:sp>
      <p:grpSp>
        <p:nvGrpSpPr>
          <p:cNvPr id="163" name="Google Shape;163;g388539d52a8_0_0"/>
          <p:cNvGrpSpPr/>
          <p:nvPr/>
        </p:nvGrpSpPr>
        <p:grpSpPr>
          <a:xfrm>
            <a:off x="1080513" y="3918638"/>
            <a:ext cx="2585225" cy="1032363"/>
            <a:chOff x="688175" y="3954288"/>
            <a:chExt cx="2585225" cy="1032363"/>
          </a:xfrm>
        </p:grpSpPr>
        <p:pic>
          <p:nvPicPr>
            <p:cNvPr id="164" name="Google Shape;164;g388539d52a8_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4225" y="3954288"/>
              <a:ext cx="538725" cy="566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g388539d52a8_0_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1075" y="3957163"/>
              <a:ext cx="538725" cy="560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g388539d52a8_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1529525" y="3954300"/>
              <a:ext cx="538725" cy="566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g388539d52a8_0_0"/>
            <p:cNvSpPr txBox="1"/>
            <p:nvPr/>
          </p:nvSpPr>
          <p:spPr>
            <a:xfrm>
              <a:off x="688175" y="4576550"/>
              <a:ext cx="6447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Fact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g388539d52a8_0_0"/>
            <p:cNvSpPr txBox="1"/>
            <p:nvPr/>
          </p:nvSpPr>
          <p:spPr>
            <a:xfrm>
              <a:off x="1462600" y="4576550"/>
              <a:ext cx="9255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Unsure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g388539d52a8_0_0"/>
            <p:cNvSpPr txBox="1"/>
            <p:nvPr/>
          </p:nvSpPr>
          <p:spPr>
            <a:xfrm>
              <a:off x="2388100" y="4576550"/>
              <a:ext cx="8853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Fiction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88539d52a8_0_7"/>
          <p:cNvSpPr/>
          <p:nvPr/>
        </p:nvSpPr>
        <p:spPr>
          <a:xfrm>
            <a:off x="376175" y="1893375"/>
            <a:ext cx="3993900" cy="18096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88539d52a8_0_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Fact or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Fiction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?</a:t>
            </a:r>
            <a:endParaRPr/>
          </a:p>
        </p:txBody>
      </p:sp>
      <p:sp>
        <p:nvSpPr>
          <p:cNvPr id="176" name="Google Shape;176;g388539d52a8_0_7"/>
          <p:cNvSpPr txBox="1">
            <a:spLocks noGrp="1"/>
          </p:cNvSpPr>
          <p:nvPr>
            <p:ph type="body" idx="1"/>
          </p:nvPr>
        </p:nvSpPr>
        <p:spPr>
          <a:xfrm>
            <a:off x="376175" y="2101049"/>
            <a:ext cx="4029600" cy="160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</a:rPr>
              <a:t>Internships, networking, and campus involvement are more important than GPA in some industries.</a:t>
            </a:r>
            <a:endParaRPr sz="2400" b="1" dirty="0">
              <a:solidFill>
                <a:schemeClr val="accent2"/>
              </a:solidFill>
            </a:endParaRPr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900" dirty="0"/>
          </a:p>
        </p:txBody>
      </p:sp>
      <p:sp>
        <p:nvSpPr>
          <p:cNvPr id="177" name="Google Shape;177;g388539d52a8_0_7"/>
          <p:cNvSpPr txBox="1">
            <a:spLocks noGrp="1"/>
          </p:cNvSpPr>
          <p:nvPr>
            <p:ph type="body" idx="2"/>
          </p:nvPr>
        </p:nvSpPr>
        <p:spPr>
          <a:xfrm>
            <a:off x="4687675" y="1712855"/>
            <a:ext cx="3993900" cy="17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Fact!</a:t>
            </a:r>
            <a:r>
              <a:rPr lang="en-US" sz="2400"/>
              <a:t>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Real-world experiences and connections often open more doors than grades alone.</a:t>
            </a:r>
            <a:endParaRPr/>
          </a:p>
        </p:txBody>
      </p:sp>
      <p:grpSp>
        <p:nvGrpSpPr>
          <p:cNvPr id="178" name="Google Shape;178;g388539d52a8_0_7"/>
          <p:cNvGrpSpPr/>
          <p:nvPr/>
        </p:nvGrpSpPr>
        <p:grpSpPr>
          <a:xfrm>
            <a:off x="1080513" y="3918638"/>
            <a:ext cx="2585225" cy="1032363"/>
            <a:chOff x="688175" y="3954288"/>
            <a:chExt cx="2585225" cy="1032363"/>
          </a:xfrm>
        </p:grpSpPr>
        <p:pic>
          <p:nvPicPr>
            <p:cNvPr id="179" name="Google Shape;179;g388539d52a8_0_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4225" y="3954288"/>
              <a:ext cx="538725" cy="566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g388539d52a8_0_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1075" y="3957163"/>
              <a:ext cx="538725" cy="560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g388539d52a8_0_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1529525" y="3954300"/>
              <a:ext cx="538725" cy="566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g388539d52a8_0_7"/>
            <p:cNvSpPr txBox="1"/>
            <p:nvPr/>
          </p:nvSpPr>
          <p:spPr>
            <a:xfrm>
              <a:off x="688175" y="4576550"/>
              <a:ext cx="6447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Fact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g388539d52a8_0_7"/>
            <p:cNvSpPr txBox="1"/>
            <p:nvPr/>
          </p:nvSpPr>
          <p:spPr>
            <a:xfrm>
              <a:off x="1462600" y="4576550"/>
              <a:ext cx="9255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Unsure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g388539d52a8_0_7"/>
            <p:cNvSpPr txBox="1"/>
            <p:nvPr/>
          </p:nvSpPr>
          <p:spPr>
            <a:xfrm>
              <a:off x="2388100" y="4576550"/>
              <a:ext cx="8853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Fiction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39d6f4cf6_0_4"/>
          <p:cNvSpPr txBox="1">
            <a:spLocks noGrp="1"/>
          </p:cNvSpPr>
          <p:nvPr>
            <p:ph type="title"/>
          </p:nvPr>
        </p:nvSpPr>
        <p:spPr>
          <a:xfrm>
            <a:off x="456175" y="65975"/>
            <a:ext cx="3236700" cy="18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Holland Code</a:t>
            </a:r>
            <a:endParaRPr/>
          </a:p>
        </p:txBody>
      </p:sp>
      <p:sp>
        <p:nvSpPr>
          <p:cNvPr id="190" name="Google Shape;190;g3739d6f4cf6_0_4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32367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Holland Code emphasizes the relationship between career success and a person’s personality type.</a:t>
            </a:r>
            <a:endParaRPr dirty="0"/>
          </a:p>
        </p:txBody>
      </p:sp>
      <p:pic>
        <p:nvPicPr>
          <p:cNvPr id="192" name="Google Shape;192;g3739d6f4cf6_0_4"/>
          <p:cNvPicPr preferRelativeResize="0"/>
          <p:nvPr/>
        </p:nvPicPr>
        <p:blipFill rotWithShape="1">
          <a:blip r:embed="rId3">
            <a:alphaModFix/>
          </a:blip>
          <a:srcRect l="6259" t="8822" r="6189" b="8566"/>
          <a:stretch/>
        </p:blipFill>
        <p:spPr>
          <a:xfrm>
            <a:off x="4111811" y="222834"/>
            <a:ext cx="4661647" cy="407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78cedf6955_0_13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>
                <a:solidFill>
                  <a:schemeClr val="accent3"/>
                </a:solidFill>
              </a:rPr>
              <a:t>Realistic:</a:t>
            </a:r>
            <a:r>
              <a:rPr lang="en-US" sz="2000"/>
              <a:t> "I enjoy building, fixing, or working with tools and machinery."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>
                <a:solidFill>
                  <a:schemeClr val="accent3"/>
                </a:solidFill>
              </a:rPr>
              <a:t>Investigative:</a:t>
            </a:r>
            <a:r>
              <a:rPr lang="en-US" sz="2000"/>
              <a:t> "I love solving complex problems and discovering how things work."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>
                <a:solidFill>
                  <a:schemeClr val="accent3"/>
                </a:solidFill>
              </a:rPr>
              <a:t>Artistic:</a:t>
            </a:r>
            <a:r>
              <a:rPr lang="en-US" sz="2000">
                <a:solidFill>
                  <a:schemeClr val="accent3"/>
                </a:solidFill>
              </a:rPr>
              <a:t> </a:t>
            </a:r>
            <a:r>
              <a:rPr lang="en-US" sz="2000"/>
              <a:t>"I'm drawn to creative expression and bringing new ideas to life."</a:t>
            </a:r>
            <a:endParaRPr sz="3400"/>
          </a:p>
        </p:txBody>
      </p:sp>
      <p:sp>
        <p:nvSpPr>
          <p:cNvPr id="198" name="Google Shape;198;g378cedf6955_0_13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>
                <a:solidFill>
                  <a:schemeClr val="accent3"/>
                </a:solidFill>
              </a:rPr>
              <a:t>Social:</a:t>
            </a:r>
            <a:r>
              <a:rPr lang="en-US" sz="2000"/>
              <a:t> "I feel energized when I'm helping others reach their potential."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>
                <a:solidFill>
                  <a:schemeClr val="accent3"/>
                </a:solidFill>
              </a:rPr>
              <a:t>Enterprising:</a:t>
            </a:r>
            <a:r>
              <a:rPr lang="en-US" sz="2000">
                <a:solidFill>
                  <a:schemeClr val="accent3"/>
                </a:solidFill>
              </a:rPr>
              <a:t> </a:t>
            </a:r>
            <a:r>
              <a:rPr lang="en-US" sz="2000"/>
              <a:t>"I thrive on leading projects and persuading others to take action."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>
                <a:solidFill>
                  <a:schemeClr val="accent3"/>
                </a:solidFill>
              </a:rPr>
              <a:t>Conventional:</a:t>
            </a:r>
            <a:r>
              <a:rPr lang="en-US" sz="2000"/>
              <a:t> "I find satisfaction in organizing information and creating efficient systems."</a:t>
            </a:r>
            <a:endParaRPr sz="3400"/>
          </a:p>
        </p:txBody>
      </p:sp>
      <p:sp>
        <p:nvSpPr>
          <p:cNvPr id="199" name="Google Shape;199;g378cedf6955_0_1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Holland Code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739d6f4cf6_0_1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739d6f4cf6_0_19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Follow the instructions on your handout for “Occupation Search.”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Be sure to search for 2-3 different occupations. </a:t>
            </a:r>
            <a:endParaRPr dirty="0"/>
          </a:p>
        </p:txBody>
      </p:sp>
      <p:sp>
        <p:nvSpPr>
          <p:cNvPr id="206" name="Google Shape;206;g3739d6f4cf6_0_1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States and Careers</a:t>
            </a:r>
            <a:endParaRPr/>
          </a:p>
        </p:txBody>
      </p:sp>
      <p:pic>
        <p:nvPicPr>
          <p:cNvPr id="207" name="Google Shape;207;g3739d6f4cf6_0_19" title="qrcode-k20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724" y="1263100"/>
            <a:ext cx="2795063" cy="32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39d6f4cf6_0_25"/>
          <p:cNvSpPr txBox="1">
            <a:spLocks noGrp="1"/>
          </p:cNvSpPr>
          <p:nvPr>
            <p:ph type="body" idx="1"/>
          </p:nvPr>
        </p:nvSpPr>
        <p:spPr>
          <a:xfrm>
            <a:off x="456300" y="1263093"/>
            <a:ext cx="8225400" cy="31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the space provided on your Note Catcher to reflect on the following: 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What did you </a:t>
            </a:r>
            <a:r>
              <a:rPr lang="en-US" sz="2400" i="1" u="sng" dirty="0"/>
              <a:t>used </a:t>
            </a:r>
            <a:r>
              <a:rPr lang="en-US" sz="2400" dirty="0"/>
              <a:t>to think about majors, careers, and college planning?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i="1" u="sng" dirty="0"/>
              <a:t>Now</a:t>
            </a:r>
            <a:r>
              <a:rPr lang="en-US" sz="2400" i="1" dirty="0"/>
              <a:t> </a:t>
            </a:r>
            <a:r>
              <a:rPr lang="en-US" sz="2400" dirty="0"/>
              <a:t>what do you know? </a:t>
            </a:r>
            <a:endParaRPr dirty="0"/>
          </a:p>
        </p:txBody>
      </p:sp>
      <p:sp>
        <p:nvSpPr>
          <p:cNvPr id="213" name="Google Shape;213;g3739d6f4cf6_0_2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Used To Think… But Now I Know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73f9347339_0_0"/>
          <p:cNvSpPr txBox="1">
            <a:spLocks noGrp="1"/>
          </p:cNvSpPr>
          <p:nvPr>
            <p:ph type="ctrTitle"/>
          </p:nvPr>
        </p:nvSpPr>
        <p:spPr>
          <a:xfrm>
            <a:off x="551474" y="0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Pathfinder Quest</a:t>
            </a:r>
            <a:endParaRPr dirty="0"/>
          </a:p>
        </p:txBody>
      </p:sp>
      <p:pic>
        <p:nvPicPr>
          <p:cNvPr id="56" name="Google Shape;56;g373f9347339_0_0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373f9347339_0_0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373f9347339_0_0"/>
          <p:cNvSpPr txBox="1">
            <a:spLocks noGrp="1"/>
          </p:cNvSpPr>
          <p:nvPr>
            <p:ph type="subTitle" idx="1"/>
          </p:nvPr>
        </p:nvSpPr>
        <p:spPr>
          <a:xfrm>
            <a:off x="617540" y="2254407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dirty="0"/>
              <a:t>Pathways to Possibilities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452a1db203_0_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Next Session!</a:t>
            </a:r>
            <a:endParaRPr/>
          </a:p>
        </p:txBody>
      </p:sp>
      <p:sp>
        <p:nvSpPr>
          <p:cNvPr id="219" name="Google Shape;219;g3452a1db203_0_5"/>
          <p:cNvSpPr txBox="1">
            <a:spLocks noGrp="1"/>
          </p:cNvSpPr>
          <p:nvPr>
            <p:ph type="body" idx="1"/>
          </p:nvPr>
        </p:nvSpPr>
        <p:spPr>
          <a:xfrm>
            <a:off x="456300" y="1209175"/>
            <a:ext cx="8165400" cy="3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Resume Ready</a:t>
            </a:r>
            <a:endParaRPr i="1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Meeting date and time: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>
                <a:highlight>
                  <a:srgbClr val="FFFF00"/>
                </a:highlight>
              </a:rPr>
              <a:t>ADD INFORMATION</a:t>
            </a:r>
            <a:endParaRPr>
              <a:highlight>
                <a:srgbClr val="FFFF00"/>
              </a:highlight>
            </a:endParaRPr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220" name="Google Shape;220;g3452a1db203_0_5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452a1db203_0_5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3452a1db203_0_5" descr="A cartoon koala holding a flag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1206" y="708800"/>
            <a:ext cx="3597863" cy="287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3f9347339_0_32"/>
          <p:cNvSpPr txBox="1">
            <a:spLocks noGrp="1"/>
          </p:cNvSpPr>
          <p:nvPr>
            <p:ph type="ctrTitle"/>
          </p:nvPr>
        </p:nvSpPr>
        <p:spPr>
          <a:xfrm>
            <a:off x="581681" y="98897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Essential Question:</a:t>
            </a:r>
            <a:endParaRPr dirty="0"/>
          </a:p>
        </p:txBody>
      </p:sp>
      <p:sp>
        <p:nvSpPr>
          <p:cNvPr id="64" name="Google Shape;64;g373f9347339_0_32"/>
          <p:cNvSpPr txBox="1">
            <a:spLocks noGrp="1"/>
          </p:cNvSpPr>
          <p:nvPr>
            <p:ph type="subTitle" idx="1"/>
          </p:nvPr>
        </p:nvSpPr>
        <p:spPr>
          <a:xfrm>
            <a:off x="479754" y="2290266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How can understanding my interests and strengths help me choose a career path that fits me?</a:t>
            </a:r>
            <a:endParaRPr dirty="0"/>
          </a:p>
          <a:p>
            <a:pPr marL="5715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</a:pPr>
            <a:endParaRPr dirty="0"/>
          </a:p>
        </p:txBody>
      </p:sp>
      <p:pic>
        <p:nvPicPr>
          <p:cNvPr id="65" name="Google Shape;65;g373f9347339_0_32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373f9347339_0_32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>
            <a:spLocks noGrp="1"/>
          </p:cNvSpPr>
          <p:nvPr>
            <p:ph type="ctrTitle"/>
          </p:nvPr>
        </p:nvSpPr>
        <p:spPr>
          <a:xfrm>
            <a:off x="487371" y="236575"/>
            <a:ext cx="8232300" cy="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Lesson Objectives:</a:t>
            </a:r>
            <a:endParaRPr dirty="0"/>
          </a:p>
        </p:txBody>
      </p:sp>
      <p:sp>
        <p:nvSpPr>
          <p:cNvPr id="72" name="Google Shape;72;p3"/>
          <p:cNvSpPr txBox="1">
            <a:spLocks noGrp="1"/>
          </p:cNvSpPr>
          <p:nvPr>
            <p:ph type="subTitle" idx="1"/>
          </p:nvPr>
        </p:nvSpPr>
        <p:spPr>
          <a:xfrm>
            <a:off x="455850" y="1483262"/>
            <a:ext cx="8232300" cy="32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dirty="0"/>
              <a:t>Students will be able to identify how different college majors can lead to a variety of career paths.</a:t>
            </a:r>
            <a:endParaRPr dirty="0"/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dirty="0"/>
              <a:t>Students will use online career exploration tools to research potential jobs, employers, and salaries related to a chosen major.</a:t>
            </a:r>
            <a:endParaRPr dirty="0"/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Students will reflect on how their perceptions of careers and majors have changed.</a:t>
            </a:r>
            <a:endParaRPr dirty="0"/>
          </a:p>
        </p:txBody>
      </p:sp>
      <p:pic>
        <p:nvPicPr>
          <p:cNvPr id="73" name="Google Shape;73;p3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7edd8622f_0_2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Fiction in the Facts - Tech Careers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377edd8622f_0_23"/>
          <p:cNvSpPr txBox="1">
            <a:spLocks noGrp="1"/>
          </p:cNvSpPr>
          <p:nvPr>
            <p:ph type="body" idx="1"/>
          </p:nvPr>
        </p:nvSpPr>
        <p:spPr>
          <a:xfrm>
            <a:off x="456300" y="1263094"/>
            <a:ext cx="8225400" cy="31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400"/>
              <a:buChar char="●"/>
            </a:pPr>
            <a:r>
              <a:rPr lang="en-US" sz="2400"/>
              <a:t>Some software engineers never write code and focus entirely on system architecture or project management.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first computer programmer was a woman named Ada Lovelace.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All cybersecurity professionals must have a degree in computer science.</a:t>
            </a:r>
            <a:endParaRPr/>
          </a:p>
        </p:txBody>
      </p:sp>
      <p:pic>
        <p:nvPicPr>
          <p:cNvPr id="81" name="Google Shape;81;g377edd8622f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753" y="245906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7edd8622f_0_2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Fiction in the Facts - Tech Careers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77edd8622f_0_29"/>
          <p:cNvSpPr txBox="1">
            <a:spLocks noGrp="1"/>
          </p:cNvSpPr>
          <p:nvPr>
            <p:ph type="body" idx="1"/>
          </p:nvPr>
        </p:nvSpPr>
        <p:spPr>
          <a:xfrm>
            <a:off x="456300" y="1263094"/>
            <a:ext cx="8225400" cy="31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Some software engineers never write code and focus entirely on system architecture or project management.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first computer programmer was a woman named Ada Lovelace.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All cybersecurity professionals must have a degree in computer science.</a:t>
            </a:r>
            <a:endParaRPr/>
          </a:p>
        </p:txBody>
      </p:sp>
      <p:pic>
        <p:nvPicPr>
          <p:cNvPr id="88" name="Google Shape;88;g377edd8622f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7639" y="320674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377edd8622f_0_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561" y="1313051"/>
            <a:ext cx="353275" cy="3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377edd8622f_0_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561" y="2389514"/>
            <a:ext cx="353275" cy="3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377edd8622f_0_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013" y="3466000"/>
            <a:ext cx="300349" cy="464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3f9347339_0_10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Fiction in the Facts - Unusual Jobs</a:t>
            </a:r>
            <a:endParaRPr/>
          </a:p>
        </p:txBody>
      </p:sp>
      <p:sp>
        <p:nvSpPr>
          <p:cNvPr id="97" name="Google Shape;97;g373f9347339_0_103"/>
          <p:cNvSpPr txBox="1">
            <a:spLocks noGrp="1"/>
          </p:cNvSpPr>
          <p:nvPr>
            <p:ph type="body" idx="1"/>
          </p:nvPr>
        </p:nvSpPr>
        <p:spPr>
          <a:xfrm>
            <a:off x="456300" y="1263095"/>
            <a:ext cx="8225400" cy="2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There are professional line-standers who get paid to wait in lines for others.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Ice cream tasters are required to have a degree in dairy science.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Pet food testers sometimes taste the food themselves (for texture and flavor balance—not for nutrition!).</a:t>
            </a:r>
            <a:endParaRPr sz="2400" dirty="0"/>
          </a:p>
        </p:txBody>
      </p:sp>
      <p:pic>
        <p:nvPicPr>
          <p:cNvPr id="98" name="Google Shape;98;g373f9347339_0_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8612" y="196295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7edd8622f_0_3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Fiction in the Facts - Unusual Jobs</a:t>
            </a:r>
            <a:endParaRPr/>
          </a:p>
        </p:txBody>
      </p:sp>
      <p:sp>
        <p:nvSpPr>
          <p:cNvPr id="104" name="Google Shape;104;g377edd8622f_0_38"/>
          <p:cNvSpPr txBox="1">
            <a:spLocks noGrp="1"/>
          </p:cNvSpPr>
          <p:nvPr>
            <p:ph type="body" idx="1"/>
          </p:nvPr>
        </p:nvSpPr>
        <p:spPr>
          <a:xfrm>
            <a:off x="456300" y="1263095"/>
            <a:ext cx="8225400" cy="2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There are professional line-standers who get paid to wait in lines for others.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Ice cream tasters are required to have a degree in dairy science.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Pet food testers sometimes taste the food themselves (for texture and flavor balance—not for nutrition!).</a:t>
            </a:r>
            <a:endParaRPr sz="2400"/>
          </a:p>
        </p:txBody>
      </p:sp>
      <p:pic>
        <p:nvPicPr>
          <p:cNvPr id="105" name="Google Shape;105;g377edd8622f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200" y="0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77edd8622f_0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13" y="2452213"/>
            <a:ext cx="300349" cy="46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377edd8622f_0_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561" y="1386001"/>
            <a:ext cx="353275" cy="3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377edd8622f_0_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561" y="3545151"/>
            <a:ext cx="353275" cy="3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3f9347339_0_11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Fiction in the Facts - Medical Field</a:t>
            </a:r>
            <a:endParaRPr/>
          </a:p>
        </p:txBody>
      </p:sp>
      <p:sp>
        <p:nvSpPr>
          <p:cNvPr id="114" name="Google Shape;114;g373f9347339_0_113"/>
          <p:cNvSpPr txBox="1">
            <a:spLocks noGrp="1"/>
          </p:cNvSpPr>
          <p:nvPr>
            <p:ph type="body" idx="1"/>
          </p:nvPr>
        </p:nvSpPr>
        <p:spPr>
          <a:xfrm>
            <a:off x="456300" y="1263096"/>
            <a:ext cx="8225400" cy="26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Surgeons often listen to music while performing operations—it can help with focus and reduce stress.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All doctors must complete at least 10 years of schooling before practicing.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Doctors spend more time on paperwork than with patients.</a:t>
            </a:r>
            <a:endParaRPr sz="2400"/>
          </a:p>
        </p:txBody>
      </p:sp>
      <p:pic>
        <p:nvPicPr>
          <p:cNvPr id="115" name="Google Shape;115;g373f9347339_0_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200" y="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Custom 1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3232C"/>
      </a:accent1>
      <a:accent2>
        <a:srgbClr val="493A3B"/>
      </a:accent2>
      <a:accent3>
        <a:srgbClr val="8D4647"/>
      </a:accent3>
      <a:accent4>
        <a:srgbClr val="ECC78E"/>
      </a:accent4>
      <a:accent5>
        <a:srgbClr val="FCF6DE"/>
      </a:accent5>
      <a:accent6>
        <a:srgbClr val="A89EAF"/>
      </a:accent6>
      <a:hlink>
        <a:srgbClr val="288AC3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1144</Words>
  <Application>Microsoft Office PowerPoint</Application>
  <PresentationFormat>On-screen Show (16:9)</PresentationFormat>
  <Paragraphs>113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Courier New</vt:lpstr>
      <vt:lpstr>Noto Sans Symbols</vt:lpstr>
      <vt:lpstr>Calibri</vt:lpstr>
      <vt:lpstr>NTR</vt:lpstr>
      <vt:lpstr>Arial</vt:lpstr>
      <vt:lpstr>Roboto</vt:lpstr>
      <vt:lpstr>K20 LEARN</vt:lpstr>
      <vt:lpstr>PowerPoint Presentation</vt:lpstr>
      <vt:lpstr>Pathfinder Quest</vt:lpstr>
      <vt:lpstr>Essential Question:</vt:lpstr>
      <vt:lpstr>Lesson Objectives:</vt:lpstr>
      <vt:lpstr>Fiction in the Facts - Tech Careers </vt:lpstr>
      <vt:lpstr>Fiction in the Facts - Tech Careers </vt:lpstr>
      <vt:lpstr>Fiction in the Facts - Unusual Jobs</vt:lpstr>
      <vt:lpstr>Fiction in the Facts - Unusual Jobs</vt:lpstr>
      <vt:lpstr>Fiction in the Facts - Medical Field</vt:lpstr>
      <vt:lpstr>Fiction in the Facts - Medical Field</vt:lpstr>
      <vt:lpstr>PowerPoint Presentation</vt:lpstr>
      <vt:lpstr>Did you know that 60% of college students in the United States change their major during their first year of college (Coplin, 2012)?</vt:lpstr>
      <vt:lpstr>Fact or Fiction?</vt:lpstr>
      <vt:lpstr>Fact or Fiction?</vt:lpstr>
      <vt:lpstr>Fact or Fiction?</vt:lpstr>
      <vt:lpstr>The Holland Code</vt:lpstr>
      <vt:lpstr>The Holland Code</vt:lpstr>
      <vt:lpstr>States and Careers</vt:lpstr>
      <vt:lpstr>I Used To Think… But Now I Know</vt:lpstr>
      <vt:lpstr>Next Session!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McLeod Porter, Delma</cp:lastModifiedBy>
  <cp:revision>2</cp:revision>
  <dcterms:modified xsi:type="dcterms:W3CDTF">2025-09-11T13:25:47Z</dcterms:modified>
</cp:coreProperties>
</file>