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79"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 Smith" initials="" lastIdx="1" clrIdx="0"/>
  <p:cmAuthor id="1" name="Brittany Bowen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85"/>
    <p:restoredTop sz="94694"/>
  </p:normalViewPr>
  <p:slideViewPr>
    <p:cSldViewPr snapToGrid="0">
      <p:cViewPr varScale="1">
        <p:scale>
          <a:sx n="156" d="100"/>
          <a:sy n="156" d="100"/>
        </p:scale>
        <p:origin x="46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learn.k20center.ou.edu/strategy/11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9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9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9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0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e6a4cd34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e6a4cd34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6e6a4cd34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6e6a4cd34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6e6a4cd34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6e6a4cd34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6e6a4cd343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6e6a4cd34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6e6a4cd34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6e6a4cd34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6da7b0ab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6da7b0ab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6da7b0abe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6da7b0abe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e6a4cd343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e6a4cd34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K20 Center. (n.d.). I notice, I wonder. Strategies. </a:t>
            </a:r>
            <a:r>
              <a:rPr lang="en-US" sz="1100" b="0" i="0" u="sng" strike="noStrike" cap="none" dirty="0">
                <a:solidFill>
                  <a:srgbClr val="000000"/>
                </a:solidFill>
                <a:effectLst/>
                <a:latin typeface="Arial"/>
                <a:ea typeface="Arial"/>
                <a:cs typeface="Arial"/>
                <a:sym typeface="Arial"/>
                <a:hlinkClick r:id="rId3"/>
              </a:rPr>
              <a:t>https://learn.k20center.ou.edu/strategy/180</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6e6a4cd343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6e6a4cd343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K20 Center. (n.d.). I notice, I wonder. Strategies. </a:t>
            </a:r>
            <a:r>
              <a:rPr lang="en-US" sz="1100" b="0" i="0" u="sng" strike="noStrike" cap="none" dirty="0">
                <a:solidFill>
                  <a:srgbClr val="000000"/>
                </a:solidFill>
                <a:effectLst/>
                <a:latin typeface="Arial"/>
                <a:ea typeface="Arial"/>
                <a:cs typeface="Arial"/>
                <a:sym typeface="Arial"/>
                <a:hlinkClick r:id="rId3"/>
              </a:rPr>
              <a:t>https://learn.k20center.ou.edu/strategy/180</a:t>
            </a:r>
            <a:endParaRPr lang="en-US" sz="1100" b="0" i="0" u="sng"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K20 Center. (n.d.). Elbow partners. Strategies. </a:t>
            </a:r>
            <a:r>
              <a:rPr lang="en-US" sz="1100" b="0" i="0" u="none" strike="noStrike" cap="none">
                <a:solidFill>
                  <a:srgbClr val="000000"/>
                </a:solidFill>
                <a:effectLst/>
                <a:latin typeface="Arial"/>
                <a:ea typeface="Arial"/>
                <a:cs typeface="Arial"/>
                <a:sym typeface="Arial"/>
                <a:hlinkClick r:id="rId4"/>
              </a:rPr>
              <a:t>https://learn.k20center.ou.edu/strategy/116</a:t>
            </a:r>
            <a:endParaRPr lang="en-US" sz="1100" b="0" i="0" u="none" strike="noStrike" cap="none">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34c260ff96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34c260ff96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4c260ff96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4c260ff96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6e85940719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6e85940719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4c260ff96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4c260ff96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K20 Center. (n.d.). ABC graffiti. Strategies. </a:t>
            </a:r>
            <a:r>
              <a:rPr lang="en-US" sz="1100" b="0" i="0" u="sng" strike="noStrike" cap="none" dirty="0">
                <a:solidFill>
                  <a:srgbClr val="000000"/>
                </a:solidFill>
                <a:effectLst/>
                <a:latin typeface="Arial"/>
                <a:ea typeface="Arial"/>
                <a:cs typeface="Arial"/>
                <a:sym typeface="Arial"/>
                <a:hlinkClick r:id="rId3"/>
              </a:rPr>
              <a:t>https://learn.k20center.ou.edu/strategy/96</a:t>
            </a:r>
            <a:endParaRPr lang="en-US" sz="1100" b="0" i="0" u="sng"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sng" strike="noStrike" cap="none" dirty="0">
                <a:solidFill>
                  <a:srgbClr val="000000"/>
                </a:solidFill>
                <a:effectLst/>
                <a:latin typeface="Arial"/>
                <a:ea typeface="Arial"/>
                <a:cs typeface="Arial"/>
                <a:sym typeface="Arial"/>
              </a:rPr>
              <a:t>https://</a:t>
            </a:r>
            <a:r>
              <a:rPr lang="en-US" sz="1100" b="0" i="0" u="sng" strike="noStrike" cap="none" dirty="0" err="1">
                <a:solidFill>
                  <a:srgbClr val="000000"/>
                </a:solidFill>
                <a:effectLst/>
                <a:latin typeface="Arial"/>
                <a:ea typeface="Arial"/>
                <a:cs typeface="Arial"/>
                <a:sym typeface="Arial"/>
              </a:rPr>
              <a:t>youtu.be</a:t>
            </a:r>
            <a:r>
              <a:rPr lang="en-US" sz="1100" b="0" i="0" u="sng" strike="noStrike" cap="none" dirty="0">
                <a:solidFill>
                  <a:srgbClr val="000000"/>
                </a:solidFill>
                <a:effectLst/>
                <a:latin typeface="Arial"/>
                <a:ea typeface="Arial"/>
                <a:cs typeface="Arial"/>
                <a:sym typeface="Arial"/>
              </a:rPr>
              <a:t>/o9ViOMe_Wnk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e6a4cd3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e6a4cd3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K20 Center. (n.d.). ABC graffiti. Strategies. </a:t>
            </a:r>
            <a:r>
              <a:rPr lang="en-US" sz="1100" b="0" i="0" u="sng" strike="noStrike" cap="none" dirty="0">
                <a:solidFill>
                  <a:srgbClr val="000000"/>
                </a:solidFill>
                <a:effectLst/>
                <a:latin typeface="Arial"/>
                <a:ea typeface="Arial"/>
                <a:cs typeface="Arial"/>
                <a:sym typeface="Arial"/>
                <a:hlinkClick r:id="rId3"/>
              </a:rPr>
              <a:t>https://learn.k20center.ou.edu/strategy/96</a:t>
            </a:r>
            <a:endParaRPr lang="en-US" sz="1100" b="0" i="0" u="sng"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sng" strike="noStrike" cap="none" dirty="0">
                <a:solidFill>
                  <a:srgbClr val="000000"/>
                </a:solidFill>
                <a:effectLst/>
                <a:latin typeface="Arial"/>
                <a:ea typeface="Arial"/>
                <a:cs typeface="Arial"/>
                <a:sym typeface="Arial"/>
              </a:rPr>
              <a:t>https://</a:t>
            </a:r>
            <a:r>
              <a:rPr lang="en-US" sz="1100" b="0" i="0" u="sng" strike="noStrike" cap="none" dirty="0" err="1">
                <a:solidFill>
                  <a:srgbClr val="000000"/>
                </a:solidFill>
                <a:effectLst/>
                <a:latin typeface="Arial"/>
                <a:ea typeface="Arial"/>
                <a:cs typeface="Arial"/>
                <a:sym typeface="Arial"/>
              </a:rPr>
              <a:t>youtu.be</a:t>
            </a:r>
            <a:r>
              <a:rPr lang="en-US" sz="1100" b="0" i="0" u="sng" strike="noStrike" cap="none" dirty="0">
                <a:solidFill>
                  <a:srgbClr val="000000"/>
                </a:solidFill>
                <a:effectLst/>
                <a:latin typeface="Arial"/>
                <a:ea typeface="Arial"/>
                <a:cs typeface="Arial"/>
                <a:sym typeface="Arial"/>
              </a:rPr>
              <a:t>/o9ViOMe_Wnk</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4c260ff964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4c260ff964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K20 Center. (n.d.). ABC graffiti. Strategies. </a:t>
            </a:r>
            <a:r>
              <a:rPr lang="en-US" sz="1100" b="0" i="0" u="sng" strike="noStrike" cap="none" dirty="0">
                <a:solidFill>
                  <a:srgbClr val="000000"/>
                </a:solidFill>
                <a:effectLst/>
                <a:latin typeface="Arial"/>
                <a:ea typeface="Arial"/>
                <a:cs typeface="Arial"/>
                <a:sym typeface="Arial"/>
                <a:hlinkClick r:id="rId3"/>
              </a:rPr>
              <a:t>https://learn.k20center.ou.edu/strategy/96</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6e6a4cd34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6e6a4cd34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K20 Center. (n.d.). Collaborative word clouds. Strategies. </a:t>
            </a:r>
            <a:r>
              <a:rPr lang="en-US" sz="1100" b="0" i="0" u="sng" strike="noStrike" cap="none" dirty="0">
                <a:solidFill>
                  <a:srgbClr val="000000"/>
                </a:solidFill>
                <a:effectLst/>
                <a:latin typeface="Arial"/>
                <a:ea typeface="Arial"/>
                <a:cs typeface="Arial"/>
                <a:sym typeface="Arial"/>
                <a:hlinkClick r:id="rId3"/>
              </a:rPr>
              <a:t>https://learn.k20center.ou.edu/strategy/103</a:t>
            </a:r>
            <a:r>
              <a:rPr lang="en-US" sz="1100" b="0" i="0" u="none" strike="noStrike" cap="none" dirty="0">
                <a:solidFill>
                  <a:srgbClr val="000000"/>
                </a:solidFill>
                <a:effectLst/>
                <a:latin typeface="Arial"/>
                <a:ea typeface="Arial"/>
                <a:cs typeface="Arial"/>
                <a:sym typeface="Arial"/>
              </a:rPr>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6e6a4cd34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6e6a4cd34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K20 Center. (n.d.). Magnetic statements. Strategies. </a:t>
            </a:r>
            <a:r>
              <a:rPr lang="en-US" sz="1100" b="0" i="0" u="sng" strike="noStrike" cap="none" dirty="0">
                <a:solidFill>
                  <a:srgbClr val="000000"/>
                </a:solidFill>
                <a:effectLst/>
                <a:latin typeface="Arial"/>
                <a:ea typeface="Arial"/>
                <a:cs typeface="Arial"/>
                <a:sym typeface="Arial"/>
                <a:hlinkClick r:id="rId3"/>
              </a:rPr>
              <a:t>https://learn.k20center.ou.edu/strategy/166</a:t>
            </a:r>
            <a:r>
              <a:rPr lang="en-US" sz="1100" b="0" i="0" u="none" strike="noStrike" cap="none" dirty="0">
                <a:solidFill>
                  <a:srgbClr val="000000"/>
                </a:solidFill>
                <a:effectLst/>
                <a:latin typeface="Arial"/>
                <a:ea typeface="Arial"/>
                <a:cs typeface="Arial"/>
                <a:sym typeface="Arial"/>
              </a:rPr>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09756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7CF31ED7-0E12-98DF-970A-7C2F2A56BFA7}"/>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3009804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35B27596-4329-6BDC-AA49-9DA0447C17E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60757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D4255CF2-9D92-DE65-DC6B-27760DB9373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305304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212FE9A3-28AA-B5C7-F5DB-D292CB71A11D}"/>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822520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0FE84DC6-A5B1-3217-4770-7A7AADB0F75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CDA7C53A-1420-0D7A-20C5-F85B67D5619E}"/>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4D39AD6E-1E1E-BB18-9891-607BA36390A2}"/>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80737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9D3B17-A930-CEA3-F9CE-4ABE766795A8}"/>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09C18991-BF30-66BE-FA87-EA26D64BE7CF}"/>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35AD5233-6E7C-5CC8-CC95-9F4B41EC504F}"/>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606008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031D14C-0008-0476-482F-073918741C3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235110203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866423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estion/Objective" type="tx">
  <p:cSld name="Question/Objectiv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456175" y="744575"/>
            <a:ext cx="8232300" cy="2052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spcBef>
                <a:spcPts val="0"/>
              </a:spcBef>
              <a:spcAft>
                <a:spcPts val="0"/>
              </a:spcAft>
              <a:buSzPts val="5100"/>
              <a:buFont typeface="Calibri"/>
              <a:buNone/>
              <a:defRPr sz="5100">
                <a:latin typeface="Calibri"/>
                <a:ea typeface="Calibri"/>
                <a:cs typeface="Calibri"/>
                <a:sym typeface="Calibri"/>
              </a:defRPr>
            </a:lvl2pPr>
            <a:lvl3pPr lvl="2">
              <a:spcBef>
                <a:spcPts val="0"/>
              </a:spcBef>
              <a:spcAft>
                <a:spcPts val="0"/>
              </a:spcAft>
              <a:buSzPts val="5100"/>
              <a:buFont typeface="Calibri"/>
              <a:buNone/>
              <a:defRPr sz="5100">
                <a:latin typeface="Calibri"/>
                <a:ea typeface="Calibri"/>
                <a:cs typeface="Calibri"/>
                <a:sym typeface="Calibri"/>
              </a:defRPr>
            </a:lvl3pPr>
            <a:lvl4pPr lvl="3">
              <a:spcBef>
                <a:spcPts val="0"/>
              </a:spcBef>
              <a:spcAft>
                <a:spcPts val="0"/>
              </a:spcAft>
              <a:buSzPts val="5100"/>
              <a:buFont typeface="Calibri"/>
              <a:buNone/>
              <a:defRPr sz="5100">
                <a:latin typeface="Calibri"/>
                <a:ea typeface="Calibri"/>
                <a:cs typeface="Calibri"/>
                <a:sym typeface="Calibri"/>
              </a:defRPr>
            </a:lvl4pPr>
            <a:lvl5pPr lvl="4">
              <a:spcBef>
                <a:spcPts val="0"/>
              </a:spcBef>
              <a:spcAft>
                <a:spcPts val="0"/>
              </a:spcAft>
              <a:buSzPts val="5100"/>
              <a:buFont typeface="Calibri"/>
              <a:buNone/>
              <a:defRPr sz="5100">
                <a:latin typeface="Calibri"/>
                <a:ea typeface="Calibri"/>
                <a:cs typeface="Calibri"/>
                <a:sym typeface="Calibri"/>
              </a:defRPr>
            </a:lvl5pPr>
            <a:lvl6pPr lvl="5">
              <a:spcBef>
                <a:spcPts val="0"/>
              </a:spcBef>
              <a:spcAft>
                <a:spcPts val="0"/>
              </a:spcAft>
              <a:buSzPts val="5100"/>
              <a:buFont typeface="Calibri"/>
              <a:buNone/>
              <a:defRPr sz="5100">
                <a:latin typeface="Calibri"/>
                <a:ea typeface="Calibri"/>
                <a:cs typeface="Calibri"/>
                <a:sym typeface="Calibri"/>
              </a:defRPr>
            </a:lvl6pPr>
            <a:lvl7pPr lvl="6">
              <a:spcBef>
                <a:spcPts val="0"/>
              </a:spcBef>
              <a:spcAft>
                <a:spcPts val="0"/>
              </a:spcAft>
              <a:buSzPts val="5100"/>
              <a:buFont typeface="Calibri"/>
              <a:buNone/>
              <a:defRPr sz="5100">
                <a:latin typeface="Calibri"/>
                <a:ea typeface="Calibri"/>
                <a:cs typeface="Calibri"/>
                <a:sym typeface="Calibri"/>
              </a:defRPr>
            </a:lvl7pPr>
            <a:lvl8pPr lvl="7">
              <a:spcBef>
                <a:spcPts val="0"/>
              </a:spcBef>
              <a:spcAft>
                <a:spcPts val="0"/>
              </a:spcAft>
              <a:buSzPts val="5100"/>
              <a:buFont typeface="Calibri"/>
              <a:buNone/>
              <a:defRPr sz="5100">
                <a:latin typeface="Calibri"/>
                <a:ea typeface="Calibri"/>
                <a:cs typeface="Calibri"/>
                <a:sym typeface="Calibri"/>
              </a:defRPr>
            </a:lvl8pPr>
            <a:lvl9pPr lvl="8">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4"/>
          <p:cNvSpPr txBox="1">
            <a:spLocks noGrp="1"/>
          </p:cNvSpPr>
          <p:nvPr>
            <p:ph type="subTitle" idx="1"/>
          </p:nvPr>
        </p:nvSpPr>
        <p:spPr>
          <a:xfrm>
            <a:off x="456175" y="2834125"/>
            <a:ext cx="82323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nSpc>
                <a:spcPct val="100000"/>
              </a:lnSpc>
              <a:spcBef>
                <a:spcPts val="0"/>
              </a:spcBef>
              <a:spcAft>
                <a:spcPts val="0"/>
              </a:spcAft>
              <a:buSzPts val="2700"/>
              <a:buFont typeface="Calibri"/>
              <a:buNone/>
              <a:defRPr sz="2700">
                <a:latin typeface="Calibri"/>
                <a:ea typeface="Calibri"/>
                <a:cs typeface="Calibri"/>
                <a:sym typeface="Calibri"/>
              </a:defRPr>
            </a:lvl2pPr>
            <a:lvl3pPr lvl="2">
              <a:lnSpc>
                <a:spcPct val="100000"/>
              </a:lnSpc>
              <a:spcBef>
                <a:spcPts val="0"/>
              </a:spcBef>
              <a:spcAft>
                <a:spcPts val="0"/>
              </a:spcAft>
              <a:buSzPts val="2700"/>
              <a:buFont typeface="Calibri"/>
              <a:buNone/>
              <a:defRPr sz="2700">
                <a:latin typeface="Calibri"/>
                <a:ea typeface="Calibri"/>
                <a:cs typeface="Calibri"/>
                <a:sym typeface="Calibri"/>
              </a:defRPr>
            </a:lvl3pPr>
            <a:lvl4pPr lvl="3">
              <a:lnSpc>
                <a:spcPct val="100000"/>
              </a:lnSpc>
              <a:spcBef>
                <a:spcPts val="0"/>
              </a:spcBef>
              <a:spcAft>
                <a:spcPts val="0"/>
              </a:spcAft>
              <a:buSzPts val="2700"/>
              <a:buFont typeface="Calibri"/>
              <a:buNone/>
              <a:defRPr sz="2700">
                <a:latin typeface="Calibri"/>
                <a:ea typeface="Calibri"/>
                <a:cs typeface="Calibri"/>
                <a:sym typeface="Calibri"/>
              </a:defRPr>
            </a:lvl4pPr>
            <a:lvl5pPr lvl="4">
              <a:lnSpc>
                <a:spcPct val="100000"/>
              </a:lnSpc>
              <a:spcBef>
                <a:spcPts val="0"/>
              </a:spcBef>
              <a:spcAft>
                <a:spcPts val="0"/>
              </a:spcAft>
              <a:buSzPts val="2700"/>
              <a:buFont typeface="Calibri"/>
              <a:buNone/>
              <a:defRPr sz="2700">
                <a:latin typeface="Calibri"/>
                <a:ea typeface="Calibri"/>
                <a:cs typeface="Calibri"/>
                <a:sym typeface="Calibri"/>
              </a:defRPr>
            </a:lvl5pPr>
            <a:lvl6pPr lvl="5">
              <a:lnSpc>
                <a:spcPct val="100000"/>
              </a:lnSpc>
              <a:spcBef>
                <a:spcPts val="0"/>
              </a:spcBef>
              <a:spcAft>
                <a:spcPts val="0"/>
              </a:spcAft>
              <a:buSzPts val="2700"/>
              <a:buFont typeface="Calibri"/>
              <a:buNone/>
              <a:defRPr sz="2700">
                <a:latin typeface="Calibri"/>
                <a:ea typeface="Calibri"/>
                <a:cs typeface="Calibri"/>
                <a:sym typeface="Calibri"/>
              </a:defRPr>
            </a:lvl6pPr>
            <a:lvl7pPr lvl="6">
              <a:lnSpc>
                <a:spcPct val="100000"/>
              </a:lnSpc>
              <a:spcBef>
                <a:spcPts val="0"/>
              </a:spcBef>
              <a:spcAft>
                <a:spcPts val="0"/>
              </a:spcAft>
              <a:buSzPts val="2700"/>
              <a:buFont typeface="Calibri"/>
              <a:buNone/>
              <a:defRPr sz="2700">
                <a:latin typeface="Calibri"/>
                <a:ea typeface="Calibri"/>
                <a:cs typeface="Calibri"/>
                <a:sym typeface="Calibri"/>
              </a:defRPr>
            </a:lvl7pPr>
            <a:lvl8pPr lvl="7">
              <a:lnSpc>
                <a:spcPct val="100000"/>
              </a:lnSpc>
              <a:spcBef>
                <a:spcPts val="0"/>
              </a:spcBef>
              <a:spcAft>
                <a:spcPts val="0"/>
              </a:spcAft>
              <a:buSzPts val="2700"/>
              <a:buFont typeface="Calibri"/>
              <a:buNone/>
              <a:defRPr sz="2700">
                <a:latin typeface="Calibri"/>
                <a:ea typeface="Calibri"/>
                <a:cs typeface="Calibri"/>
                <a:sym typeface="Calibri"/>
              </a:defRPr>
            </a:lvl8pPr>
            <a:lvl9pPr lvl="8">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spTree>
    <p:extLst>
      <p:ext uri="{BB962C8B-B14F-4D97-AF65-F5344CB8AC3E}">
        <p14:creationId xmlns:p14="http://schemas.microsoft.com/office/powerpoint/2010/main" val="3996926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Layout">
  <p:cSld name="One Column Layout">
    <p:bg>
      <p:bgPr>
        <a:solidFill>
          <a:schemeClr val="lt1"/>
        </a:solidFill>
        <a:effectLst/>
      </p:bgPr>
    </p:bg>
    <p:spTree>
      <p:nvGrpSpPr>
        <p:cNvPr id="1" name="Shape 18"/>
        <p:cNvGrpSpPr/>
        <p:nvPr/>
      </p:nvGrpSpPr>
      <p:grpSpPr>
        <a:xfrm>
          <a:off x="0" y="0"/>
          <a:ext cx="0" cy="0"/>
          <a:chOff x="0" y="0"/>
          <a:chExt cx="0" cy="0"/>
        </a:xfrm>
      </p:grpSpPr>
      <p:sp>
        <p:nvSpPr>
          <p:cNvPr id="20" name="Google Shape;20;p5"/>
          <p:cNvSpPr txBox="1">
            <a:spLocks noGrp="1"/>
          </p:cNvSpPr>
          <p:nvPr>
            <p:ph type="title"/>
          </p:nvPr>
        </p:nvSpPr>
        <p:spPr>
          <a:xfrm>
            <a:off x="456175" y="445025"/>
            <a:ext cx="82254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5"/>
          <p:cNvSpPr txBox="1">
            <a:spLocks noGrp="1"/>
          </p:cNvSpPr>
          <p:nvPr>
            <p:ph type="body" idx="1"/>
          </p:nvPr>
        </p:nvSpPr>
        <p:spPr>
          <a:xfrm>
            <a:off x="456300" y="1152475"/>
            <a:ext cx="8225400" cy="3416400"/>
          </a:xfrm>
          <a:prstGeom prst="rect">
            <a:avLst/>
          </a:prstGeom>
        </p:spPr>
        <p:txBody>
          <a:bodyPr spcFirstLastPara="1" wrap="square" lIns="91425" tIns="91425" rIns="91425" bIns="91425" anchor="t" anchorCtr="0">
            <a:noAutofit/>
          </a:bodyPr>
          <a:lstStyle>
            <a:lvl1pPr marL="457200" lvl="0" indent="-393700">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3277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D99FFEA3-32C9-20DB-ACF0-7D46FC1D9DBF}"/>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884924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lumn Layout">
  <p:cSld name="Two Column Layout">
    <p:bg>
      <p:bgPr>
        <a:solidFill>
          <a:schemeClr val="lt1"/>
        </a:solid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6175" y="445025"/>
            <a:ext cx="82254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endParaRPr/>
          </a:p>
        </p:txBody>
      </p:sp>
      <p:sp>
        <p:nvSpPr>
          <p:cNvPr id="24" name="Google Shape;24;p6"/>
          <p:cNvSpPr txBox="1">
            <a:spLocks noGrp="1"/>
          </p:cNvSpPr>
          <p:nvPr>
            <p:ph type="body" idx="1"/>
          </p:nvPr>
        </p:nvSpPr>
        <p:spPr>
          <a:xfrm>
            <a:off x="456300" y="1152475"/>
            <a:ext cx="3993900" cy="3416400"/>
          </a:xfrm>
          <a:prstGeom prst="rect">
            <a:avLst/>
          </a:prstGeom>
        </p:spPr>
        <p:txBody>
          <a:bodyPr spcFirstLastPara="1" wrap="square" lIns="91425" tIns="91425" rIns="91425" bIns="91425" anchor="t" anchorCtr="0">
            <a:noAutofit/>
          </a:bodyPr>
          <a:lstStyle>
            <a:lvl1pPr marL="457200" lvl="0" indent="-393700">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5" name="Google Shape;25;p6"/>
          <p:cNvSpPr txBox="1">
            <a:spLocks noGrp="1"/>
          </p:cNvSpPr>
          <p:nvPr>
            <p:ph type="body" idx="2"/>
          </p:nvPr>
        </p:nvSpPr>
        <p:spPr>
          <a:xfrm>
            <a:off x="4687932" y="1152475"/>
            <a:ext cx="3993900" cy="3416400"/>
          </a:xfrm>
          <a:prstGeom prst="rect">
            <a:avLst/>
          </a:prstGeom>
        </p:spPr>
        <p:txBody>
          <a:bodyPr spcFirstLastPara="1" wrap="square" lIns="91425" tIns="91425" rIns="91425" bIns="91425" anchor="t" anchorCtr="0">
            <a:noAutofit/>
          </a:bodyPr>
          <a:lstStyle>
            <a:lvl1pPr marL="457200" lvl="0" indent="-393700">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61799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1_Quote">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5" name="Google Shape;35;p9"/>
          <p:cNvSpPr txBox="1">
            <a:spLocks noGrp="1"/>
          </p:cNvSpPr>
          <p:nvPr>
            <p:ph type="title"/>
          </p:nvPr>
        </p:nvSpPr>
        <p:spPr>
          <a:xfrm>
            <a:off x="1483050" y="1515775"/>
            <a:ext cx="6177900" cy="572700"/>
          </a:xfrm>
          <a:prstGeom prst="rect">
            <a:avLst/>
          </a:prstGeom>
        </p:spPr>
        <p:txBody>
          <a:bodyPr spcFirstLastPara="1" wrap="square" lIns="91425" tIns="91425" rIns="91425" bIns="91425" anchor="t" anchorCtr="0">
            <a:noAutofit/>
          </a:bodyPr>
          <a:lstStyle>
            <a:lvl1pPr lvl="0">
              <a:spcBef>
                <a:spcPts val="0"/>
              </a:spcBef>
              <a:spcAft>
                <a:spcPts val="0"/>
              </a:spcAft>
              <a:buSzPts val="5000"/>
              <a:buFont typeface="Calibri"/>
              <a:buNone/>
              <a:defRPr sz="5000">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endParaRPr/>
          </a:p>
        </p:txBody>
      </p:sp>
      <p:sp>
        <p:nvSpPr>
          <p:cNvPr id="36" name="Google Shape;36;p9"/>
          <p:cNvSpPr txBox="1">
            <a:spLocks noGrp="1"/>
          </p:cNvSpPr>
          <p:nvPr>
            <p:ph type="title" idx="2"/>
          </p:nvPr>
        </p:nvSpPr>
        <p:spPr>
          <a:xfrm>
            <a:off x="1483050" y="3100738"/>
            <a:ext cx="6177900" cy="572700"/>
          </a:xfrm>
          <a:prstGeom prst="rect">
            <a:avLst/>
          </a:prstGeom>
        </p:spPr>
        <p:txBody>
          <a:bodyPr spcFirstLastPara="1" wrap="square" lIns="91425" tIns="91425" rIns="91425" bIns="91425" anchor="t" anchorCtr="0">
            <a:noAutofit/>
          </a:bodyPr>
          <a:lstStyle>
            <a:lvl1pPr lvl="0">
              <a:spcBef>
                <a:spcPts val="0"/>
              </a:spcBef>
              <a:spcAft>
                <a:spcPts val="0"/>
              </a:spcAft>
              <a:buSzPts val="2600"/>
              <a:buFont typeface="Calibri"/>
              <a:buNone/>
              <a:defRPr sz="2600">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endParaRPr/>
          </a:p>
        </p:txBody>
      </p:sp>
    </p:spTree>
    <p:extLst>
      <p:ext uri="{BB962C8B-B14F-4D97-AF65-F5344CB8AC3E}">
        <p14:creationId xmlns:p14="http://schemas.microsoft.com/office/powerpoint/2010/main" val="202564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4AC2D527-24A6-C28D-D072-48EE769F4158}"/>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3060814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8753CC08-6CA5-4744-F272-CE5C3BF3D18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62826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05D0C6FB-6E57-53A0-B582-C70AAF1D2728}"/>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082471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B7B88113-8E58-B595-FDA3-11880FBD8C56}"/>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49741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885AFC17-545F-C89B-61D5-7BFBDFF4F9A5}"/>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436870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F4D37A98-A912-5F10-24B1-A42783D1A79C}"/>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05516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4B4257E-61C7-6612-BF7A-BE4D2370391C}"/>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000327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B833D6C-A315-233F-081C-9089FA432CAC}"/>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136887D-2FAC-3F03-9FEE-CFD4931EE887}"/>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 </a:t>
            </a:r>
          </a:p>
          <a:p>
            <a:pPr lvl="1"/>
            <a:r>
              <a:rPr lang="en-US" altLang="en-US"/>
              <a:t>Second</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23654450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hf sldNum="0" hdr="0" ftr="0" dt="0"/>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2113" algn="l" rtl="0" eaLnBrk="1" fontAlgn="base" hangingPunct="1">
        <a:spcBef>
          <a:spcPts val="525"/>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5600"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138" algn="l" rtl="0" eaLnBrk="1" fontAlgn="base" hangingPunct="1">
        <a:spcBef>
          <a:spcPts val="338"/>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09563" algn="l" rtl="0" eaLnBrk="1" fontAlgn="base" hangingPunct="1">
        <a:lnSpc>
          <a:spcPct val="90000"/>
        </a:lnSpc>
        <a:spcBef>
          <a:spcPts val="275"/>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13035F-D639-4197-262E-51958C2AE529}"/>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3154486D-3E77-5507-F789-C1B88A728AEA}"/>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7" name="Google Shape;29;p7" title="k20center-logo-variations_K20 - Bug Color.png">
            <a:extLst>
              <a:ext uri="{FF2B5EF4-FFF2-40B4-BE49-F238E27FC236}">
                <a16:creationId xmlns:a16="http://schemas.microsoft.com/office/drawing/2014/main" id="{A0EC610B-E3C4-0148-9498-AF14FE07EBE5}"/>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2146174478"/>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2113" algn="l" rtl="0" eaLnBrk="1" fontAlgn="base" hangingPunct="1">
        <a:spcBef>
          <a:spcPts val="525"/>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5600" algn="l" rtl="0" eaLnBrk="1" fontAlgn="base" hangingPunct="1">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138" algn="l" rtl="0" eaLnBrk="1" fontAlgn="base" hangingPunct="1">
        <a:spcBef>
          <a:spcPts val="338"/>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eaLnBrk="1" fontAlgn="base" hangingPunct="1">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09563" algn="l" rtl="0" eaLnBrk="1" fontAlgn="base" hangingPunct="1">
        <a:spcBef>
          <a:spcPts val="275"/>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video" Target="https://www.youtube.com/embed/o9ViOMe_Wnk?feature=oembed"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video" Target="https://www.youtube.com/embed/o9ViOMe_Wnk?feature=oembed"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913350" y="312700"/>
            <a:ext cx="7317300" cy="15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A student writes a rough draft of their personal narrative and uses AI to revise it for better grammar, vocabulary, and sentence flow. The final version is significantly more polished than their usual writing, but they reviewed all the changes and agreed with them. They do not tell the teacher they used AI.</a:t>
            </a:r>
            <a:endParaRPr sz="3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975500" y="1351950"/>
            <a:ext cx="7317300" cy="15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A student uses AI to explain how to solve a math problem. They read the AI explanation, try the next problem on their own, and check their understanding by asking AI follow-up questions.</a:t>
            </a:r>
            <a:endParaRPr sz="3200"/>
          </a:p>
          <a:p>
            <a:pPr marL="0" lvl="0" indent="0" algn="l" rtl="0">
              <a:spcBef>
                <a:spcPts val="0"/>
              </a:spcBef>
              <a:spcAft>
                <a:spcPts val="0"/>
              </a:spcAft>
              <a:buNone/>
            </a:pPr>
            <a:endParaRPr sz="3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913350" y="1344200"/>
            <a:ext cx="7317300" cy="15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A student asks AI to suggest ideas for a science project. They choose one suggestion, research it further, and design their own experiment based on the idea. </a:t>
            </a:r>
            <a:endParaRPr sz="3200"/>
          </a:p>
          <a:p>
            <a:pPr marL="0" lvl="0" indent="0" algn="l" rtl="0">
              <a:spcBef>
                <a:spcPts val="0"/>
              </a:spcBef>
              <a:spcAft>
                <a:spcPts val="0"/>
              </a:spcAft>
              <a:buNone/>
            </a:pPr>
            <a:endParaRPr sz="3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913350" y="1344200"/>
            <a:ext cx="7317300" cy="15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One group member uses AI to answer all the research questions for a social studies group project and refuses to explain how they got the answers or involve the other team members.</a:t>
            </a:r>
            <a:endParaRPr sz="3200"/>
          </a:p>
          <a:p>
            <a:pPr marL="0" lvl="0" indent="0" algn="l" rtl="0">
              <a:spcBef>
                <a:spcPts val="0"/>
              </a:spcBef>
              <a:spcAft>
                <a:spcPts val="0"/>
              </a:spcAft>
              <a:buNone/>
            </a:pPr>
            <a:endParaRPr sz="3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913350" y="660500"/>
            <a:ext cx="7317300" cy="1584900"/>
          </a:xfrm>
          <a:prstGeom prst="rect">
            <a:avLst/>
          </a:prstGeom>
        </p:spPr>
        <p:txBody>
          <a:bodyPr spcFirstLastPara="1" wrap="square" lIns="91425" tIns="91425" rIns="91425" bIns="91425" anchor="t" anchorCtr="0">
            <a:noAutofit/>
          </a:bodyPr>
          <a:lstStyle/>
          <a:p>
            <a:pPr lvl="0"/>
            <a:r>
              <a:rPr lang="en" sz="3200" dirty="0"/>
              <a:t>A student is preparing for a social studies  debate. They use AI to generate arguments and counterarguments on both sides of the topic to help them practice. During the debate, they use some of the phrasing and examples from the AI-generated content.</a:t>
            </a:r>
            <a:endParaRPr sz="3200" dirty="0"/>
          </a:p>
          <a:p>
            <a:pPr marL="0" lvl="0" indent="0" algn="l" rtl="0">
              <a:spcBef>
                <a:spcPts val="0"/>
              </a:spcBef>
              <a:spcAft>
                <a:spcPts val="0"/>
              </a:spcAft>
              <a:buNone/>
            </a:pPr>
            <a:endParaRPr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913350" y="1612450"/>
            <a:ext cx="7317300" cy="15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During class, a student uses an AI chatbot on their phone to answer a quiz without telling the teacher or trying to solve it themselves first.</a:t>
            </a:r>
            <a:endParaRPr sz="3200"/>
          </a:p>
          <a:p>
            <a:pPr marL="0" lvl="0" indent="0" algn="l" rtl="0">
              <a:spcBef>
                <a:spcPts val="0"/>
              </a:spcBef>
              <a:spcAft>
                <a:spcPts val="0"/>
              </a:spcAft>
              <a:buNone/>
            </a:pP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913350" y="1612450"/>
            <a:ext cx="7317300" cy="15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In a science class, a student uses AI to generate the answers for an assignment, then turns it in without understanding how it works or making any changes.</a:t>
            </a:r>
            <a:endParaRPr sz="3200"/>
          </a:p>
          <a:p>
            <a:pPr marL="0" lvl="0" indent="0" algn="l" rtl="0">
              <a:spcBef>
                <a:spcPts val="0"/>
              </a:spcBef>
              <a:spcAft>
                <a:spcPts val="0"/>
              </a:spcAft>
              <a:buNone/>
            </a:pPr>
            <a:endParaRPr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Why Do I Want to Use AI?</a:t>
            </a:r>
            <a:endParaRPr sz="3640"/>
          </a:p>
        </p:txBody>
      </p:sp>
      <p:sp>
        <p:nvSpPr>
          <p:cNvPr id="137" name="Google Shape;137;p26"/>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rgbClr val="91192A"/>
              </a:buClr>
              <a:buSzPts val="2600"/>
              <a:buChar char="●"/>
            </a:pPr>
            <a:r>
              <a:rPr lang="en" dirty="0"/>
              <a:t>Review the flow chart.</a:t>
            </a:r>
            <a:endParaRPr dirty="0"/>
          </a:p>
          <a:p>
            <a:pPr marL="457200" lvl="0" indent="-393700" algn="l" rtl="0">
              <a:spcBef>
                <a:spcPts val="0"/>
              </a:spcBef>
              <a:spcAft>
                <a:spcPts val="0"/>
              </a:spcAft>
              <a:buClr>
                <a:srgbClr val="91192A"/>
              </a:buClr>
              <a:buSzPts val="2600"/>
              <a:buChar char="●"/>
            </a:pPr>
            <a:r>
              <a:rPr lang="en" dirty="0"/>
              <a:t>On a sticky note:</a:t>
            </a:r>
            <a:endParaRPr dirty="0"/>
          </a:p>
          <a:p>
            <a:pPr marL="914400" lvl="1" indent="-393700" algn="l" rtl="0">
              <a:spcBef>
                <a:spcPts val="0"/>
              </a:spcBef>
              <a:spcAft>
                <a:spcPts val="0"/>
              </a:spcAft>
              <a:buSzPts val="2600"/>
              <a:buChar char="○"/>
            </a:pPr>
            <a:r>
              <a:rPr lang="en" dirty="0"/>
              <a:t>Write two things you notice</a:t>
            </a:r>
            <a:endParaRPr dirty="0"/>
          </a:p>
          <a:p>
            <a:pPr marL="914400" lvl="1" indent="-393700" algn="l" rtl="0">
              <a:spcBef>
                <a:spcPts val="0"/>
              </a:spcBef>
              <a:spcAft>
                <a:spcPts val="0"/>
              </a:spcAft>
              <a:buSzPts val="2600"/>
              <a:buChar char="○"/>
            </a:pPr>
            <a:r>
              <a:rPr lang="en" dirty="0"/>
              <a:t>Write two things you wonder</a:t>
            </a:r>
            <a:endParaRPr dirty="0"/>
          </a:p>
          <a:p>
            <a:pPr marL="1371600" lvl="2" indent="-393700" algn="l" rtl="0">
              <a:spcBef>
                <a:spcPts val="0"/>
              </a:spcBef>
              <a:spcAft>
                <a:spcPts val="0"/>
              </a:spcAft>
              <a:buSzPts val="2600"/>
              <a:buChar char="■"/>
            </a:pPr>
            <a:r>
              <a:rPr lang="en" dirty="0"/>
              <a:t>I Notice - </a:t>
            </a:r>
            <a:r>
              <a:rPr lang="en" dirty="0">
                <a:highlight>
                  <a:srgbClr val="00FF00"/>
                </a:highlight>
              </a:rPr>
              <a:t>[color]</a:t>
            </a:r>
            <a:endParaRPr dirty="0">
              <a:highlight>
                <a:srgbClr val="00FF00"/>
              </a:highlight>
            </a:endParaRPr>
          </a:p>
          <a:p>
            <a:pPr marL="1371600" lvl="2" indent="-393700" algn="l" rtl="0">
              <a:spcBef>
                <a:spcPts val="0"/>
              </a:spcBef>
              <a:spcAft>
                <a:spcPts val="0"/>
              </a:spcAft>
              <a:buSzPts val="2600"/>
              <a:buChar char="■"/>
            </a:pPr>
            <a:r>
              <a:rPr lang="en" dirty="0"/>
              <a:t>I Wonder - </a:t>
            </a:r>
            <a:r>
              <a:rPr lang="en" dirty="0">
                <a:highlight>
                  <a:srgbClr val="FFFF00"/>
                </a:highlight>
              </a:rPr>
              <a:t>[color]</a:t>
            </a:r>
            <a:endParaRPr dirty="0">
              <a:highlight>
                <a:srgbClr val="FFFF00"/>
              </a:highlight>
            </a:endParaRPr>
          </a:p>
        </p:txBody>
      </p:sp>
      <p:pic>
        <p:nvPicPr>
          <p:cNvPr id="138" name="Google Shape;138;p26" descr="A couple of heads with speech bubbles&#10;&#10;Description automatically generated"/>
          <p:cNvPicPr preferRelativeResize="0"/>
          <p:nvPr/>
        </p:nvPicPr>
        <p:blipFill rotWithShape="1">
          <a:blip r:embed="rId3">
            <a:alphaModFix/>
          </a:blip>
          <a:srcRect/>
          <a:stretch/>
        </p:blipFill>
        <p:spPr>
          <a:xfrm>
            <a:off x="6107477" y="1362838"/>
            <a:ext cx="2417825" cy="2417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Why Do I Want to Use AI?</a:t>
            </a:r>
            <a:endParaRPr sz="3640"/>
          </a:p>
        </p:txBody>
      </p:sp>
      <p:sp>
        <p:nvSpPr>
          <p:cNvPr id="144" name="Google Shape;144;p27"/>
          <p:cNvSpPr txBox="1">
            <a:spLocks noGrp="1"/>
          </p:cNvSpPr>
          <p:nvPr>
            <p:ph type="body" idx="1"/>
          </p:nvPr>
        </p:nvSpPr>
        <p:spPr>
          <a:xfrm>
            <a:off x="456300" y="1152475"/>
            <a:ext cx="5138400" cy="34164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rgbClr val="91192A"/>
              </a:buClr>
              <a:buSzPts val="2600"/>
              <a:buChar char="●"/>
            </a:pPr>
            <a:r>
              <a:rPr lang="en" dirty="0"/>
              <a:t>Turn to your elbow partner and share your notices and wonders.</a:t>
            </a:r>
            <a:endParaRPr dirty="0"/>
          </a:p>
          <a:p>
            <a:pPr marL="457200" lvl="0" indent="-393700" algn="l" rtl="0">
              <a:spcBef>
                <a:spcPts val="0"/>
              </a:spcBef>
              <a:spcAft>
                <a:spcPts val="0"/>
              </a:spcAft>
              <a:buClr>
                <a:srgbClr val="91192A"/>
              </a:buClr>
              <a:buSzPts val="2600"/>
              <a:buChar char="●"/>
            </a:pPr>
            <a:r>
              <a:rPr lang="en" dirty="0"/>
              <a:t>Feel free to make edits based on the discussion.</a:t>
            </a:r>
            <a:endParaRPr dirty="0"/>
          </a:p>
          <a:p>
            <a:pPr marL="457200" lvl="0" indent="-393700" algn="l" rtl="0">
              <a:spcBef>
                <a:spcPts val="0"/>
              </a:spcBef>
              <a:spcAft>
                <a:spcPts val="0"/>
              </a:spcAft>
              <a:buClr>
                <a:srgbClr val="91192A"/>
              </a:buClr>
              <a:buSzPts val="2600"/>
              <a:buChar char="●"/>
            </a:pPr>
            <a:r>
              <a:rPr lang="en" dirty="0"/>
              <a:t>Choose </a:t>
            </a:r>
            <a:r>
              <a:rPr lang="en"/>
              <a:t>one notice </a:t>
            </a:r>
            <a:r>
              <a:rPr lang="en" dirty="0"/>
              <a:t>and one wonder.</a:t>
            </a:r>
            <a:endParaRPr dirty="0"/>
          </a:p>
          <a:p>
            <a:pPr marL="457200" lvl="0" indent="-393700" algn="l" rtl="0">
              <a:spcBef>
                <a:spcPts val="0"/>
              </a:spcBef>
              <a:spcAft>
                <a:spcPts val="0"/>
              </a:spcAft>
              <a:buClr>
                <a:srgbClr val="91192A"/>
              </a:buClr>
              <a:buSzPts val="2600"/>
              <a:buChar char="●"/>
            </a:pPr>
            <a:r>
              <a:rPr lang="en" dirty="0"/>
              <a:t>Place each sticky note in the assigned area on the board.</a:t>
            </a:r>
            <a:endParaRPr dirty="0"/>
          </a:p>
        </p:txBody>
      </p:sp>
      <p:pic>
        <p:nvPicPr>
          <p:cNvPr id="145" name="Google Shape;145;p27" descr="A couple of heads with speech bubbles&#10;&#10;Description automatically generated"/>
          <p:cNvPicPr preferRelativeResize="0"/>
          <p:nvPr/>
        </p:nvPicPr>
        <p:blipFill rotWithShape="1">
          <a:blip r:embed="rId3">
            <a:alphaModFix/>
          </a:blip>
          <a:srcRect/>
          <a:stretch/>
        </p:blipFill>
        <p:spPr>
          <a:xfrm>
            <a:off x="6107477" y="1362838"/>
            <a:ext cx="2417825" cy="241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Bots in the Classroom</a:t>
            </a:r>
            <a:endParaRPr/>
          </a:p>
        </p:txBody>
      </p:sp>
      <p:sp>
        <p:nvSpPr>
          <p:cNvPr id="46" name="Google Shape;46;p11"/>
          <p:cNvSpPr txBox="1">
            <a:spLocks noGrp="1"/>
          </p:cNvSpPr>
          <p:nvPr>
            <p:ph type="body" sz="quarter" idx="10"/>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Ethics of Artificial Intelligence in the Classroom</a:t>
            </a:r>
            <a:endParaRPr/>
          </a:p>
        </p:txBody>
      </p:sp>
      <p:sp>
        <p:nvSpPr>
          <p:cNvPr id="2" name="Hexagon 1">
            <a:extLst>
              <a:ext uri="{FF2B5EF4-FFF2-40B4-BE49-F238E27FC236}">
                <a16:creationId xmlns:a16="http://schemas.microsoft.com/office/drawing/2014/main" id="{7AAE6C69-071E-317E-123E-DAC0CB95D5E2}"/>
              </a:ext>
            </a:extLst>
          </p:cNvPr>
          <p:cNvSpPr/>
          <p:nvPr/>
        </p:nvSpPr>
        <p:spPr>
          <a:xfrm>
            <a:off x="647355" y="1312133"/>
            <a:ext cx="2922311" cy="2519234"/>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2"/>
          <p:cNvSpPr txBox="1">
            <a:spLocks noGrp="1"/>
          </p:cNvSpPr>
          <p:nvPr>
            <p:ph type="ctrTitle"/>
          </p:nvPr>
        </p:nvSpPr>
        <p:spPr>
          <a:xfrm>
            <a:off x="908700" y="1117825"/>
            <a:ext cx="7326600" cy="166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Essential Question</a:t>
            </a:r>
            <a:endParaRPr/>
          </a:p>
        </p:txBody>
      </p:sp>
      <p:sp>
        <p:nvSpPr>
          <p:cNvPr id="52" name="Google Shape;52;p12"/>
          <p:cNvSpPr txBox="1">
            <a:spLocks noGrp="1"/>
          </p:cNvSpPr>
          <p:nvPr>
            <p:ph type="subTitle" idx="1"/>
          </p:nvPr>
        </p:nvSpPr>
        <p:spPr>
          <a:xfrm>
            <a:off x="908700" y="2778625"/>
            <a:ext cx="7326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can I use AI responsibly to support my learning?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3"/>
          <p:cNvSpPr txBox="1">
            <a:spLocks noGrp="1"/>
          </p:cNvSpPr>
          <p:nvPr>
            <p:ph type="ctrTitle"/>
          </p:nvPr>
        </p:nvSpPr>
        <p:spPr>
          <a:xfrm>
            <a:off x="908700" y="1117825"/>
            <a:ext cx="7326600" cy="166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Learning Objective</a:t>
            </a:r>
            <a:endParaRPr/>
          </a:p>
        </p:txBody>
      </p:sp>
      <p:sp>
        <p:nvSpPr>
          <p:cNvPr id="58" name="Google Shape;58;p13"/>
          <p:cNvSpPr txBox="1">
            <a:spLocks noGrp="1"/>
          </p:cNvSpPr>
          <p:nvPr>
            <p:ph type="subTitle" idx="1"/>
          </p:nvPr>
        </p:nvSpPr>
        <p:spPr>
          <a:xfrm>
            <a:off x="908700" y="2778625"/>
            <a:ext cx="7326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 the importance of using AI responsibly in academic settings, including issues related to plagiarism, data privacy, and digital citizenship.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ABC Graffiti</a:t>
            </a:r>
            <a:endParaRPr sz="3640"/>
          </a:p>
        </p:txBody>
      </p:sp>
      <p:sp>
        <p:nvSpPr>
          <p:cNvPr id="64" name="Google Shape;64;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your small group, brainstorm as many words or phrases that connect to the following question in 30 seconds:</a:t>
            </a:r>
            <a:endParaRPr/>
          </a:p>
          <a:p>
            <a:pPr marL="0" lvl="0" indent="0" algn="ctr" rtl="0">
              <a:spcBef>
                <a:spcPts val="1200"/>
              </a:spcBef>
              <a:spcAft>
                <a:spcPts val="1200"/>
              </a:spcAft>
              <a:buNone/>
            </a:pPr>
            <a:r>
              <a:rPr lang="en" b="1"/>
              <a:t>What comes to mind when you think about AI?</a:t>
            </a:r>
            <a:endParaRPr b="1"/>
          </a:p>
        </p:txBody>
      </p:sp>
      <p:pic>
        <p:nvPicPr>
          <p:cNvPr id="65" name="Google Shape;65;p14" descr="A colorful letters and arrows&#10;&#10;Description automatically generated"/>
          <p:cNvPicPr preferRelativeResize="0"/>
          <p:nvPr/>
        </p:nvPicPr>
        <p:blipFill rotWithShape="1">
          <a:blip r:embed="rId4">
            <a:alphaModFix/>
          </a:blip>
          <a:srcRect/>
          <a:stretch/>
        </p:blipFill>
        <p:spPr>
          <a:xfrm>
            <a:off x="7678900" y="140225"/>
            <a:ext cx="1153400" cy="1086275"/>
          </a:xfrm>
          <a:prstGeom prst="rect">
            <a:avLst/>
          </a:prstGeom>
          <a:noFill/>
          <a:ln>
            <a:noFill/>
          </a:ln>
          <a:effectLst>
            <a:outerShdw blurRad="50800" dist="38100" dir="5400000" algn="t" rotWithShape="0">
              <a:srgbClr val="000000">
                <a:alpha val="40000"/>
              </a:srgbClr>
            </a:outerShdw>
          </a:effectLst>
        </p:spPr>
      </p:pic>
      <p:pic>
        <p:nvPicPr>
          <p:cNvPr id="2" name="Online Media 1" descr="K20 Center 30 second timer">
            <a:hlinkClick r:id="" action="ppaction://media"/>
            <a:extLst>
              <a:ext uri="{FF2B5EF4-FFF2-40B4-BE49-F238E27FC236}">
                <a16:creationId xmlns:a16="http://schemas.microsoft.com/office/drawing/2014/main" id="{FDB74BB6-9B83-14B7-FF03-5F42BD82651C}"/>
              </a:ext>
            </a:extLst>
          </p:cNvPr>
          <p:cNvPicPr>
            <a:picLocks noRot="1" noChangeAspect="1"/>
          </p:cNvPicPr>
          <p:nvPr>
            <a:videoFile r:link="rId1"/>
          </p:nvPr>
        </p:nvPicPr>
        <p:blipFill>
          <a:blip r:embed="rId5"/>
          <a:stretch>
            <a:fillRect/>
          </a:stretch>
        </p:blipFill>
        <p:spPr>
          <a:xfrm>
            <a:off x="3298875" y="2978912"/>
            <a:ext cx="2540000" cy="1435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ABC Graffiti</a:t>
            </a:r>
            <a:endParaRPr sz="3640"/>
          </a:p>
        </p:txBody>
      </p:sp>
      <p:sp>
        <p:nvSpPr>
          <p:cNvPr id="72" name="Google Shape;72;p1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rgbClr val="91192A"/>
              </a:buClr>
              <a:buSzPts val="2600"/>
              <a:buChar char="●"/>
            </a:pPr>
            <a:r>
              <a:rPr lang="en" dirty="0"/>
              <a:t>Rotate to the next group.</a:t>
            </a:r>
            <a:endParaRPr dirty="0"/>
          </a:p>
          <a:p>
            <a:pPr marL="457200" lvl="0" indent="-393700" algn="l" rtl="0">
              <a:spcBef>
                <a:spcPts val="0"/>
              </a:spcBef>
              <a:spcAft>
                <a:spcPts val="0"/>
              </a:spcAft>
              <a:buClr>
                <a:srgbClr val="91192A"/>
              </a:buClr>
              <a:buSzPts val="2600"/>
              <a:buChar char="●"/>
            </a:pPr>
            <a:r>
              <a:rPr lang="en" dirty="0"/>
              <a:t>Read through their list.</a:t>
            </a:r>
            <a:endParaRPr dirty="0"/>
          </a:p>
          <a:p>
            <a:pPr marL="457200" lvl="0" indent="-393700" algn="l" rtl="0">
              <a:spcBef>
                <a:spcPts val="0"/>
              </a:spcBef>
              <a:spcAft>
                <a:spcPts val="0"/>
              </a:spcAft>
              <a:buClr>
                <a:srgbClr val="91192A"/>
              </a:buClr>
              <a:buSzPts val="2600"/>
              <a:buChar char="●"/>
            </a:pPr>
            <a:r>
              <a:rPr lang="en" dirty="0"/>
              <a:t>Add words and phrases to the letters that have not already been used.</a:t>
            </a:r>
            <a:endParaRPr dirty="0"/>
          </a:p>
          <a:p>
            <a:pPr marL="457200" lvl="0" indent="-393700" algn="l" rtl="0">
              <a:spcBef>
                <a:spcPts val="0"/>
              </a:spcBef>
              <a:spcAft>
                <a:spcPts val="0"/>
              </a:spcAft>
              <a:buClr>
                <a:srgbClr val="91192A"/>
              </a:buClr>
              <a:buSzPts val="2600"/>
              <a:buChar char="●"/>
            </a:pPr>
            <a:r>
              <a:rPr lang="en" dirty="0"/>
              <a:t>Be prepared to move after time is called.</a:t>
            </a:r>
            <a:endParaRPr dirty="0"/>
          </a:p>
        </p:txBody>
      </p:sp>
      <p:pic>
        <p:nvPicPr>
          <p:cNvPr id="73" name="Google Shape;73;p15" descr="A colorful letters and arrows&#10;&#10;Description automatically generated"/>
          <p:cNvPicPr preferRelativeResize="0"/>
          <p:nvPr/>
        </p:nvPicPr>
        <p:blipFill rotWithShape="1">
          <a:blip r:embed="rId4">
            <a:alphaModFix/>
          </a:blip>
          <a:srcRect/>
          <a:stretch/>
        </p:blipFill>
        <p:spPr>
          <a:xfrm>
            <a:off x="7678900" y="140225"/>
            <a:ext cx="1153400" cy="1086275"/>
          </a:xfrm>
          <a:prstGeom prst="rect">
            <a:avLst/>
          </a:prstGeom>
          <a:noFill/>
          <a:ln>
            <a:noFill/>
          </a:ln>
          <a:effectLst>
            <a:outerShdw blurRad="50800" dist="38100" dir="5400000" algn="t" rotWithShape="0">
              <a:srgbClr val="000000">
                <a:alpha val="40000"/>
              </a:srgbClr>
            </a:outerShdw>
          </a:effectLst>
        </p:spPr>
      </p:pic>
      <p:pic>
        <p:nvPicPr>
          <p:cNvPr id="2" name="Online Media 1" descr="K20 Center 30 second timer">
            <a:hlinkClick r:id="" action="ppaction://media"/>
            <a:extLst>
              <a:ext uri="{FF2B5EF4-FFF2-40B4-BE49-F238E27FC236}">
                <a16:creationId xmlns:a16="http://schemas.microsoft.com/office/drawing/2014/main" id="{927A8E14-6392-6114-1055-4AAEA6BBA695}"/>
              </a:ext>
            </a:extLst>
          </p:cNvPr>
          <p:cNvPicPr>
            <a:picLocks noRot="1" noChangeAspect="1"/>
          </p:cNvPicPr>
          <p:nvPr>
            <a:videoFile r:link="rId1"/>
          </p:nvPr>
        </p:nvPicPr>
        <p:blipFill>
          <a:blip r:embed="rId5"/>
          <a:stretch>
            <a:fillRect/>
          </a:stretch>
        </p:blipFill>
        <p:spPr>
          <a:xfrm>
            <a:off x="5551424" y="2143125"/>
            <a:ext cx="2540000" cy="1435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ABC Graffiti</a:t>
            </a:r>
            <a:endParaRPr sz="3640"/>
          </a:p>
        </p:txBody>
      </p:sp>
      <p:sp>
        <p:nvSpPr>
          <p:cNvPr id="80" name="Google Shape;80;p16"/>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rgbClr val="91192A"/>
              </a:buClr>
              <a:buSzPts val="2600"/>
              <a:buChar char="●"/>
            </a:pPr>
            <a:r>
              <a:rPr lang="en" dirty="0"/>
              <a:t>After rotations, read through the added responses.</a:t>
            </a:r>
            <a:endParaRPr dirty="0"/>
          </a:p>
          <a:p>
            <a:pPr marL="457200" lvl="0" indent="-393700" algn="l" rtl="0">
              <a:spcBef>
                <a:spcPts val="0"/>
              </a:spcBef>
              <a:spcAft>
                <a:spcPts val="0"/>
              </a:spcAft>
              <a:buClr>
                <a:srgbClr val="91192A"/>
              </a:buClr>
              <a:buSzPts val="2600"/>
              <a:buChar char="●"/>
            </a:pPr>
            <a:r>
              <a:rPr lang="en" dirty="0"/>
              <a:t>As a group, choose three responses you found surprising, important, or helpful.</a:t>
            </a:r>
            <a:endParaRPr dirty="0"/>
          </a:p>
        </p:txBody>
      </p:sp>
      <p:pic>
        <p:nvPicPr>
          <p:cNvPr id="81" name="Google Shape;81;p16" descr="A colorful letters and arrows&#10;&#10;Description automatically generated"/>
          <p:cNvPicPr preferRelativeResize="0"/>
          <p:nvPr/>
        </p:nvPicPr>
        <p:blipFill rotWithShape="1">
          <a:blip r:embed="rId3">
            <a:alphaModFix/>
          </a:blip>
          <a:srcRect/>
          <a:stretch/>
        </p:blipFill>
        <p:spPr>
          <a:xfrm>
            <a:off x="5863125" y="1563261"/>
            <a:ext cx="2141649" cy="2016999"/>
          </a:xfrm>
          <a:prstGeom prst="rect">
            <a:avLst/>
          </a:prstGeom>
          <a:noFill/>
          <a:ln>
            <a:noFill/>
          </a:ln>
          <a:effectLst>
            <a:outerShdw blurRad="50800" dist="38100" dir="5400000" algn="t"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Collaborative Word Cloud</a:t>
            </a:r>
            <a:endParaRPr sz="3640"/>
          </a:p>
        </p:txBody>
      </p:sp>
      <p:sp>
        <p:nvSpPr>
          <p:cNvPr id="87" name="Google Shape;87;p1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it mean to be ethical?</a:t>
            </a:r>
            <a:endParaRPr/>
          </a:p>
          <a:p>
            <a:pPr marL="457200" lvl="0" indent="-393700" algn="l" rtl="0">
              <a:spcBef>
                <a:spcPts val="1200"/>
              </a:spcBef>
              <a:spcAft>
                <a:spcPts val="0"/>
              </a:spcAft>
              <a:buSzPts val="2600"/>
              <a:buChar char="●"/>
            </a:pPr>
            <a:r>
              <a:rPr lang="en"/>
              <a:t>Go to </a:t>
            </a:r>
            <a:r>
              <a:rPr lang="en" u="sng">
                <a:solidFill>
                  <a:schemeClr val="hlink"/>
                </a:solidFill>
                <a:hlinkClick r:id="rId3"/>
              </a:rPr>
              <a:t>Menti.com</a:t>
            </a:r>
            <a:endParaRPr/>
          </a:p>
          <a:p>
            <a:pPr marL="457200" lvl="0" indent="-393700" algn="l" rtl="0">
              <a:spcBef>
                <a:spcPts val="0"/>
              </a:spcBef>
              <a:spcAft>
                <a:spcPts val="0"/>
              </a:spcAft>
              <a:buSzPts val="2600"/>
              <a:buChar char="●"/>
            </a:pPr>
            <a:r>
              <a:rPr lang="en"/>
              <a:t>Enter code: XXXX XXXX</a:t>
            </a:r>
            <a:endParaRPr/>
          </a:p>
          <a:p>
            <a:pPr marL="914400" lvl="0" indent="0" algn="l" rtl="0">
              <a:spcBef>
                <a:spcPts val="1200"/>
              </a:spcBef>
              <a:spcAft>
                <a:spcPts val="1200"/>
              </a:spcAft>
              <a:buNone/>
            </a:pPr>
            <a:endParaRPr/>
          </a:p>
        </p:txBody>
      </p:sp>
      <p:sp>
        <p:nvSpPr>
          <p:cNvPr id="88" name="Google Shape;88;p17"/>
          <p:cNvSpPr/>
          <p:nvPr/>
        </p:nvSpPr>
        <p:spPr>
          <a:xfrm>
            <a:off x="5480950" y="1897075"/>
            <a:ext cx="2039700" cy="1927200"/>
          </a:xfrm>
          <a:prstGeom prst="rect">
            <a:avLst/>
          </a:prstGeom>
          <a:solidFill>
            <a:srgbClr val="E0EBF5"/>
          </a:solidFill>
          <a:ln w="9525" cap="flat" cmpd="sng">
            <a:solidFill>
              <a:srgbClr val="62626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500" i="1">
                <a:solidFill>
                  <a:srgbClr val="666666"/>
                </a:solidFill>
                <a:latin typeface="Calibri"/>
                <a:ea typeface="Calibri"/>
                <a:cs typeface="Calibri"/>
                <a:sym typeface="Calibri"/>
              </a:rPr>
              <a:t>Insert QR code here</a:t>
            </a:r>
            <a:endParaRPr sz="2500" i="1">
              <a:solidFill>
                <a:srgbClr val="666666"/>
              </a:solidFill>
              <a:latin typeface="Calibri"/>
              <a:ea typeface="Calibri"/>
              <a:cs typeface="Calibri"/>
              <a:sym typeface="Calibri"/>
            </a:endParaRPr>
          </a:p>
        </p:txBody>
      </p:sp>
      <p:pic>
        <p:nvPicPr>
          <p:cNvPr id="89" name="Google Shape;89;p17"/>
          <p:cNvPicPr preferRelativeResize="0"/>
          <p:nvPr/>
        </p:nvPicPr>
        <p:blipFill rotWithShape="1">
          <a:blip r:embed="rId4">
            <a:alphaModFix/>
          </a:blip>
          <a:srcRect/>
          <a:stretch/>
        </p:blipFill>
        <p:spPr>
          <a:xfrm>
            <a:off x="7520649" y="89499"/>
            <a:ext cx="1263375" cy="1263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t>Magnetic Statements: AI Scenarios</a:t>
            </a:r>
            <a:endParaRPr sz="3640"/>
          </a:p>
        </p:txBody>
      </p:sp>
      <p:sp>
        <p:nvSpPr>
          <p:cNvPr id="95" name="Google Shape;95;p18"/>
          <p:cNvSpPr txBox="1">
            <a:spLocks noGrp="1"/>
          </p:cNvSpPr>
          <p:nvPr>
            <p:ph type="body" idx="1"/>
          </p:nvPr>
        </p:nvSpPr>
        <p:spPr>
          <a:xfrm>
            <a:off x="456300" y="1152475"/>
            <a:ext cx="5033100" cy="34164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rgbClr val="91192A"/>
              </a:buClr>
              <a:buSzPts val="2600"/>
              <a:buChar char="●"/>
            </a:pPr>
            <a:r>
              <a:rPr lang="en"/>
              <a:t>For each scenario provided, select a side based on whether you believe it is ethical or unethical.</a:t>
            </a:r>
            <a:endParaRPr/>
          </a:p>
          <a:p>
            <a:pPr marL="457200" lvl="0" indent="-393700" algn="l" rtl="0">
              <a:spcBef>
                <a:spcPts val="0"/>
              </a:spcBef>
              <a:spcAft>
                <a:spcPts val="0"/>
              </a:spcAft>
              <a:buClr>
                <a:srgbClr val="91192A"/>
              </a:buClr>
              <a:buSzPts val="2600"/>
              <a:buChar char="●"/>
            </a:pPr>
            <a:r>
              <a:rPr lang="en"/>
              <a:t>Discuss your reasons with the others in your group.</a:t>
            </a:r>
            <a:endParaRPr/>
          </a:p>
          <a:p>
            <a:pPr marL="457200" lvl="0" indent="-393700" algn="l" rtl="0">
              <a:spcBef>
                <a:spcPts val="0"/>
              </a:spcBef>
              <a:spcAft>
                <a:spcPts val="0"/>
              </a:spcAft>
              <a:buClr>
                <a:srgbClr val="91192A"/>
              </a:buClr>
              <a:buSzPts val="2600"/>
              <a:buChar char="●"/>
            </a:pPr>
            <a:r>
              <a:rPr lang="en"/>
              <a:t>Choose a spokesperson and be prepared to share out.</a:t>
            </a:r>
            <a:endParaRPr/>
          </a:p>
        </p:txBody>
      </p:sp>
      <p:pic>
        <p:nvPicPr>
          <p:cNvPr id="96" name="Google Shape;96;p18" descr="Logo, icon&#10;&#10;Description automatically generated"/>
          <p:cNvPicPr preferRelativeResize="0"/>
          <p:nvPr/>
        </p:nvPicPr>
        <p:blipFill rotWithShape="1">
          <a:blip r:embed="rId3">
            <a:alphaModFix/>
          </a:blip>
          <a:srcRect/>
          <a:stretch/>
        </p:blipFill>
        <p:spPr>
          <a:xfrm>
            <a:off x="5596406" y="1164651"/>
            <a:ext cx="2403019" cy="3001051"/>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7E451F75-425E-9141-B4A5-D4034FFDABB2}" vid="{39744956-D7AF-C24A-B772-F3A0F6641B2C}"/>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7E451F75-425E-9141-B4A5-D4034FFDABB2}" vid="{0D51015A-79D5-5846-ADD5-18481CB10A0B}"/>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25</Template>
  <TotalTime>7</TotalTime>
  <Words>803</Words>
  <Application>Microsoft Macintosh PowerPoint</Application>
  <PresentationFormat>On-screen Show (16:9)</PresentationFormat>
  <Paragraphs>55</Paragraphs>
  <Slides>18</Slides>
  <Notes>18</Notes>
  <HiddenSlides>2</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Aptos Display</vt:lpstr>
      <vt:lpstr>Arial</vt:lpstr>
      <vt:lpstr>Calibri</vt:lpstr>
      <vt:lpstr>Courier New</vt:lpstr>
      <vt:lpstr>System Font Regular</vt:lpstr>
      <vt:lpstr>Wingdings</vt:lpstr>
      <vt:lpstr>Custom Design</vt:lpstr>
      <vt:lpstr>1_Custom Design</vt:lpstr>
      <vt:lpstr>PowerPoint Presentation</vt:lpstr>
      <vt:lpstr>Bots in the Classroom</vt:lpstr>
      <vt:lpstr>Essential Question</vt:lpstr>
      <vt:lpstr>Learning Objective</vt:lpstr>
      <vt:lpstr>ABC Graffiti</vt:lpstr>
      <vt:lpstr>ABC Graffiti</vt:lpstr>
      <vt:lpstr>ABC Graffiti</vt:lpstr>
      <vt:lpstr>Collaborative Word Cloud</vt:lpstr>
      <vt:lpstr>Magnetic Statements: AI Scenarios</vt:lpstr>
      <vt:lpstr>A student writes a rough draft of their personal narrative and uses AI to revise it for better grammar, vocabulary, and sentence flow. The final version is significantly more polished than their usual writing, but they reviewed all the changes and agreed with them. They do not tell the teacher they used AI.</vt:lpstr>
      <vt:lpstr>A student uses AI to explain how to solve a math problem. They read the AI explanation, try the next problem on their own, and check their understanding by asking AI follow-up questions. </vt:lpstr>
      <vt:lpstr>A student asks AI to suggest ideas for a science project. They choose one suggestion, research it further, and design their own experiment based on the idea.  </vt:lpstr>
      <vt:lpstr>One group member uses AI to answer all the research questions for a social studies group project and refuses to explain how they got the answers or involve the other team members. </vt:lpstr>
      <vt:lpstr>A student is preparing for a social studies  debate. They use AI to generate arguments and counterarguments on both sides of the topic to help them practice. During the debate, they use some of the phrasing and examples from the AI-generated content. </vt:lpstr>
      <vt:lpstr>During class, a student uses an AI chatbot on their phone to answer a quiz without telling the teacher or trying to solve it themselves first. </vt:lpstr>
      <vt:lpstr>In a science class, a student uses AI to generate the answers for an assignment, then turns it in without understanding how it works or making any changes. </vt:lpstr>
      <vt:lpstr>Why Do I Want to Use AI?</vt:lpstr>
      <vt:lpstr>Why Do I Want to Use 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Gracia, Ann M.</cp:lastModifiedBy>
  <cp:revision>6</cp:revision>
  <dcterms:modified xsi:type="dcterms:W3CDTF">2025-08-12T18:56:14Z</dcterms:modified>
</cp:coreProperties>
</file>