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40"/>
  </p:notesMasterIdLst>
  <p:sldIdLst>
    <p:sldId id="256" r:id="rId3"/>
    <p:sldId id="310" r:id="rId4"/>
    <p:sldId id="262" r:id="rId5"/>
    <p:sldId id="263" r:id="rId6"/>
    <p:sldId id="260" r:id="rId7"/>
    <p:sldId id="270" r:id="rId8"/>
    <p:sldId id="271" r:id="rId9"/>
    <p:sldId id="285" r:id="rId10"/>
    <p:sldId id="284" r:id="rId11"/>
    <p:sldId id="283" r:id="rId12"/>
    <p:sldId id="272" r:id="rId13"/>
    <p:sldId id="286" r:id="rId14"/>
    <p:sldId id="273" r:id="rId15"/>
    <p:sldId id="274" r:id="rId16"/>
    <p:sldId id="275" r:id="rId17"/>
    <p:sldId id="276" r:id="rId18"/>
    <p:sldId id="277" r:id="rId19"/>
    <p:sldId id="287" r:id="rId20"/>
    <p:sldId id="292" r:id="rId21"/>
    <p:sldId id="293" r:id="rId22"/>
    <p:sldId id="291" r:id="rId23"/>
    <p:sldId id="288" r:id="rId24"/>
    <p:sldId id="297" r:id="rId25"/>
    <p:sldId id="300" r:id="rId26"/>
    <p:sldId id="301" r:id="rId27"/>
    <p:sldId id="302" r:id="rId28"/>
    <p:sldId id="290" r:id="rId29"/>
    <p:sldId id="289" r:id="rId30"/>
    <p:sldId id="305" r:id="rId31"/>
    <p:sldId id="307" r:id="rId32"/>
    <p:sldId id="308" r:id="rId33"/>
    <p:sldId id="309" r:id="rId34"/>
    <p:sldId id="278" r:id="rId35"/>
    <p:sldId id="279" r:id="rId36"/>
    <p:sldId id="304" r:id="rId37"/>
    <p:sldId id="303" r:id="rId38"/>
    <p:sldId id="282"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DBD"/>
    <a:srgbClr val="5A8B25"/>
    <a:srgbClr val="B3FFD5"/>
    <a:srgbClr val="007635"/>
    <a:srgbClr val="3D0607"/>
    <a:srgbClr val="971D20"/>
    <a:srgbClr val="2889C3"/>
    <a:srgbClr val="91192A"/>
    <a:srgbClr val="275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284"/>
  </p:normalViewPr>
  <p:slideViewPr>
    <p:cSldViewPr snapToGrid="0">
      <p:cViewPr varScale="1">
        <p:scale>
          <a:sx n="121" d="100"/>
          <a:sy n="121" d="100"/>
        </p:scale>
        <p:origin x="92" y="1324"/>
      </p:cViewPr>
      <p:guideLst>
        <p:guide orient="horz" pos="1620"/>
        <p:guide pos="2880"/>
      </p:guideLst>
    </p:cSldViewPr>
  </p:slideViewPr>
  <p:notesTextViewPr>
    <p:cViewPr>
      <p:scale>
        <a:sx n="1" d="1"/>
        <a:sy n="1" d="1"/>
      </p:scale>
      <p:origin x="0" y="0"/>
    </p:cViewPr>
  </p:notesTextViewPr>
  <p:sorterViewPr>
    <p:cViewPr>
      <p:scale>
        <a:sx n="150" d="100"/>
        <a:sy n="150" d="100"/>
      </p:scale>
      <p:origin x="0" y="-6800"/>
    </p:cViewPr>
  </p:sorterViewPr>
  <p:notesViewPr>
    <p:cSldViewPr snapToGrid="0">
      <p:cViewPr varScale="1">
        <p:scale>
          <a:sx n="86" d="100"/>
          <a:sy n="86" d="100"/>
        </p:scale>
        <p:origin x="287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3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nStEvyBDNg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302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Think-pair-share. Strategies. </a:t>
            </a:r>
            <a:r>
              <a:rPr lang="en-US" sz="1100" b="0" i="0" u="sng" strike="noStrike" cap="none" dirty="0">
                <a:solidFill>
                  <a:srgbClr val="000000"/>
                </a:solidFill>
                <a:effectLst/>
                <a:latin typeface="Arial"/>
                <a:ea typeface="Arial"/>
                <a:cs typeface="Arial"/>
                <a:sym typeface="Arial"/>
                <a:hlinkClick r:id="rId3"/>
              </a:rPr>
              <a:t>https://learn.k20center.ou.edu/strategy/139</a:t>
            </a:r>
            <a:endParaRPr lang="en-US" dirty="0"/>
          </a:p>
        </p:txBody>
      </p:sp>
    </p:spTree>
    <p:extLst>
      <p:ext uri="{BB962C8B-B14F-4D97-AF65-F5344CB8AC3E}">
        <p14:creationId xmlns:p14="http://schemas.microsoft.com/office/powerpoint/2010/main" val="362313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F5EC5-772D-CE7B-C0B8-EB0D16191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51DDD-7084-E7B5-9657-246924E7051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662C4B-095A-1B42-7E2B-45D6A0F5C7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716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903F7-D7D1-F379-396C-B192626A2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3E248-A024-129C-DD55-95AC181FB5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64DD7E-E72E-542E-B05B-BD0881C073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77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3AF11-E0D0-D407-A3F0-906974211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0A551-9CC4-20F2-26E9-2AFC42DEC9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28C302-AA1A-ABEE-FD24-494535D3FC1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497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211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9152C-F3DF-6F27-51FA-D03DD1FC3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B3030-3C30-DAEB-D69B-887E3024C1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8776F30-B6C8-048F-2341-41123F941484}"/>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Deo. (2016, May 13). </a:t>
            </a:r>
            <a:r>
              <a:rPr lang="en-US" sz="1100" b="0" i="1" u="none" strike="noStrike" cap="none" dirty="0">
                <a:solidFill>
                  <a:srgbClr val="000000"/>
                </a:solidFill>
                <a:effectLst/>
                <a:latin typeface="Arial"/>
                <a:ea typeface="Arial"/>
                <a:cs typeface="Arial"/>
                <a:sym typeface="Arial"/>
              </a:rPr>
              <a:t>ANT MAN Movie - So ugly, I loved</a:t>
            </a:r>
            <a:r>
              <a:rPr lang="en-US" sz="1100" b="0" i="0" u="none" strike="noStrike" cap="none" dirty="0">
                <a:solidFill>
                  <a:srgbClr val="000000"/>
                </a:solidFill>
                <a:effectLst/>
                <a:latin typeface="Arial"/>
                <a:ea typeface="Arial"/>
                <a:cs typeface="Arial"/>
                <a:sym typeface="Arial"/>
              </a:rPr>
              <a:t> [Video]. YouTube. </a:t>
            </a:r>
            <a:r>
              <a:rPr lang="en-US" sz="1100" b="0" i="0" u="sng" strike="noStrike" cap="none" dirty="0">
                <a:solidFill>
                  <a:srgbClr val="000000"/>
                </a:solidFill>
                <a:effectLst/>
                <a:latin typeface="Arial"/>
                <a:ea typeface="Arial"/>
                <a:cs typeface="Arial"/>
                <a:sym typeface="Arial"/>
                <a:hlinkClick r:id="rId3"/>
              </a:rPr>
              <a:t>https://www.youtube.com/watch?v=nStEvyBDNgo</a:t>
            </a:r>
            <a:endParaRPr lang="en-US" dirty="0"/>
          </a:p>
        </p:txBody>
      </p:sp>
    </p:spTree>
    <p:extLst>
      <p:ext uri="{BB962C8B-B14F-4D97-AF65-F5344CB8AC3E}">
        <p14:creationId xmlns:p14="http://schemas.microsoft.com/office/powerpoint/2010/main" val="148360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Mirror, microscope, binoculars. Strategies. </a:t>
            </a:r>
            <a:r>
              <a:rPr lang="en-US" sz="1100" b="0" i="0" u="none" strike="noStrike" cap="none" dirty="0">
                <a:solidFill>
                  <a:srgbClr val="000000"/>
                </a:solidFill>
                <a:effectLst/>
                <a:latin typeface="Arial"/>
                <a:ea typeface="Arial"/>
                <a:cs typeface="Arial"/>
                <a:sym typeface="Arial"/>
                <a:hlinkClick r:id="rId3"/>
              </a:rPr>
              <a:t>https://learn.k20center.ou.edu/strategy/3020</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7945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83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0D02-BC5D-4F1D-628D-3E78C77C3E82}"/>
              </a:ext>
            </a:extLst>
          </p:cNvPr>
          <p:cNvSpPr>
            <a:spLocks noGrp="1"/>
          </p:cNvSpPr>
          <p:nvPr>
            <p:ph type="title" hasCustomPrompt="1"/>
          </p:nvPr>
        </p:nvSpPr>
        <p:spPr>
          <a:xfrm>
            <a:off x="630238" y="274638"/>
            <a:ext cx="7886700" cy="993775"/>
          </a:xfrm>
        </p:spPr>
        <p:txBody>
          <a:bodyPr anchor="b"/>
          <a:lstStyle>
            <a:lvl1pPr>
              <a:defRPr>
                <a:solidFill>
                  <a:schemeClr val="accent3"/>
                </a:solidFill>
              </a:defRPr>
            </a:lvl1pPr>
          </a:lstStyle>
          <a:p>
            <a:r>
              <a:rPr lang="en-US" dirty="0"/>
              <a:t>Calibri Reg., 36pt</a:t>
            </a:r>
          </a:p>
        </p:txBody>
      </p:sp>
      <p:sp>
        <p:nvSpPr>
          <p:cNvPr id="3" name="Text Placeholder 2">
            <a:extLst>
              <a:ext uri="{FF2B5EF4-FFF2-40B4-BE49-F238E27FC236}">
                <a16:creationId xmlns:a16="http://schemas.microsoft.com/office/drawing/2014/main" id="{EDD8BA5B-AE0B-D962-D67E-98BD668230F8}"/>
              </a:ext>
            </a:extLst>
          </p:cNvPr>
          <p:cNvSpPr>
            <a:spLocks noGrp="1"/>
          </p:cNvSpPr>
          <p:nvPr>
            <p:ph type="body" idx="1" hasCustomPrompt="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26pt </a:t>
            </a:r>
          </a:p>
        </p:txBody>
      </p:sp>
      <p:sp>
        <p:nvSpPr>
          <p:cNvPr id="4" name="Content Placeholder 3">
            <a:extLst>
              <a:ext uri="{FF2B5EF4-FFF2-40B4-BE49-F238E27FC236}">
                <a16:creationId xmlns:a16="http://schemas.microsoft.com/office/drawing/2014/main" id="{72640A4D-AE8D-BA65-8372-12877C359546}"/>
              </a:ext>
            </a:extLst>
          </p:cNvPr>
          <p:cNvSpPr>
            <a:spLocks noGrp="1"/>
          </p:cNvSpPr>
          <p:nvPr>
            <p:ph sz="half" idx="2" hasCustomPrompt="1"/>
          </p:nvPr>
        </p:nvSpPr>
        <p:spPr>
          <a:xfrm>
            <a:off x="630238" y="1879600"/>
            <a:ext cx="3868737"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ACE2738-01CD-CF5E-5DB6-269B724C2727}"/>
              </a:ext>
            </a:extLst>
          </p:cNvPr>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 pt</a:t>
            </a:r>
          </a:p>
        </p:txBody>
      </p:sp>
      <p:sp>
        <p:nvSpPr>
          <p:cNvPr id="6" name="Content Placeholder 5">
            <a:extLst>
              <a:ext uri="{FF2B5EF4-FFF2-40B4-BE49-F238E27FC236}">
                <a16:creationId xmlns:a16="http://schemas.microsoft.com/office/drawing/2014/main" id="{CD706CDF-3CB5-9288-EBE7-CB8ED6FCAEE3}"/>
              </a:ext>
            </a:extLst>
          </p:cNvPr>
          <p:cNvSpPr>
            <a:spLocks noGrp="1"/>
          </p:cNvSpPr>
          <p:nvPr>
            <p:ph sz="quarter" idx="4" hasCustomPrompt="1"/>
          </p:nvPr>
        </p:nvSpPr>
        <p:spPr>
          <a:xfrm>
            <a:off x="4629150" y="1879600"/>
            <a:ext cx="3887788"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oogle Shape;29;p7" title="k20center-logo-variations_K20 - Bug Color.png">
            <a:extLst>
              <a:ext uri="{FF2B5EF4-FFF2-40B4-BE49-F238E27FC236}">
                <a16:creationId xmlns:a16="http://schemas.microsoft.com/office/drawing/2014/main" id="{66B18700-5DEC-88AA-AE1F-FFB44C9BD8F8}"/>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404798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CA93-09CD-25BA-2A0C-1147B6A06ED1}"/>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6" name="Google Shape;29;p7" title="k20center-logo-variations_K20 - Bug Color.png">
            <a:extLst>
              <a:ext uri="{FF2B5EF4-FFF2-40B4-BE49-F238E27FC236}">
                <a16:creationId xmlns:a16="http://schemas.microsoft.com/office/drawing/2014/main" id="{A9478C5A-DD26-D366-748D-2DECA9BEE107}"/>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388365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3600">
                <a:solidFill>
                  <a:schemeClr val="tx1"/>
                </a:solidFill>
              </a:defRPr>
            </a:lvl1pPr>
          </a:lstStyle>
          <a:p>
            <a:r>
              <a:rPr lang="en-US" dirty="0"/>
              <a:t>Calibri reg., 36pt</a:t>
            </a:r>
          </a:p>
        </p:txBody>
      </p:sp>
      <p:sp>
        <p:nvSpPr>
          <p:cNvPr id="3" name="Text Placeholder 2">
            <a:extLst>
              <a:ext uri="{FF2B5EF4-FFF2-40B4-BE49-F238E27FC236}">
                <a16:creationId xmlns:a16="http://schemas.microsoft.com/office/drawing/2014/main" id="{BB164AEC-31F1-1D92-F950-77C1D472DBE9}"/>
              </a:ext>
            </a:extLst>
          </p:cNvPr>
          <p:cNvSpPr>
            <a:spLocks noGrp="1"/>
          </p:cNvSpPr>
          <p:nvPr>
            <p:ph type="body" idx="1" hasCustomPrompt="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Calibri reg., 26pt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Tree>
    <p:extLst>
      <p:ext uri="{BB962C8B-B14F-4D97-AF65-F5344CB8AC3E}">
        <p14:creationId xmlns:p14="http://schemas.microsoft.com/office/powerpoint/2010/main" val="93601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userDrawn="1"/>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79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userDrawn="1"/>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52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88216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47803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B78A1CA-631A-A78E-42D1-395730A49AA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4344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9" name="Text Placeholder 8">
            <a:extLst>
              <a:ext uri="{FF2B5EF4-FFF2-40B4-BE49-F238E27FC236}">
                <a16:creationId xmlns:a16="http://schemas.microsoft.com/office/drawing/2014/main" id="{B14567EB-5303-D4D3-42BF-B1BD5EDB87F3}"/>
              </a:ext>
            </a:extLst>
          </p:cNvPr>
          <p:cNvSpPr>
            <a:spLocks noGrp="1"/>
          </p:cNvSpPr>
          <p:nvPr>
            <p:ph type="body" sz="quarter" idx="10" hasCustomPrompt="1"/>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dirty="0"/>
              <a:t>Calibri Reg., 26 pt</a:t>
            </a:r>
          </a:p>
        </p:txBody>
      </p:sp>
    </p:spTree>
    <p:extLst>
      <p:ext uri="{BB962C8B-B14F-4D97-AF65-F5344CB8AC3E}">
        <p14:creationId xmlns:p14="http://schemas.microsoft.com/office/powerpoint/2010/main" val="270476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10BDE13E-67FA-44E9-47E9-0FF580E1E0BA}"/>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3E8F4A5C-7A74-4FD4-9B4C-D7176AC65CB5}"/>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136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8B77EDE3-D4EF-9FB3-76E2-270891BC8BAC}"/>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6626A0B5-0C89-0BB9-5FB9-93D3CE6EA8D9}"/>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p:txBody>
      </p:sp>
    </p:spTree>
    <p:extLst>
      <p:ext uri="{BB962C8B-B14F-4D97-AF65-F5344CB8AC3E}">
        <p14:creationId xmlns:p14="http://schemas.microsoft.com/office/powerpoint/2010/main" val="138521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Content Placeholder 3">
            <a:extLst>
              <a:ext uri="{FF2B5EF4-FFF2-40B4-BE49-F238E27FC236}">
                <a16:creationId xmlns:a16="http://schemas.microsoft.com/office/drawing/2014/main" id="{E1BB1FF6-0CEA-727B-F3F6-2196CB18F7D1}"/>
              </a:ext>
            </a:extLst>
          </p:cNvPr>
          <p:cNvSpPr>
            <a:spLocks noGrp="1"/>
          </p:cNvSpPr>
          <p:nvPr>
            <p:ph sz="half" idx="2" hasCustomPrompt="1"/>
          </p:nvPr>
        </p:nvSpPr>
        <p:spPr>
          <a:xfrm>
            <a:off x="628649" y="1370013"/>
            <a:ext cx="7886699"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80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16140340-1F3B-9F67-0B8D-5CD3EA5C0494}"/>
              </a:ext>
            </a:extLst>
          </p:cNvPr>
          <p:cNvSpPr>
            <a:spLocks noGrp="1"/>
          </p:cNvSpPr>
          <p:nvPr>
            <p:ph idx="1" hasCustomPrompt="1"/>
          </p:nvPr>
        </p:nvSpPr>
        <p:spPr>
          <a:xfrm>
            <a:off x="628650" y="1370013"/>
            <a:ext cx="788670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70196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9D6AEA-E4F6-39A7-C109-5053300F5A43}"/>
              </a:ext>
            </a:extLst>
          </p:cNvPr>
          <p:cNvSpPr>
            <a:spLocks noGrp="1"/>
          </p:cNvSpPr>
          <p:nvPr>
            <p:ph sz="half" idx="2" hasCustomPrompt="1"/>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30132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Instructional Strategy Option 1</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14726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7" name="Google Shape;32;p8">
            <a:extLst>
              <a:ext uri="{FF2B5EF4-FFF2-40B4-BE49-F238E27FC236}">
                <a16:creationId xmlns:a16="http://schemas.microsoft.com/office/drawing/2014/main" id="{F5384652-0571-713B-0C36-0E39808ECCA3}"/>
              </a:ext>
            </a:extLst>
          </p:cNvPr>
          <p:cNvSpPr txBox="1">
            <a:spLocks noGrp="1"/>
          </p:cNvSpPr>
          <p:nvPr>
            <p:ph type="title" hasCustomPrompt="1"/>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Video title (hyperlink)</a:t>
            </a:r>
            <a:endParaRPr dirty="0"/>
          </a:p>
        </p:txBody>
      </p:sp>
    </p:spTree>
    <p:extLst>
      <p:ext uri="{BB962C8B-B14F-4D97-AF65-F5344CB8AC3E}">
        <p14:creationId xmlns:p14="http://schemas.microsoft.com/office/powerpoint/2010/main" val="391240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5CBF9-C364-44EA-75E0-76168F6710C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4A9EB6D-F889-7788-94C9-BF7F3772ED4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672794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3" r:id="rId3"/>
    <p:sldLayoutId id="2147483674" r:id="rId4"/>
    <p:sldLayoutId id="2147483663" r:id="rId5"/>
    <p:sldLayoutId id="2147483682" r:id="rId6"/>
    <p:sldLayoutId id="2147483665" r:id="rId7"/>
    <p:sldLayoutId id="2147483675" r:id="rId8"/>
    <p:sldLayoutId id="2147483668" r:id="rId9"/>
    <p:sldLayoutId id="2147483666" r:id="rId10"/>
    <p:sldLayoutId id="2147483667" r:id="rId11"/>
    <p:sldLayoutId id="2147483679" r:id="rId12"/>
    <p:sldLayoutId id="2147483676" r:id="rId13"/>
    <p:sldLayoutId id="2147483677" r:id="rId14"/>
    <p:sldLayoutId id="2147483678" r:id="rId15"/>
    <p:sldLayoutId id="2147483680" r:id="rId16"/>
    <p:sldLayoutId id="2147483683" r:id="rId17"/>
  </p:sldLayoutIdLst>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715BF-9B99-5380-436A-0168E5A99168}"/>
              </a:ext>
            </a:extLst>
          </p:cNvPr>
          <p:cNvSpPr>
            <a:spLocks noGrp="1"/>
          </p:cNvSpPr>
          <p:nvPr>
            <p:ph type="title"/>
          </p:nvPr>
        </p:nvSpPr>
        <p:spPr>
          <a:xfrm>
            <a:off x="628650" y="274638"/>
            <a:ext cx="7886700" cy="9937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3850050-10CA-1A36-1953-2DCF5D46B58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29;p7" title="k20center-logo-variations_K20 - Bug Color.png">
            <a:extLst>
              <a:ext uri="{FF2B5EF4-FFF2-40B4-BE49-F238E27FC236}">
                <a16:creationId xmlns:a16="http://schemas.microsoft.com/office/drawing/2014/main" id="{47EFE14F-0CD0-9710-89DE-84DD998F8E3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88878517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320040" algn="l" defTabSz="914400" rtl="0" eaLnBrk="1" latinLnBrk="0" hangingPunct="1">
        <a:lnSpc>
          <a:spcPct val="100000"/>
        </a:lnSpc>
        <a:spcBef>
          <a:spcPts val="500"/>
        </a:spcBef>
        <a:buClr>
          <a:schemeClr val="accent3"/>
        </a:buClr>
        <a:buFont typeface="+mj-lt"/>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mj-lt"/>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mj-lt"/>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600200" indent="-320040" algn="l" defTabSz="914400" rtl="0" eaLnBrk="1" latinLnBrk="0" hangingPunct="1">
        <a:lnSpc>
          <a:spcPct val="10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320040" algn="l" defTabSz="914400" rtl="0" eaLnBrk="1" latinLnBrk="0" hangingPunct="1">
        <a:lnSpc>
          <a:spcPct val="100000"/>
        </a:lnSpc>
        <a:spcBef>
          <a:spcPts val="500"/>
        </a:spcBef>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nStEvyBDNgo?feature=oembed" TargetMode="External"/><Relationship Id="rId5" Type="http://schemas.openxmlformats.org/officeDocument/2006/relationships/hyperlink" Target="https://www.youtube.com/watch?v=nStEvyBDNgo"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A8EA89-BEAC-578E-DBDC-FCD2DC1C7E07}"/>
            </a:ext>
          </a:extLst>
        </p:cNvPr>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5E4C9712-3A9B-0520-D15D-6F8022FD361F}"/>
              </a:ext>
            </a:extLst>
          </p:cNvPr>
          <p:cNvSpPr/>
          <p:nvPr/>
        </p:nvSpPr>
        <p:spPr>
          <a:xfrm flipH="1">
            <a:off x="1426626" y="1337733"/>
            <a:ext cx="4187277" cy="1295401"/>
          </a:xfrm>
          <a:custGeom>
            <a:avLst/>
            <a:gdLst>
              <a:gd name="connsiteX0" fmla="*/ 0 w 3467101"/>
              <a:gd name="connsiteY0" fmla="*/ 165632 h 993775"/>
              <a:gd name="connsiteX1" fmla="*/ 165632 w 3467101"/>
              <a:gd name="connsiteY1" fmla="*/ 0 h 993775"/>
              <a:gd name="connsiteX2" fmla="*/ 577850 w 3467101"/>
              <a:gd name="connsiteY2" fmla="*/ 0 h 993775"/>
              <a:gd name="connsiteX3" fmla="*/ 577850 w 3467101"/>
              <a:gd name="connsiteY3" fmla="*/ 0 h 993775"/>
              <a:gd name="connsiteX4" fmla="*/ 1444625 w 3467101"/>
              <a:gd name="connsiteY4" fmla="*/ 0 h 993775"/>
              <a:gd name="connsiteX5" fmla="*/ 3301469 w 3467101"/>
              <a:gd name="connsiteY5" fmla="*/ 0 h 993775"/>
              <a:gd name="connsiteX6" fmla="*/ 3467101 w 3467101"/>
              <a:gd name="connsiteY6" fmla="*/ 165632 h 993775"/>
              <a:gd name="connsiteX7" fmla="*/ 3467101 w 3467101"/>
              <a:gd name="connsiteY7" fmla="*/ 579702 h 993775"/>
              <a:gd name="connsiteX8" fmla="*/ 3467101 w 3467101"/>
              <a:gd name="connsiteY8" fmla="*/ 579702 h 993775"/>
              <a:gd name="connsiteX9" fmla="*/ 3467101 w 3467101"/>
              <a:gd name="connsiteY9" fmla="*/ 828146 h 993775"/>
              <a:gd name="connsiteX10" fmla="*/ 3467101 w 3467101"/>
              <a:gd name="connsiteY10" fmla="*/ 828143 h 993775"/>
              <a:gd name="connsiteX11" fmla="*/ 3301469 w 3467101"/>
              <a:gd name="connsiteY11" fmla="*/ 993775 h 993775"/>
              <a:gd name="connsiteX12" fmla="*/ 1444625 w 3467101"/>
              <a:gd name="connsiteY12" fmla="*/ 993775 h 993775"/>
              <a:gd name="connsiteX13" fmla="*/ -732876 w 3467101"/>
              <a:gd name="connsiteY13" fmla="*/ 1276424 h 993775"/>
              <a:gd name="connsiteX14" fmla="*/ 577850 w 3467101"/>
              <a:gd name="connsiteY14" fmla="*/ 993775 h 993775"/>
              <a:gd name="connsiteX15" fmla="*/ 165632 w 3467101"/>
              <a:gd name="connsiteY15" fmla="*/ 993775 h 993775"/>
              <a:gd name="connsiteX16" fmla="*/ 0 w 3467101"/>
              <a:gd name="connsiteY16" fmla="*/ 828143 h 993775"/>
              <a:gd name="connsiteX17" fmla="*/ 0 w 3467101"/>
              <a:gd name="connsiteY17" fmla="*/ 828146 h 993775"/>
              <a:gd name="connsiteX18" fmla="*/ 0 w 3467101"/>
              <a:gd name="connsiteY18" fmla="*/ 579702 h 993775"/>
              <a:gd name="connsiteX19" fmla="*/ 0 w 3467101"/>
              <a:gd name="connsiteY19" fmla="*/ 579702 h 993775"/>
              <a:gd name="connsiteX20" fmla="*/ 0 w 3467101"/>
              <a:gd name="connsiteY20" fmla="*/ 165632 h 993775"/>
              <a:gd name="connsiteX0" fmla="*/ 732876 w 4199977"/>
              <a:gd name="connsiteY0" fmla="*/ 165632 h 1276424"/>
              <a:gd name="connsiteX1" fmla="*/ 898508 w 4199977"/>
              <a:gd name="connsiteY1" fmla="*/ 0 h 1276424"/>
              <a:gd name="connsiteX2" fmla="*/ 1310726 w 4199977"/>
              <a:gd name="connsiteY2" fmla="*/ 0 h 1276424"/>
              <a:gd name="connsiteX3" fmla="*/ 1310726 w 4199977"/>
              <a:gd name="connsiteY3" fmla="*/ 0 h 1276424"/>
              <a:gd name="connsiteX4" fmla="*/ 2177501 w 4199977"/>
              <a:gd name="connsiteY4" fmla="*/ 0 h 1276424"/>
              <a:gd name="connsiteX5" fmla="*/ 4034345 w 4199977"/>
              <a:gd name="connsiteY5" fmla="*/ 0 h 1276424"/>
              <a:gd name="connsiteX6" fmla="*/ 4199977 w 4199977"/>
              <a:gd name="connsiteY6" fmla="*/ 165632 h 1276424"/>
              <a:gd name="connsiteX7" fmla="*/ 4199977 w 4199977"/>
              <a:gd name="connsiteY7" fmla="*/ 579702 h 1276424"/>
              <a:gd name="connsiteX8" fmla="*/ 4199977 w 4199977"/>
              <a:gd name="connsiteY8" fmla="*/ 579702 h 1276424"/>
              <a:gd name="connsiteX9" fmla="*/ 4199977 w 4199977"/>
              <a:gd name="connsiteY9" fmla="*/ 828146 h 1276424"/>
              <a:gd name="connsiteX10" fmla="*/ 4199977 w 4199977"/>
              <a:gd name="connsiteY10" fmla="*/ 828143 h 1276424"/>
              <a:gd name="connsiteX11" fmla="*/ 4034345 w 4199977"/>
              <a:gd name="connsiteY11" fmla="*/ 993775 h 1276424"/>
              <a:gd name="connsiteX12" fmla="*/ 1910801 w 4199977"/>
              <a:gd name="connsiteY12" fmla="*/ 993775 h 1276424"/>
              <a:gd name="connsiteX13" fmla="*/ 0 w 4199977"/>
              <a:gd name="connsiteY13" fmla="*/ 1276424 h 1276424"/>
              <a:gd name="connsiteX14" fmla="*/ 1310726 w 4199977"/>
              <a:gd name="connsiteY14" fmla="*/ 993775 h 1276424"/>
              <a:gd name="connsiteX15" fmla="*/ 898508 w 4199977"/>
              <a:gd name="connsiteY15" fmla="*/ 993775 h 1276424"/>
              <a:gd name="connsiteX16" fmla="*/ 732876 w 4199977"/>
              <a:gd name="connsiteY16" fmla="*/ 828143 h 1276424"/>
              <a:gd name="connsiteX17" fmla="*/ 732876 w 4199977"/>
              <a:gd name="connsiteY17" fmla="*/ 828146 h 1276424"/>
              <a:gd name="connsiteX18" fmla="*/ 732876 w 4199977"/>
              <a:gd name="connsiteY18" fmla="*/ 579702 h 1276424"/>
              <a:gd name="connsiteX19" fmla="*/ 732876 w 4199977"/>
              <a:gd name="connsiteY19" fmla="*/ 579702 h 1276424"/>
              <a:gd name="connsiteX20" fmla="*/ 732876 w 4199977"/>
              <a:gd name="connsiteY20" fmla="*/ 165632 h 1276424"/>
              <a:gd name="connsiteX0" fmla="*/ 732876 w 4199977"/>
              <a:gd name="connsiteY0" fmla="*/ 165632 h 1276424"/>
              <a:gd name="connsiteX1" fmla="*/ 898508 w 4199977"/>
              <a:gd name="connsiteY1" fmla="*/ 0 h 1276424"/>
              <a:gd name="connsiteX2" fmla="*/ 1310726 w 4199977"/>
              <a:gd name="connsiteY2" fmla="*/ 0 h 1276424"/>
              <a:gd name="connsiteX3" fmla="*/ 1310726 w 4199977"/>
              <a:gd name="connsiteY3" fmla="*/ 0 h 1276424"/>
              <a:gd name="connsiteX4" fmla="*/ 2177501 w 4199977"/>
              <a:gd name="connsiteY4" fmla="*/ 0 h 1276424"/>
              <a:gd name="connsiteX5" fmla="*/ 4034345 w 4199977"/>
              <a:gd name="connsiteY5" fmla="*/ 0 h 1276424"/>
              <a:gd name="connsiteX6" fmla="*/ 4199977 w 4199977"/>
              <a:gd name="connsiteY6" fmla="*/ 165632 h 1276424"/>
              <a:gd name="connsiteX7" fmla="*/ 4199977 w 4199977"/>
              <a:gd name="connsiteY7" fmla="*/ 579702 h 1276424"/>
              <a:gd name="connsiteX8" fmla="*/ 4199977 w 4199977"/>
              <a:gd name="connsiteY8" fmla="*/ 579702 h 1276424"/>
              <a:gd name="connsiteX9" fmla="*/ 4199977 w 4199977"/>
              <a:gd name="connsiteY9" fmla="*/ 828146 h 1276424"/>
              <a:gd name="connsiteX10" fmla="*/ 4199977 w 4199977"/>
              <a:gd name="connsiteY10" fmla="*/ 828143 h 1276424"/>
              <a:gd name="connsiteX11" fmla="*/ 4034345 w 4199977"/>
              <a:gd name="connsiteY11" fmla="*/ 993775 h 1276424"/>
              <a:gd name="connsiteX12" fmla="*/ 1910801 w 4199977"/>
              <a:gd name="connsiteY12" fmla="*/ 993775 h 1276424"/>
              <a:gd name="connsiteX13" fmla="*/ 0 w 4199977"/>
              <a:gd name="connsiteY13" fmla="*/ 1276424 h 1276424"/>
              <a:gd name="connsiteX14" fmla="*/ 1232939 w 4199977"/>
              <a:gd name="connsiteY14" fmla="*/ 993775 h 1276424"/>
              <a:gd name="connsiteX15" fmla="*/ 898508 w 4199977"/>
              <a:gd name="connsiteY15" fmla="*/ 993775 h 1276424"/>
              <a:gd name="connsiteX16" fmla="*/ 732876 w 4199977"/>
              <a:gd name="connsiteY16" fmla="*/ 828143 h 1276424"/>
              <a:gd name="connsiteX17" fmla="*/ 732876 w 4199977"/>
              <a:gd name="connsiteY17" fmla="*/ 828146 h 1276424"/>
              <a:gd name="connsiteX18" fmla="*/ 732876 w 4199977"/>
              <a:gd name="connsiteY18" fmla="*/ 579702 h 1276424"/>
              <a:gd name="connsiteX19" fmla="*/ 732876 w 4199977"/>
              <a:gd name="connsiteY19" fmla="*/ 579702 h 1276424"/>
              <a:gd name="connsiteX20" fmla="*/ 732876 w 4199977"/>
              <a:gd name="connsiteY20" fmla="*/ 165632 h 1276424"/>
              <a:gd name="connsiteX0" fmla="*/ 720176 w 4187277"/>
              <a:gd name="connsiteY0" fmla="*/ 165632 h 1441276"/>
              <a:gd name="connsiteX1" fmla="*/ 885808 w 4187277"/>
              <a:gd name="connsiteY1" fmla="*/ 0 h 1441276"/>
              <a:gd name="connsiteX2" fmla="*/ 1298026 w 4187277"/>
              <a:gd name="connsiteY2" fmla="*/ 0 h 1441276"/>
              <a:gd name="connsiteX3" fmla="*/ 1298026 w 4187277"/>
              <a:gd name="connsiteY3" fmla="*/ 0 h 1441276"/>
              <a:gd name="connsiteX4" fmla="*/ 2164801 w 4187277"/>
              <a:gd name="connsiteY4" fmla="*/ 0 h 1441276"/>
              <a:gd name="connsiteX5" fmla="*/ 4021645 w 4187277"/>
              <a:gd name="connsiteY5" fmla="*/ 0 h 1441276"/>
              <a:gd name="connsiteX6" fmla="*/ 4187277 w 4187277"/>
              <a:gd name="connsiteY6" fmla="*/ 165632 h 1441276"/>
              <a:gd name="connsiteX7" fmla="*/ 4187277 w 4187277"/>
              <a:gd name="connsiteY7" fmla="*/ 579702 h 1441276"/>
              <a:gd name="connsiteX8" fmla="*/ 4187277 w 4187277"/>
              <a:gd name="connsiteY8" fmla="*/ 579702 h 1441276"/>
              <a:gd name="connsiteX9" fmla="*/ 4187277 w 4187277"/>
              <a:gd name="connsiteY9" fmla="*/ 828146 h 1441276"/>
              <a:gd name="connsiteX10" fmla="*/ 4187277 w 4187277"/>
              <a:gd name="connsiteY10" fmla="*/ 828143 h 1441276"/>
              <a:gd name="connsiteX11" fmla="*/ 4021645 w 4187277"/>
              <a:gd name="connsiteY11" fmla="*/ 993775 h 1441276"/>
              <a:gd name="connsiteX12" fmla="*/ 1898101 w 4187277"/>
              <a:gd name="connsiteY12" fmla="*/ 993775 h 1441276"/>
              <a:gd name="connsiteX13" fmla="*/ 0 w 4187277"/>
              <a:gd name="connsiteY13" fmla="*/ 1441276 h 1441276"/>
              <a:gd name="connsiteX14" fmla="*/ 1220239 w 4187277"/>
              <a:gd name="connsiteY14" fmla="*/ 993775 h 1441276"/>
              <a:gd name="connsiteX15" fmla="*/ 885808 w 4187277"/>
              <a:gd name="connsiteY15" fmla="*/ 993775 h 1441276"/>
              <a:gd name="connsiteX16" fmla="*/ 720176 w 4187277"/>
              <a:gd name="connsiteY16" fmla="*/ 828143 h 1441276"/>
              <a:gd name="connsiteX17" fmla="*/ 720176 w 4187277"/>
              <a:gd name="connsiteY17" fmla="*/ 828146 h 1441276"/>
              <a:gd name="connsiteX18" fmla="*/ 720176 w 4187277"/>
              <a:gd name="connsiteY18" fmla="*/ 579702 h 1441276"/>
              <a:gd name="connsiteX19" fmla="*/ 720176 w 4187277"/>
              <a:gd name="connsiteY19" fmla="*/ 579702 h 1441276"/>
              <a:gd name="connsiteX20" fmla="*/ 720176 w 4187277"/>
              <a:gd name="connsiteY20" fmla="*/ 165632 h 144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7277" h="1441276">
                <a:moveTo>
                  <a:pt x="720176" y="165632"/>
                </a:moveTo>
                <a:cubicBezTo>
                  <a:pt x="720176" y="74156"/>
                  <a:pt x="794332" y="0"/>
                  <a:pt x="885808" y="0"/>
                </a:cubicBezTo>
                <a:lnTo>
                  <a:pt x="1298026" y="0"/>
                </a:lnTo>
                <a:lnTo>
                  <a:pt x="1298026" y="0"/>
                </a:lnTo>
                <a:lnTo>
                  <a:pt x="2164801" y="0"/>
                </a:lnTo>
                <a:lnTo>
                  <a:pt x="4021645" y="0"/>
                </a:lnTo>
                <a:cubicBezTo>
                  <a:pt x="4113121" y="0"/>
                  <a:pt x="4187277" y="74156"/>
                  <a:pt x="4187277" y="165632"/>
                </a:cubicBezTo>
                <a:lnTo>
                  <a:pt x="4187277" y="579702"/>
                </a:lnTo>
                <a:lnTo>
                  <a:pt x="4187277" y="579702"/>
                </a:lnTo>
                <a:lnTo>
                  <a:pt x="4187277" y="828146"/>
                </a:lnTo>
                <a:lnTo>
                  <a:pt x="4187277" y="828143"/>
                </a:lnTo>
                <a:cubicBezTo>
                  <a:pt x="4187277" y="919619"/>
                  <a:pt x="4113121" y="993775"/>
                  <a:pt x="4021645" y="993775"/>
                </a:cubicBezTo>
                <a:lnTo>
                  <a:pt x="1898101" y="993775"/>
                </a:lnTo>
                <a:lnTo>
                  <a:pt x="0" y="1441276"/>
                </a:lnTo>
                <a:lnTo>
                  <a:pt x="1220239" y="993775"/>
                </a:lnTo>
                <a:lnTo>
                  <a:pt x="885808" y="993775"/>
                </a:lnTo>
                <a:cubicBezTo>
                  <a:pt x="794332" y="993775"/>
                  <a:pt x="720176" y="919619"/>
                  <a:pt x="720176" y="828143"/>
                </a:cubicBezTo>
                <a:lnTo>
                  <a:pt x="720176" y="828146"/>
                </a:lnTo>
                <a:lnTo>
                  <a:pt x="720176" y="579702"/>
                </a:lnTo>
                <a:lnTo>
                  <a:pt x="720176" y="579702"/>
                </a:lnTo>
                <a:lnTo>
                  <a:pt x="720176" y="165632"/>
                </a:lnTo>
                <a:close/>
              </a:path>
            </a:pathLst>
          </a:cu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49CBC-6529-43F7-C8A4-FC8BB587EFEF}"/>
              </a:ext>
            </a:extLst>
          </p:cNvPr>
          <p:cNvSpPr>
            <a:spLocks noGrp="1"/>
          </p:cNvSpPr>
          <p:nvPr>
            <p:ph type="title"/>
          </p:nvPr>
        </p:nvSpPr>
        <p:spPr/>
        <p:txBody>
          <a:bodyPr/>
          <a:lstStyle/>
          <a:p>
            <a:r>
              <a:rPr lang="en-US" dirty="0"/>
              <a:t>Your Perception</a:t>
            </a:r>
          </a:p>
        </p:txBody>
      </p:sp>
      <p:sp>
        <p:nvSpPr>
          <p:cNvPr id="3" name="Content Placeholder 2">
            <a:extLst>
              <a:ext uri="{FF2B5EF4-FFF2-40B4-BE49-F238E27FC236}">
                <a16:creationId xmlns:a16="http://schemas.microsoft.com/office/drawing/2014/main" id="{573DA116-15DA-01A5-E379-FAF743BA919E}"/>
              </a:ext>
            </a:extLst>
          </p:cNvPr>
          <p:cNvSpPr>
            <a:spLocks noGrp="1"/>
          </p:cNvSpPr>
          <p:nvPr>
            <p:ph idx="4294967295"/>
          </p:nvPr>
        </p:nvSpPr>
        <p:spPr>
          <a:xfrm>
            <a:off x="628650" y="1370013"/>
            <a:ext cx="5075682" cy="2020886"/>
          </a:xfrm>
        </p:spPr>
        <p:txBody>
          <a:bodyPr>
            <a:normAutofit/>
          </a:bodyPr>
          <a:lstStyle/>
          <a:p>
            <a:pPr marL="0" indent="0" algn="ctr">
              <a:buNone/>
            </a:pPr>
            <a:r>
              <a:rPr lang="en-US" sz="4800" dirty="0"/>
              <a:t>He’s so ugly!</a:t>
            </a:r>
          </a:p>
        </p:txBody>
      </p:sp>
      <p:pic>
        <p:nvPicPr>
          <p:cNvPr id="2052" name="Picture 4">
            <a:extLst>
              <a:ext uri="{FF2B5EF4-FFF2-40B4-BE49-F238E27FC236}">
                <a16:creationId xmlns:a16="http://schemas.microsoft.com/office/drawing/2014/main" id="{516F74EC-7DD2-D023-6C54-DFDD70CC59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01" r="17412"/>
          <a:stretch>
            <a:fillRect/>
          </a:stretch>
        </p:blipFill>
        <p:spPr bwMode="auto">
          <a:xfrm>
            <a:off x="5704332" y="1105230"/>
            <a:ext cx="2811018" cy="342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8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E860D9-A8D9-DA42-7A50-7DF926E99F93}"/>
            </a:ext>
          </a:extLst>
        </p:cNvPr>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AC53692B-B805-B04A-4136-C1744D820214}"/>
              </a:ext>
            </a:extLst>
          </p:cNvPr>
          <p:cNvSpPr/>
          <p:nvPr/>
        </p:nvSpPr>
        <p:spPr>
          <a:xfrm flipH="1">
            <a:off x="1426626" y="1337733"/>
            <a:ext cx="4187277" cy="1295401"/>
          </a:xfrm>
          <a:custGeom>
            <a:avLst/>
            <a:gdLst>
              <a:gd name="connsiteX0" fmla="*/ 0 w 3467101"/>
              <a:gd name="connsiteY0" fmla="*/ 165632 h 993775"/>
              <a:gd name="connsiteX1" fmla="*/ 165632 w 3467101"/>
              <a:gd name="connsiteY1" fmla="*/ 0 h 993775"/>
              <a:gd name="connsiteX2" fmla="*/ 577850 w 3467101"/>
              <a:gd name="connsiteY2" fmla="*/ 0 h 993775"/>
              <a:gd name="connsiteX3" fmla="*/ 577850 w 3467101"/>
              <a:gd name="connsiteY3" fmla="*/ 0 h 993775"/>
              <a:gd name="connsiteX4" fmla="*/ 1444625 w 3467101"/>
              <a:gd name="connsiteY4" fmla="*/ 0 h 993775"/>
              <a:gd name="connsiteX5" fmla="*/ 3301469 w 3467101"/>
              <a:gd name="connsiteY5" fmla="*/ 0 h 993775"/>
              <a:gd name="connsiteX6" fmla="*/ 3467101 w 3467101"/>
              <a:gd name="connsiteY6" fmla="*/ 165632 h 993775"/>
              <a:gd name="connsiteX7" fmla="*/ 3467101 w 3467101"/>
              <a:gd name="connsiteY7" fmla="*/ 579702 h 993775"/>
              <a:gd name="connsiteX8" fmla="*/ 3467101 w 3467101"/>
              <a:gd name="connsiteY8" fmla="*/ 579702 h 993775"/>
              <a:gd name="connsiteX9" fmla="*/ 3467101 w 3467101"/>
              <a:gd name="connsiteY9" fmla="*/ 828146 h 993775"/>
              <a:gd name="connsiteX10" fmla="*/ 3467101 w 3467101"/>
              <a:gd name="connsiteY10" fmla="*/ 828143 h 993775"/>
              <a:gd name="connsiteX11" fmla="*/ 3301469 w 3467101"/>
              <a:gd name="connsiteY11" fmla="*/ 993775 h 993775"/>
              <a:gd name="connsiteX12" fmla="*/ 1444625 w 3467101"/>
              <a:gd name="connsiteY12" fmla="*/ 993775 h 993775"/>
              <a:gd name="connsiteX13" fmla="*/ -732876 w 3467101"/>
              <a:gd name="connsiteY13" fmla="*/ 1276424 h 993775"/>
              <a:gd name="connsiteX14" fmla="*/ 577850 w 3467101"/>
              <a:gd name="connsiteY14" fmla="*/ 993775 h 993775"/>
              <a:gd name="connsiteX15" fmla="*/ 165632 w 3467101"/>
              <a:gd name="connsiteY15" fmla="*/ 993775 h 993775"/>
              <a:gd name="connsiteX16" fmla="*/ 0 w 3467101"/>
              <a:gd name="connsiteY16" fmla="*/ 828143 h 993775"/>
              <a:gd name="connsiteX17" fmla="*/ 0 w 3467101"/>
              <a:gd name="connsiteY17" fmla="*/ 828146 h 993775"/>
              <a:gd name="connsiteX18" fmla="*/ 0 w 3467101"/>
              <a:gd name="connsiteY18" fmla="*/ 579702 h 993775"/>
              <a:gd name="connsiteX19" fmla="*/ 0 w 3467101"/>
              <a:gd name="connsiteY19" fmla="*/ 579702 h 993775"/>
              <a:gd name="connsiteX20" fmla="*/ 0 w 3467101"/>
              <a:gd name="connsiteY20" fmla="*/ 165632 h 993775"/>
              <a:gd name="connsiteX0" fmla="*/ 732876 w 4199977"/>
              <a:gd name="connsiteY0" fmla="*/ 165632 h 1276424"/>
              <a:gd name="connsiteX1" fmla="*/ 898508 w 4199977"/>
              <a:gd name="connsiteY1" fmla="*/ 0 h 1276424"/>
              <a:gd name="connsiteX2" fmla="*/ 1310726 w 4199977"/>
              <a:gd name="connsiteY2" fmla="*/ 0 h 1276424"/>
              <a:gd name="connsiteX3" fmla="*/ 1310726 w 4199977"/>
              <a:gd name="connsiteY3" fmla="*/ 0 h 1276424"/>
              <a:gd name="connsiteX4" fmla="*/ 2177501 w 4199977"/>
              <a:gd name="connsiteY4" fmla="*/ 0 h 1276424"/>
              <a:gd name="connsiteX5" fmla="*/ 4034345 w 4199977"/>
              <a:gd name="connsiteY5" fmla="*/ 0 h 1276424"/>
              <a:gd name="connsiteX6" fmla="*/ 4199977 w 4199977"/>
              <a:gd name="connsiteY6" fmla="*/ 165632 h 1276424"/>
              <a:gd name="connsiteX7" fmla="*/ 4199977 w 4199977"/>
              <a:gd name="connsiteY7" fmla="*/ 579702 h 1276424"/>
              <a:gd name="connsiteX8" fmla="*/ 4199977 w 4199977"/>
              <a:gd name="connsiteY8" fmla="*/ 579702 h 1276424"/>
              <a:gd name="connsiteX9" fmla="*/ 4199977 w 4199977"/>
              <a:gd name="connsiteY9" fmla="*/ 828146 h 1276424"/>
              <a:gd name="connsiteX10" fmla="*/ 4199977 w 4199977"/>
              <a:gd name="connsiteY10" fmla="*/ 828143 h 1276424"/>
              <a:gd name="connsiteX11" fmla="*/ 4034345 w 4199977"/>
              <a:gd name="connsiteY11" fmla="*/ 993775 h 1276424"/>
              <a:gd name="connsiteX12" fmla="*/ 1910801 w 4199977"/>
              <a:gd name="connsiteY12" fmla="*/ 993775 h 1276424"/>
              <a:gd name="connsiteX13" fmla="*/ 0 w 4199977"/>
              <a:gd name="connsiteY13" fmla="*/ 1276424 h 1276424"/>
              <a:gd name="connsiteX14" fmla="*/ 1310726 w 4199977"/>
              <a:gd name="connsiteY14" fmla="*/ 993775 h 1276424"/>
              <a:gd name="connsiteX15" fmla="*/ 898508 w 4199977"/>
              <a:gd name="connsiteY15" fmla="*/ 993775 h 1276424"/>
              <a:gd name="connsiteX16" fmla="*/ 732876 w 4199977"/>
              <a:gd name="connsiteY16" fmla="*/ 828143 h 1276424"/>
              <a:gd name="connsiteX17" fmla="*/ 732876 w 4199977"/>
              <a:gd name="connsiteY17" fmla="*/ 828146 h 1276424"/>
              <a:gd name="connsiteX18" fmla="*/ 732876 w 4199977"/>
              <a:gd name="connsiteY18" fmla="*/ 579702 h 1276424"/>
              <a:gd name="connsiteX19" fmla="*/ 732876 w 4199977"/>
              <a:gd name="connsiteY19" fmla="*/ 579702 h 1276424"/>
              <a:gd name="connsiteX20" fmla="*/ 732876 w 4199977"/>
              <a:gd name="connsiteY20" fmla="*/ 165632 h 1276424"/>
              <a:gd name="connsiteX0" fmla="*/ 732876 w 4199977"/>
              <a:gd name="connsiteY0" fmla="*/ 165632 h 1276424"/>
              <a:gd name="connsiteX1" fmla="*/ 898508 w 4199977"/>
              <a:gd name="connsiteY1" fmla="*/ 0 h 1276424"/>
              <a:gd name="connsiteX2" fmla="*/ 1310726 w 4199977"/>
              <a:gd name="connsiteY2" fmla="*/ 0 h 1276424"/>
              <a:gd name="connsiteX3" fmla="*/ 1310726 w 4199977"/>
              <a:gd name="connsiteY3" fmla="*/ 0 h 1276424"/>
              <a:gd name="connsiteX4" fmla="*/ 2177501 w 4199977"/>
              <a:gd name="connsiteY4" fmla="*/ 0 h 1276424"/>
              <a:gd name="connsiteX5" fmla="*/ 4034345 w 4199977"/>
              <a:gd name="connsiteY5" fmla="*/ 0 h 1276424"/>
              <a:gd name="connsiteX6" fmla="*/ 4199977 w 4199977"/>
              <a:gd name="connsiteY6" fmla="*/ 165632 h 1276424"/>
              <a:gd name="connsiteX7" fmla="*/ 4199977 w 4199977"/>
              <a:gd name="connsiteY7" fmla="*/ 579702 h 1276424"/>
              <a:gd name="connsiteX8" fmla="*/ 4199977 w 4199977"/>
              <a:gd name="connsiteY8" fmla="*/ 579702 h 1276424"/>
              <a:gd name="connsiteX9" fmla="*/ 4199977 w 4199977"/>
              <a:gd name="connsiteY9" fmla="*/ 828146 h 1276424"/>
              <a:gd name="connsiteX10" fmla="*/ 4199977 w 4199977"/>
              <a:gd name="connsiteY10" fmla="*/ 828143 h 1276424"/>
              <a:gd name="connsiteX11" fmla="*/ 4034345 w 4199977"/>
              <a:gd name="connsiteY11" fmla="*/ 993775 h 1276424"/>
              <a:gd name="connsiteX12" fmla="*/ 1910801 w 4199977"/>
              <a:gd name="connsiteY12" fmla="*/ 993775 h 1276424"/>
              <a:gd name="connsiteX13" fmla="*/ 0 w 4199977"/>
              <a:gd name="connsiteY13" fmla="*/ 1276424 h 1276424"/>
              <a:gd name="connsiteX14" fmla="*/ 1232939 w 4199977"/>
              <a:gd name="connsiteY14" fmla="*/ 993775 h 1276424"/>
              <a:gd name="connsiteX15" fmla="*/ 898508 w 4199977"/>
              <a:gd name="connsiteY15" fmla="*/ 993775 h 1276424"/>
              <a:gd name="connsiteX16" fmla="*/ 732876 w 4199977"/>
              <a:gd name="connsiteY16" fmla="*/ 828143 h 1276424"/>
              <a:gd name="connsiteX17" fmla="*/ 732876 w 4199977"/>
              <a:gd name="connsiteY17" fmla="*/ 828146 h 1276424"/>
              <a:gd name="connsiteX18" fmla="*/ 732876 w 4199977"/>
              <a:gd name="connsiteY18" fmla="*/ 579702 h 1276424"/>
              <a:gd name="connsiteX19" fmla="*/ 732876 w 4199977"/>
              <a:gd name="connsiteY19" fmla="*/ 579702 h 1276424"/>
              <a:gd name="connsiteX20" fmla="*/ 732876 w 4199977"/>
              <a:gd name="connsiteY20" fmla="*/ 165632 h 1276424"/>
              <a:gd name="connsiteX0" fmla="*/ 720176 w 4187277"/>
              <a:gd name="connsiteY0" fmla="*/ 165632 h 1441276"/>
              <a:gd name="connsiteX1" fmla="*/ 885808 w 4187277"/>
              <a:gd name="connsiteY1" fmla="*/ 0 h 1441276"/>
              <a:gd name="connsiteX2" fmla="*/ 1298026 w 4187277"/>
              <a:gd name="connsiteY2" fmla="*/ 0 h 1441276"/>
              <a:gd name="connsiteX3" fmla="*/ 1298026 w 4187277"/>
              <a:gd name="connsiteY3" fmla="*/ 0 h 1441276"/>
              <a:gd name="connsiteX4" fmla="*/ 2164801 w 4187277"/>
              <a:gd name="connsiteY4" fmla="*/ 0 h 1441276"/>
              <a:gd name="connsiteX5" fmla="*/ 4021645 w 4187277"/>
              <a:gd name="connsiteY5" fmla="*/ 0 h 1441276"/>
              <a:gd name="connsiteX6" fmla="*/ 4187277 w 4187277"/>
              <a:gd name="connsiteY6" fmla="*/ 165632 h 1441276"/>
              <a:gd name="connsiteX7" fmla="*/ 4187277 w 4187277"/>
              <a:gd name="connsiteY7" fmla="*/ 579702 h 1441276"/>
              <a:gd name="connsiteX8" fmla="*/ 4187277 w 4187277"/>
              <a:gd name="connsiteY8" fmla="*/ 579702 h 1441276"/>
              <a:gd name="connsiteX9" fmla="*/ 4187277 w 4187277"/>
              <a:gd name="connsiteY9" fmla="*/ 828146 h 1441276"/>
              <a:gd name="connsiteX10" fmla="*/ 4187277 w 4187277"/>
              <a:gd name="connsiteY10" fmla="*/ 828143 h 1441276"/>
              <a:gd name="connsiteX11" fmla="*/ 4021645 w 4187277"/>
              <a:gd name="connsiteY11" fmla="*/ 993775 h 1441276"/>
              <a:gd name="connsiteX12" fmla="*/ 1898101 w 4187277"/>
              <a:gd name="connsiteY12" fmla="*/ 993775 h 1441276"/>
              <a:gd name="connsiteX13" fmla="*/ 0 w 4187277"/>
              <a:gd name="connsiteY13" fmla="*/ 1441276 h 1441276"/>
              <a:gd name="connsiteX14" fmla="*/ 1220239 w 4187277"/>
              <a:gd name="connsiteY14" fmla="*/ 993775 h 1441276"/>
              <a:gd name="connsiteX15" fmla="*/ 885808 w 4187277"/>
              <a:gd name="connsiteY15" fmla="*/ 993775 h 1441276"/>
              <a:gd name="connsiteX16" fmla="*/ 720176 w 4187277"/>
              <a:gd name="connsiteY16" fmla="*/ 828143 h 1441276"/>
              <a:gd name="connsiteX17" fmla="*/ 720176 w 4187277"/>
              <a:gd name="connsiteY17" fmla="*/ 828146 h 1441276"/>
              <a:gd name="connsiteX18" fmla="*/ 720176 w 4187277"/>
              <a:gd name="connsiteY18" fmla="*/ 579702 h 1441276"/>
              <a:gd name="connsiteX19" fmla="*/ 720176 w 4187277"/>
              <a:gd name="connsiteY19" fmla="*/ 579702 h 1441276"/>
              <a:gd name="connsiteX20" fmla="*/ 720176 w 4187277"/>
              <a:gd name="connsiteY20" fmla="*/ 165632 h 144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7277" h="1441276">
                <a:moveTo>
                  <a:pt x="720176" y="165632"/>
                </a:moveTo>
                <a:cubicBezTo>
                  <a:pt x="720176" y="74156"/>
                  <a:pt x="794332" y="0"/>
                  <a:pt x="885808" y="0"/>
                </a:cubicBezTo>
                <a:lnTo>
                  <a:pt x="1298026" y="0"/>
                </a:lnTo>
                <a:lnTo>
                  <a:pt x="1298026" y="0"/>
                </a:lnTo>
                <a:lnTo>
                  <a:pt x="2164801" y="0"/>
                </a:lnTo>
                <a:lnTo>
                  <a:pt x="4021645" y="0"/>
                </a:lnTo>
                <a:cubicBezTo>
                  <a:pt x="4113121" y="0"/>
                  <a:pt x="4187277" y="74156"/>
                  <a:pt x="4187277" y="165632"/>
                </a:cubicBezTo>
                <a:lnTo>
                  <a:pt x="4187277" y="579702"/>
                </a:lnTo>
                <a:lnTo>
                  <a:pt x="4187277" y="579702"/>
                </a:lnTo>
                <a:lnTo>
                  <a:pt x="4187277" y="828146"/>
                </a:lnTo>
                <a:lnTo>
                  <a:pt x="4187277" y="828143"/>
                </a:lnTo>
                <a:cubicBezTo>
                  <a:pt x="4187277" y="919619"/>
                  <a:pt x="4113121" y="993775"/>
                  <a:pt x="4021645" y="993775"/>
                </a:cubicBezTo>
                <a:lnTo>
                  <a:pt x="1898101" y="993775"/>
                </a:lnTo>
                <a:lnTo>
                  <a:pt x="0" y="1441276"/>
                </a:lnTo>
                <a:lnTo>
                  <a:pt x="1220239" y="993775"/>
                </a:lnTo>
                <a:lnTo>
                  <a:pt x="885808" y="993775"/>
                </a:lnTo>
                <a:cubicBezTo>
                  <a:pt x="794332" y="993775"/>
                  <a:pt x="720176" y="919619"/>
                  <a:pt x="720176" y="828143"/>
                </a:cubicBezTo>
                <a:lnTo>
                  <a:pt x="720176" y="828146"/>
                </a:lnTo>
                <a:lnTo>
                  <a:pt x="720176" y="579702"/>
                </a:lnTo>
                <a:lnTo>
                  <a:pt x="720176" y="579702"/>
                </a:lnTo>
                <a:lnTo>
                  <a:pt x="720176" y="165632"/>
                </a:lnTo>
                <a:close/>
              </a:path>
            </a:pathLst>
          </a:cu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DC4C54C-4B05-AEFD-96A8-4DBE934EF64B}"/>
              </a:ext>
            </a:extLst>
          </p:cNvPr>
          <p:cNvSpPr/>
          <p:nvPr/>
        </p:nvSpPr>
        <p:spPr>
          <a:xfrm>
            <a:off x="0" y="3390900"/>
            <a:ext cx="9144000" cy="1343024"/>
          </a:xfrm>
          <a:prstGeom prst="rect">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5419A-5FB5-1B1D-1B14-F0F4667CDDC5}"/>
              </a:ext>
            </a:extLst>
          </p:cNvPr>
          <p:cNvSpPr>
            <a:spLocks noGrp="1"/>
          </p:cNvSpPr>
          <p:nvPr>
            <p:ph type="title"/>
          </p:nvPr>
        </p:nvSpPr>
        <p:spPr/>
        <p:txBody>
          <a:bodyPr/>
          <a:lstStyle/>
          <a:p>
            <a:r>
              <a:rPr lang="en-US" dirty="0"/>
              <a:t>Your Perception</a:t>
            </a:r>
          </a:p>
        </p:txBody>
      </p:sp>
      <p:sp>
        <p:nvSpPr>
          <p:cNvPr id="3" name="Content Placeholder 2">
            <a:extLst>
              <a:ext uri="{FF2B5EF4-FFF2-40B4-BE49-F238E27FC236}">
                <a16:creationId xmlns:a16="http://schemas.microsoft.com/office/drawing/2014/main" id="{DA43D027-8B67-3485-E0C6-9C7885BC15A2}"/>
              </a:ext>
            </a:extLst>
          </p:cNvPr>
          <p:cNvSpPr>
            <a:spLocks noGrp="1"/>
          </p:cNvSpPr>
          <p:nvPr>
            <p:ph idx="4294967295"/>
          </p:nvPr>
        </p:nvSpPr>
        <p:spPr>
          <a:xfrm>
            <a:off x="628650" y="1370013"/>
            <a:ext cx="5075682" cy="2020886"/>
          </a:xfrm>
        </p:spPr>
        <p:txBody>
          <a:bodyPr>
            <a:normAutofit/>
          </a:bodyPr>
          <a:lstStyle/>
          <a:p>
            <a:pPr marL="0" indent="0" algn="ctr">
              <a:buNone/>
            </a:pPr>
            <a:r>
              <a:rPr lang="en-US" sz="4800" dirty="0"/>
              <a:t>He’s so ugly!</a:t>
            </a:r>
          </a:p>
        </p:txBody>
      </p:sp>
      <p:pic>
        <p:nvPicPr>
          <p:cNvPr id="2052" name="Picture 4">
            <a:extLst>
              <a:ext uri="{FF2B5EF4-FFF2-40B4-BE49-F238E27FC236}">
                <a16:creationId xmlns:a16="http://schemas.microsoft.com/office/drawing/2014/main" id="{CABB6BE8-7B94-37E4-7C46-3F597D074D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01" r="17412"/>
          <a:stretch>
            <a:fillRect/>
          </a:stretch>
        </p:blipFill>
        <p:spPr bwMode="auto">
          <a:xfrm>
            <a:off x="5704332" y="1105230"/>
            <a:ext cx="2811018" cy="342199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DFF029F-311C-264C-FC98-62494B7CFF7A}"/>
              </a:ext>
            </a:extLst>
          </p:cNvPr>
          <p:cNvSpPr txBox="1">
            <a:spLocks/>
          </p:cNvSpPr>
          <p:nvPr/>
        </p:nvSpPr>
        <p:spPr>
          <a:xfrm>
            <a:off x="628650" y="3390899"/>
            <a:ext cx="7886700" cy="1343025"/>
          </a:xfrm>
          <a:prstGeom prst="rect">
            <a:avLst/>
          </a:prstGeom>
        </p:spPr>
        <p:txBody>
          <a:bodyPr vert="horz" lIns="91440" tIns="45720" rIns="91440" bIns="45720" rtlCol="0" anchor="ctr">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How does this make you feel?</a:t>
            </a:r>
          </a:p>
          <a:p>
            <a:r>
              <a:rPr lang="en-US" b="1" dirty="0"/>
              <a:t>What do you think this is about?</a:t>
            </a:r>
          </a:p>
        </p:txBody>
      </p:sp>
    </p:spTree>
    <p:extLst>
      <p:ext uri="{BB962C8B-B14F-4D97-AF65-F5344CB8AC3E}">
        <p14:creationId xmlns:p14="http://schemas.microsoft.com/office/powerpoint/2010/main" val="210879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DD1AA-73CD-0914-F6B7-F65D50637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1C31D-2B1F-C169-20C2-954AC742B812}"/>
              </a:ext>
            </a:extLst>
          </p:cNvPr>
          <p:cNvSpPr>
            <a:spLocks noGrp="1"/>
          </p:cNvSpPr>
          <p:nvPr>
            <p:ph type="title"/>
          </p:nvPr>
        </p:nvSpPr>
        <p:spPr/>
        <p:txBody>
          <a:bodyPr/>
          <a:lstStyle/>
          <a:p>
            <a:r>
              <a:rPr lang="en-US" dirty="0"/>
              <a:t>Your Perception</a:t>
            </a:r>
          </a:p>
        </p:txBody>
      </p:sp>
      <p:pic>
        <p:nvPicPr>
          <p:cNvPr id="7" name="Online Media 6">
            <a:hlinkClick r:id="" action="ppaction://media"/>
            <a:extLst>
              <a:ext uri="{FF2B5EF4-FFF2-40B4-BE49-F238E27FC236}">
                <a16:creationId xmlns:a16="http://schemas.microsoft.com/office/drawing/2014/main" id="{72948C76-F59D-E840-36AE-736BDE3F50B2}"/>
              </a:ext>
            </a:extLst>
          </p:cNvPr>
          <p:cNvPicPr>
            <a:picLocks noRot="1" noChangeAspect="1"/>
          </p:cNvPicPr>
          <p:nvPr>
            <a:videoFile r:link="rId1"/>
          </p:nvPr>
        </p:nvPicPr>
        <p:blipFill>
          <a:blip r:embed="rId4"/>
          <a:srcRect/>
          <a:stretch/>
        </p:blipFill>
        <p:spPr>
          <a:xfrm>
            <a:off x="1684596" y="1268413"/>
            <a:ext cx="5774809" cy="3345920"/>
          </a:xfrm>
          <a:prstGeom prst="rect">
            <a:avLst/>
          </a:prstGeom>
        </p:spPr>
      </p:pic>
      <p:sp>
        <p:nvSpPr>
          <p:cNvPr id="8" name="Content Placeholder 2">
            <a:extLst>
              <a:ext uri="{FF2B5EF4-FFF2-40B4-BE49-F238E27FC236}">
                <a16:creationId xmlns:a16="http://schemas.microsoft.com/office/drawing/2014/main" id="{D20A6095-4063-0BBB-E62A-463889D9D211}"/>
              </a:ext>
            </a:extLst>
          </p:cNvPr>
          <p:cNvSpPr txBox="1">
            <a:spLocks/>
          </p:cNvSpPr>
          <p:nvPr/>
        </p:nvSpPr>
        <p:spPr>
          <a:xfrm>
            <a:off x="1684595" y="4614333"/>
            <a:ext cx="5774809" cy="529167"/>
          </a:xfrm>
          <a:prstGeom prst="rect">
            <a:avLst/>
          </a:prstGeom>
        </p:spPr>
        <p:txBody>
          <a:bodyPr vert="horz" lIns="91440" tIns="45720" rIns="91440" bIns="45720" rtlCol="0" anchor="ctr">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accent1"/>
                </a:solidFill>
                <a:hlinkClick r:id="rId5">
                  <a:extLst>
                    <a:ext uri="{A12FA001-AC4F-418D-AE19-62706E023703}">
                      <ahyp:hlinkClr xmlns:ahyp="http://schemas.microsoft.com/office/drawing/2018/hyperlinkcolor" val="tx"/>
                    </a:ext>
                  </a:extLst>
                </a:hlinkClick>
              </a:rPr>
              <a:t>He’s So Ugly</a:t>
            </a:r>
            <a:endParaRPr lang="en-US" sz="1800" dirty="0">
              <a:solidFill>
                <a:schemeClr val="accent1"/>
              </a:solidFill>
            </a:endParaRPr>
          </a:p>
        </p:txBody>
      </p:sp>
    </p:spTree>
    <p:extLst>
      <p:ext uri="{BB962C8B-B14F-4D97-AF65-F5344CB8AC3E}">
        <p14:creationId xmlns:p14="http://schemas.microsoft.com/office/powerpoint/2010/main" val="41028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FC02-813D-1795-D78C-9CCC1BD3E7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BECD76-2A07-EA6B-0781-C9C1F4F5AC5E}"/>
              </a:ext>
            </a:extLst>
          </p:cNvPr>
          <p:cNvSpPr/>
          <p:nvPr/>
        </p:nvSpPr>
        <p:spPr>
          <a:xfrm>
            <a:off x="0" y="2514602"/>
            <a:ext cx="9144000" cy="1343024"/>
          </a:xfrm>
          <a:prstGeom prst="rect">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E87E7-7534-1034-4539-D326EA1D34E2}"/>
              </a:ext>
            </a:extLst>
          </p:cNvPr>
          <p:cNvSpPr>
            <a:spLocks noGrp="1"/>
          </p:cNvSpPr>
          <p:nvPr>
            <p:ph type="title"/>
          </p:nvPr>
        </p:nvSpPr>
        <p:spPr/>
        <p:txBody>
          <a:bodyPr/>
          <a:lstStyle/>
          <a:p>
            <a:r>
              <a:rPr lang="en-US" dirty="0"/>
              <a:t>Your Perception</a:t>
            </a:r>
          </a:p>
        </p:txBody>
      </p:sp>
      <p:sp>
        <p:nvSpPr>
          <p:cNvPr id="3" name="Content Placeholder 2">
            <a:extLst>
              <a:ext uri="{FF2B5EF4-FFF2-40B4-BE49-F238E27FC236}">
                <a16:creationId xmlns:a16="http://schemas.microsoft.com/office/drawing/2014/main" id="{BE9FD252-A7F7-72BA-7571-5083857605CA}"/>
              </a:ext>
            </a:extLst>
          </p:cNvPr>
          <p:cNvSpPr>
            <a:spLocks noGrp="1"/>
          </p:cNvSpPr>
          <p:nvPr>
            <p:ph idx="4294967295"/>
          </p:nvPr>
        </p:nvSpPr>
        <p:spPr>
          <a:xfrm>
            <a:off x="628650" y="1370013"/>
            <a:ext cx="7886700" cy="3262312"/>
          </a:xfrm>
        </p:spPr>
        <p:txBody>
          <a:bodyPr>
            <a:normAutofit/>
          </a:bodyPr>
          <a:lstStyle/>
          <a:p>
            <a:pPr marL="0" indent="0">
              <a:buNone/>
            </a:pPr>
            <a:r>
              <a:rPr lang="en-US" dirty="0"/>
              <a:t>As more information was revealed, how did your answer to the following questions change?</a:t>
            </a:r>
          </a:p>
          <a:p>
            <a:pPr marL="0" indent="0">
              <a:buNone/>
            </a:pPr>
            <a:endParaRPr lang="en-US" dirty="0"/>
          </a:p>
          <a:p>
            <a:r>
              <a:rPr lang="en-US" b="1" dirty="0"/>
              <a:t>How does this make you feel?</a:t>
            </a:r>
          </a:p>
          <a:p>
            <a:r>
              <a:rPr lang="en-US" b="1" dirty="0"/>
              <a:t>What do you think this is about?</a:t>
            </a:r>
          </a:p>
        </p:txBody>
      </p:sp>
    </p:spTree>
    <p:extLst>
      <p:ext uri="{BB962C8B-B14F-4D97-AF65-F5344CB8AC3E}">
        <p14:creationId xmlns:p14="http://schemas.microsoft.com/office/powerpoint/2010/main" val="247154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FE7BF-6765-1219-272B-6EE89C2D7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B972B-29A5-CB06-F707-68D3B14657AD}"/>
              </a:ext>
            </a:extLst>
          </p:cNvPr>
          <p:cNvSpPr>
            <a:spLocks noGrp="1"/>
          </p:cNvSpPr>
          <p:nvPr>
            <p:ph type="title"/>
          </p:nvPr>
        </p:nvSpPr>
        <p:spPr/>
        <p:txBody>
          <a:bodyPr/>
          <a:lstStyle/>
          <a:p>
            <a:r>
              <a:rPr lang="en-US" dirty="0"/>
              <a:t>Perceptions</a:t>
            </a:r>
          </a:p>
        </p:txBody>
      </p:sp>
      <p:sp>
        <p:nvSpPr>
          <p:cNvPr id="3" name="Content Placeholder 2">
            <a:extLst>
              <a:ext uri="{FF2B5EF4-FFF2-40B4-BE49-F238E27FC236}">
                <a16:creationId xmlns:a16="http://schemas.microsoft.com/office/drawing/2014/main" id="{C2F8CF9C-F057-7794-44BE-5CB54AF57927}"/>
              </a:ext>
            </a:extLst>
          </p:cNvPr>
          <p:cNvSpPr>
            <a:spLocks noGrp="1"/>
          </p:cNvSpPr>
          <p:nvPr>
            <p:ph idx="4294967295"/>
          </p:nvPr>
        </p:nvSpPr>
        <p:spPr>
          <a:xfrm>
            <a:off x="628650" y="1370013"/>
            <a:ext cx="7886700" cy="3262312"/>
          </a:xfrm>
        </p:spPr>
        <p:txBody>
          <a:bodyPr>
            <a:normAutofit/>
          </a:bodyPr>
          <a:lstStyle/>
          <a:p>
            <a:r>
              <a:rPr lang="en-US" dirty="0"/>
              <a:t>Did everyone have the same perception?</a:t>
            </a:r>
          </a:p>
          <a:p>
            <a:r>
              <a:rPr lang="en-US" dirty="0"/>
              <a:t>If your perception changed, when did it shift?</a:t>
            </a:r>
          </a:p>
          <a:p>
            <a:r>
              <a:rPr lang="en-US" dirty="0"/>
              <a:t>What might influence someone’s perception?</a:t>
            </a:r>
          </a:p>
          <a:p>
            <a:pPr marL="0" indent="0">
              <a:buNone/>
            </a:pPr>
            <a:endParaRPr lang="en-US" dirty="0"/>
          </a:p>
          <a:p>
            <a:pPr marL="0" indent="0" algn="ctr">
              <a:buNone/>
            </a:pPr>
            <a:r>
              <a:rPr lang="en-US" b="1" dirty="0"/>
              <a:t>Why should we consider how</a:t>
            </a:r>
            <a:br>
              <a:rPr lang="en-US" b="1" dirty="0"/>
            </a:br>
            <a:r>
              <a:rPr lang="en-US" b="1" dirty="0"/>
              <a:t>our actions are being perceived?</a:t>
            </a:r>
          </a:p>
        </p:txBody>
      </p:sp>
    </p:spTree>
    <p:extLst>
      <p:ext uri="{BB962C8B-B14F-4D97-AF65-F5344CB8AC3E}">
        <p14:creationId xmlns:p14="http://schemas.microsoft.com/office/powerpoint/2010/main" val="154118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A5B21-F8D8-5E6C-DAB0-E9541189F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1F85D-0522-78E2-26BF-DCEF443A6BED}"/>
              </a:ext>
            </a:extLst>
          </p:cNvPr>
          <p:cNvSpPr>
            <a:spLocks noGrp="1"/>
          </p:cNvSpPr>
          <p:nvPr>
            <p:ph type="title"/>
          </p:nvPr>
        </p:nvSpPr>
        <p:spPr/>
        <p:txBody>
          <a:bodyPr/>
          <a:lstStyle/>
          <a:p>
            <a:r>
              <a:rPr lang="en-US" dirty="0"/>
              <a:t>First Impressions</a:t>
            </a:r>
          </a:p>
        </p:txBody>
      </p:sp>
      <p:sp>
        <p:nvSpPr>
          <p:cNvPr id="3" name="Content Placeholder 2">
            <a:extLst>
              <a:ext uri="{FF2B5EF4-FFF2-40B4-BE49-F238E27FC236}">
                <a16:creationId xmlns:a16="http://schemas.microsoft.com/office/drawing/2014/main" id="{A646C986-AAFA-0443-C65A-129AEF7F181C}"/>
              </a:ext>
            </a:extLst>
          </p:cNvPr>
          <p:cNvSpPr>
            <a:spLocks noGrp="1"/>
          </p:cNvSpPr>
          <p:nvPr>
            <p:ph idx="4294967295"/>
          </p:nvPr>
        </p:nvSpPr>
        <p:spPr>
          <a:xfrm>
            <a:off x="628650" y="1370013"/>
            <a:ext cx="7886700" cy="3262312"/>
          </a:xfrm>
        </p:spPr>
        <p:txBody>
          <a:bodyPr/>
          <a:lstStyle/>
          <a:p>
            <a:pPr marL="319088" indent="-319088"/>
            <a:r>
              <a:rPr lang="en-US" dirty="0"/>
              <a:t>A </a:t>
            </a:r>
            <a:r>
              <a:rPr lang="en-US" i="1" dirty="0"/>
              <a:t>first impression</a:t>
            </a:r>
            <a:r>
              <a:rPr lang="en-US" dirty="0"/>
              <a:t> is the early opinion that someone makes during an initial interaction.</a:t>
            </a:r>
          </a:p>
          <a:p>
            <a:pPr lvl="1"/>
            <a:r>
              <a:rPr lang="en-US" dirty="0"/>
              <a:t>It is a quickly formed perception.</a:t>
            </a:r>
          </a:p>
          <a:p>
            <a:pPr lvl="1"/>
            <a:r>
              <a:rPr lang="en-US" dirty="0"/>
              <a:t>It is often difficult to change.</a:t>
            </a:r>
          </a:p>
          <a:p>
            <a:pPr marL="0" lvl="1" indent="0" algn="ctr">
              <a:buNone/>
            </a:pPr>
            <a:endParaRPr lang="en-US" dirty="0"/>
          </a:p>
          <a:p>
            <a:pPr marL="0" lvl="1" indent="0" algn="ctr">
              <a:buNone/>
            </a:pPr>
            <a:r>
              <a:rPr lang="en-US" b="1" dirty="0"/>
              <a:t>What is an example of a first impression?</a:t>
            </a:r>
          </a:p>
        </p:txBody>
      </p:sp>
    </p:spTree>
    <p:extLst>
      <p:ext uri="{BB962C8B-B14F-4D97-AF65-F5344CB8AC3E}">
        <p14:creationId xmlns:p14="http://schemas.microsoft.com/office/powerpoint/2010/main" val="270524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55B7-6696-0CF1-07C0-619587EE0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C0DA2-2C71-5A78-2640-E7E7CB42253A}"/>
              </a:ext>
            </a:extLst>
          </p:cNvPr>
          <p:cNvSpPr>
            <a:spLocks noGrp="1"/>
          </p:cNvSpPr>
          <p:nvPr>
            <p:ph type="title"/>
          </p:nvPr>
        </p:nvSpPr>
        <p:spPr/>
        <p:txBody>
          <a:bodyPr/>
          <a:lstStyle/>
          <a:p>
            <a:r>
              <a:rPr lang="en-US" dirty="0"/>
              <a:t>Express Yourself</a:t>
            </a:r>
          </a:p>
        </p:txBody>
      </p:sp>
      <p:sp>
        <p:nvSpPr>
          <p:cNvPr id="3" name="Content Placeholder 2">
            <a:extLst>
              <a:ext uri="{FF2B5EF4-FFF2-40B4-BE49-F238E27FC236}">
                <a16:creationId xmlns:a16="http://schemas.microsoft.com/office/drawing/2014/main" id="{573291B4-FFC5-15C2-657B-161100FFD8C1}"/>
              </a:ext>
            </a:extLst>
          </p:cNvPr>
          <p:cNvSpPr>
            <a:spLocks noGrp="1"/>
          </p:cNvSpPr>
          <p:nvPr>
            <p:ph idx="4294967295"/>
          </p:nvPr>
        </p:nvSpPr>
        <p:spPr>
          <a:xfrm>
            <a:off x="628650" y="1370013"/>
            <a:ext cx="7886700" cy="3262312"/>
          </a:xfrm>
        </p:spPr>
        <p:txBody>
          <a:bodyPr>
            <a:normAutofit/>
          </a:bodyPr>
          <a:lstStyle/>
          <a:p>
            <a:r>
              <a:rPr lang="en-US" dirty="0"/>
              <a:t>Communication affects the first impression </a:t>
            </a:r>
            <a:r>
              <a:rPr lang="en-US" b="1" dirty="0"/>
              <a:t>you</a:t>
            </a:r>
            <a:r>
              <a:rPr lang="en-US" dirty="0"/>
              <a:t> make.</a:t>
            </a:r>
          </a:p>
          <a:p>
            <a:pPr marL="319088" indent="-319088"/>
            <a:r>
              <a:rPr lang="en-US" dirty="0"/>
              <a:t>There are different types of communication to help you convey your message:</a:t>
            </a:r>
          </a:p>
          <a:p>
            <a:pPr lvl="1"/>
            <a:r>
              <a:rPr lang="en-US" dirty="0"/>
              <a:t>Nonverbal</a:t>
            </a:r>
          </a:p>
          <a:p>
            <a:pPr lvl="1"/>
            <a:r>
              <a:rPr lang="en-US" dirty="0"/>
              <a:t>Verbal</a:t>
            </a:r>
          </a:p>
          <a:p>
            <a:pPr lvl="1"/>
            <a:r>
              <a:rPr lang="en-US" dirty="0"/>
              <a:t>Written</a:t>
            </a:r>
          </a:p>
        </p:txBody>
      </p:sp>
    </p:spTree>
    <p:extLst>
      <p:ext uri="{BB962C8B-B14F-4D97-AF65-F5344CB8AC3E}">
        <p14:creationId xmlns:p14="http://schemas.microsoft.com/office/powerpoint/2010/main" val="3568178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4D807-8F1F-058E-D0BE-2C40F0A5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28831-527D-18A5-3DAC-97A25586F894}"/>
              </a:ext>
            </a:extLst>
          </p:cNvPr>
          <p:cNvSpPr>
            <a:spLocks noGrp="1"/>
          </p:cNvSpPr>
          <p:nvPr>
            <p:ph type="title"/>
          </p:nvPr>
        </p:nvSpPr>
        <p:spPr/>
        <p:txBody>
          <a:bodyPr/>
          <a:lstStyle/>
          <a:p>
            <a:r>
              <a:rPr lang="en-US" dirty="0"/>
              <a:t>Nonverbal Communication</a:t>
            </a:r>
          </a:p>
        </p:txBody>
      </p:sp>
      <p:sp>
        <p:nvSpPr>
          <p:cNvPr id="3" name="Content Placeholder 2">
            <a:extLst>
              <a:ext uri="{FF2B5EF4-FFF2-40B4-BE49-F238E27FC236}">
                <a16:creationId xmlns:a16="http://schemas.microsoft.com/office/drawing/2014/main" id="{A7332FA3-C847-3210-B71A-54EA61780F90}"/>
              </a:ext>
            </a:extLst>
          </p:cNvPr>
          <p:cNvSpPr>
            <a:spLocks noGrp="1"/>
          </p:cNvSpPr>
          <p:nvPr>
            <p:ph idx="4294967295"/>
          </p:nvPr>
        </p:nvSpPr>
        <p:spPr>
          <a:xfrm>
            <a:off x="628650" y="1370013"/>
            <a:ext cx="7886700" cy="3262312"/>
          </a:xfrm>
        </p:spPr>
        <p:txBody>
          <a:bodyPr/>
          <a:lstStyle/>
          <a:p>
            <a:pPr marL="319088" indent="-319088"/>
            <a:r>
              <a:rPr lang="en-US" b="1" i="1" dirty="0">
                <a:solidFill>
                  <a:schemeClr val="accent3"/>
                </a:solidFill>
              </a:rPr>
              <a:t>Nonverbal communication</a:t>
            </a:r>
            <a:r>
              <a:rPr lang="en-US" dirty="0"/>
              <a:t> is the use of</a:t>
            </a:r>
            <a:br>
              <a:rPr lang="en-US" dirty="0"/>
            </a:br>
            <a:r>
              <a:rPr lang="en-US" b="1" dirty="0"/>
              <a:t>body language</a:t>
            </a:r>
            <a:r>
              <a:rPr lang="en-US" dirty="0"/>
              <a:t> to convey a message.</a:t>
            </a:r>
          </a:p>
          <a:p>
            <a:pPr lvl="1"/>
            <a:r>
              <a:rPr lang="en-US" b="1" dirty="0">
                <a:solidFill>
                  <a:schemeClr val="accent1"/>
                </a:solidFill>
              </a:rPr>
              <a:t>Examples:</a:t>
            </a:r>
            <a:r>
              <a:rPr lang="en-US" dirty="0"/>
              <a:t> facial expressions, outfit, posture, eye contact, etc.</a:t>
            </a:r>
          </a:p>
          <a:p>
            <a:pPr marL="0" indent="0">
              <a:buNone/>
            </a:pPr>
            <a:endParaRPr lang="en-US" dirty="0"/>
          </a:p>
          <a:p>
            <a:pPr marL="0" indent="0" algn="ctr">
              <a:buNone/>
            </a:pPr>
            <a:r>
              <a:rPr lang="en-US" b="1" dirty="0"/>
              <a:t>What are you communicating</a:t>
            </a:r>
            <a:br>
              <a:rPr lang="en-US" b="1" dirty="0"/>
            </a:br>
            <a:r>
              <a:rPr lang="en-US" b="1" dirty="0"/>
              <a:t>without using words?</a:t>
            </a:r>
          </a:p>
        </p:txBody>
      </p:sp>
    </p:spTree>
    <p:extLst>
      <p:ext uri="{BB962C8B-B14F-4D97-AF65-F5344CB8AC3E}">
        <p14:creationId xmlns:p14="http://schemas.microsoft.com/office/powerpoint/2010/main" val="1267578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3556-E816-0143-2F6A-BDC75EF31C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ABD9B-2451-12D5-92C6-F76875EA6F62}"/>
              </a:ext>
            </a:extLst>
          </p:cNvPr>
          <p:cNvSpPr>
            <a:spLocks noGrp="1"/>
          </p:cNvSpPr>
          <p:nvPr>
            <p:ph type="title"/>
          </p:nvPr>
        </p:nvSpPr>
        <p:spPr/>
        <p:txBody>
          <a:bodyPr/>
          <a:lstStyle/>
          <a:p>
            <a:r>
              <a:rPr lang="en-US" dirty="0"/>
              <a:t>Casual to Smart Casual</a:t>
            </a:r>
          </a:p>
        </p:txBody>
      </p:sp>
      <p:sp>
        <p:nvSpPr>
          <p:cNvPr id="3" name="Content Placeholder 2">
            <a:extLst>
              <a:ext uri="{FF2B5EF4-FFF2-40B4-BE49-F238E27FC236}">
                <a16:creationId xmlns:a16="http://schemas.microsoft.com/office/drawing/2014/main" id="{5D10D07A-DDA4-3054-64D3-F2706AF539FE}"/>
              </a:ext>
            </a:extLst>
          </p:cNvPr>
          <p:cNvSpPr>
            <a:spLocks noGrp="1"/>
          </p:cNvSpPr>
          <p:nvPr>
            <p:ph idx="4294967295"/>
          </p:nvPr>
        </p:nvSpPr>
        <p:spPr>
          <a:xfrm>
            <a:off x="3928532" y="1370013"/>
            <a:ext cx="4586818" cy="3262312"/>
          </a:xfrm>
        </p:spPr>
        <p:txBody>
          <a:bodyPr>
            <a:normAutofit/>
          </a:bodyPr>
          <a:lstStyle/>
          <a:p>
            <a:pPr marL="0" indent="0">
              <a:buNone/>
            </a:pPr>
            <a:r>
              <a:rPr lang="en-US" sz="2400" b="1" i="1" dirty="0">
                <a:solidFill>
                  <a:schemeClr val="accent3"/>
                </a:solidFill>
              </a:rPr>
              <a:t>Casual </a:t>
            </a:r>
            <a:r>
              <a:rPr lang="en-US" sz="2400" dirty="0"/>
              <a:t>or</a:t>
            </a:r>
            <a:r>
              <a:rPr lang="en-US" sz="2400" b="1" dirty="0">
                <a:solidFill>
                  <a:schemeClr val="accent3"/>
                </a:solidFill>
              </a:rPr>
              <a:t> </a:t>
            </a:r>
            <a:r>
              <a:rPr lang="en-US" sz="2400" b="1" i="1" dirty="0">
                <a:solidFill>
                  <a:schemeClr val="accent3"/>
                </a:solidFill>
              </a:rPr>
              <a:t>Everyday Wear </a:t>
            </a:r>
            <a:r>
              <a:rPr lang="en-US" sz="2400" dirty="0"/>
              <a:t>is comfortable, informal clothing. This may include:</a:t>
            </a:r>
          </a:p>
          <a:p>
            <a:r>
              <a:rPr lang="en-US" sz="2400" dirty="0"/>
              <a:t>Athletic wear</a:t>
            </a:r>
          </a:p>
          <a:p>
            <a:pPr marL="319088" indent="-319088"/>
            <a:r>
              <a:rPr lang="en-US" sz="2400" dirty="0"/>
              <a:t>Shirts with fun graphics</a:t>
            </a:r>
            <a:br>
              <a:rPr lang="en-US" sz="2400" dirty="0"/>
            </a:br>
            <a:r>
              <a:rPr lang="en-US" sz="2400" dirty="0"/>
              <a:t>or phrases</a:t>
            </a:r>
          </a:p>
          <a:p>
            <a:r>
              <a:rPr lang="en-US" sz="2400" dirty="0"/>
              <a:t>shorts</a:t>
            </a:r>
          </a:p>
        </p:txBody>
      </p:sp>
      <p:pic>
        <p:nvPicPr>
          <p:cNvPr id="15" name="Picture 14" descr="A cartoon of a person with a face on his shirt&#10;&#10;AI-generated content may be incorrect.">
            <a:extLst>
              <a:ext uri="{FF2B5EF4-FFF2-40B4-BE49-F238E27FC236}">
                <a16:creationId xmlns:a16="http://schemas.microsoft.com/office/drawing/2014/main" id="{E2F35AB5-62AB-40AC-E5AA-6FC3BD6CFE2C}"/>
              </a:ext>
            </a:extLst>
          </p:cNvPr>
          <p:cNvPicPr>
            <a:picLocks noChangeAspect="1"/>
          </p:cNvPicPr>
          <p:nvPr/>
        </p:nvPicPr>
        <p:blipFill>
          <a:blip r:embed="rId2"/>
          <a:stretch>
            <a:fillRect/>
          </a:stretch>
        </p:blipFill>
        <p:spPr>
          <a:xfrm>
            <a:off x="628650" y="1370013"/>
            <a:ext cx="1246159" cy="3566160"/>
          </a:xfrm>
          <a:prstGeom prst="rect">
            <a:avLst/>
          </a:prstGeom>
        </p:spPr>
      </p:pic>
      <p:pic>
        <p:nvPicPr>
          <p:cNvPr id="16" name="Picture 15" descr="A cartoon of a person's body&#10;&#10;AI-generated content may be incorrect.">
            <a:extLst>
              <a:ext uri="{FF2B5EF4-FFF2-40B4-BE49-F238E27FC236}">
                <a16:creationId xmlns:a16="http://schemas.microsoft.com/office/drawing/2014/main" id="{58E1A1AC-B74D-0FA8-04AF-ECCD15191855}"/>
              </a:ext>
            </a:extLst>
          </p:cNvPr>
          <p:cNvPicPr>
            <a:picLocks noChangeAspect="1"/>
          </p:cNvPicPr>
          <p:nvPr/>
        </p:nvPicPr>
        <p:blipFill>
          <a:blip r:embed="rId3"/>
          <a:stretch>
            <a:fillRect/>
          </a:stretch>
        </p:blipFill>
        <p:spPr>
          <a:xfrm>
            <a:off x="2347964" y="1370013"/>
            <a:ext cx="1107412" cy="3566160"/>
          </a:xfrm>
          <a:prstGeom prst="rect">
            <a:avLst/>
          </a:prstGeom>
        </p:spPr>
      </p:pic>
      <p:cxnSp>
        <p:nvCxnSpPr>
          <p:cNvPr id="9" name="Straight Arrow Connector 8">
            <a:extLst>
              <a:ext uri="{FF2B5EF4-FFF2-40B4-BE49-F238E27FC236}">
                <a16:creationId xmlns:a16="http://schemas.microsoft.com/office/drawing/2014/main" id="{56564350-F938-7C16-03F4-AEDBFB320548}"/>
              </a:ext>
            </a:extLst>
          </p:cNvPr>
          <p:cNvCxnSpPr>
            <a:cxnSpLocks/>
          </p:cNvCxnSpPr>
          <p:nvPr/>
        </p:nvCxnSpPr>
        <p:spPr>
          <a:xfrm>
            <a:off x="1058334" y="1268413"/>
            <a:ext cx="3653367" cy="0"/>
          </a:xfrm>
          <a:prstGeom prst="straightConnector1">
            <a:avLst/>
          </a:prstGeom>
          <a:ln w="38100" cap="flat" cmpd="sng" algn="ctr">
            <a:solidFill>
              <a:schemeClr val="accent1">
                <a:lumMod val="60000"/>
                <a:lumOff val="40000"/>
              </a:schemeClr>
            </a:solidFill>
            <a:prstDash val="solid"/>
            <a:round/>
            <a:headEnd type="none" w="med" len="med"/>
            <a:tailEnd type="triangle" w="lg" len="lg"/>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3195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05041-7E4C-17A6-8996-78716EFDC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ED9A4-8107-2B5E-A8EA-1AEB602D6478}"/>
              </a:ext>
            </a:extLst>
          </p:cNvPr>
          <p:cNvSpPr>
            <a:spLocks noGrp="1"/>
          </p:cNvSpPr>
          <p:nvPr>
            <p:ph type="title"/>
          </p:nvPr>
        </p:nvSpPr>
        <p:spPr/>
        <p:txBody>
          <a:bodyPr/>
          <a:lstStyle/>
          <a:p>
            <a:r>
              <a:rPr lang="en-US" dirty="0"/>
              <a:t>Casual to Smart Casual</a:t>
            </a:r>
          </a:p>
        </p:txBody>
      </p:sp>
      <p:sp>
        <p:nvSpPr>
          <p:cNvPr id="3" name="Content Placeholder 2">
            <a:extLst>
              <a:ext uri="{FF2B5EF4-FFF2-40B4-BE49-F238E27FC236}">
                <a16:creationId xmlns:a16="http://schemas.microsoft.com/office/drawing/2014/main" id="{AB87F8C2-0E8A-9C43-9F18-225C9FA09704}"/>
              </a:ext>
            </a:extLst>
          </p:cNvPr>
          <p:cNvSpPr>
            <a:spLocks noGrp="1"/>
          </p:cNvSpPr>
          <p:nvPr>
            <p:ph idx="4294967295"/>
          </p:nvPr>
        </p:nvSpPr>
        <p:spPr>
          <a:xfrm>
            <a:off x="628650" y="1370013"/>
            <a:ext cx="5822950" cy="3262312"/>
          </a:xfrm>
        </p:spPr>
        <p:txBody>
          <a:bodyPr>
            <a:normAutofit/>
          </a:bodyPr>
          <a:lstStyle/>
          <a:p>
            <a:pPr marL="0" indent="0">
              <a:buNone/>
            </a:pPr>
            <a:r>
              <a:rPr lang="en-US" sz="2400" b="1" i="1" dirty="0">
                <a:solidFill>
                  <a:schemeClr val="accent3"/>
                </a:solidFill>
              </a:rPr>
              <a:t>Smart Casual </a:t>
            </a:r>
            <a:r>
              <a:rPr lang="en-US" sz="2400" dirty="0"/>
              <a:t>means dressing up your casual clothes. To change from casual to smart casual, you can…</a:t>
            </a:r>
          </a:p>
          <a:p>
            <a:pPr marL="319088" indent="-319088"/>
            <a:r>
              <a:rPr lang="en-US" sz="2400" dirty="0"/>
              <a:t>Trade loud patterns or graphic shirts for subtle patterns and shirts in a solid color.</a:t>
            </a:r>
          </a:p>
          <a:p>
            <a:pPr marL="319088" indent="-319088"/>
            <a:r>
              <a:rPr lang="en-US" sz="2400" dirty="0"/>
              <a:t>Choose clothes that fit well and</a:t>
            </a:r>
            <a:br>
              <a:rPr lang="en-US" sz="2400" dirty="0"/>
            </a:br>
            <a:r>
              <a:rPr lang="en-US" sz="2400" dirty="0"/>
              <a:t>aren’t too tight or too baggy.</a:t>
            </a:r>
          </a:p>
          <a:p>
            <a:pPr marL="319088" indent="-319088"/>
            <a:r>
              <a:rPr lang="en-US" sz="2400" dirty="0"/>
              <a:t>Have fresh and tidy hair and accessories.</a:t>
            </a:r>
          </a:p>
        </p:txBody>
      </p:sp>
      <p:pic>
        <p:nvPicPr>
          <p:cNvPr id="6" name="Picture 5" descr="A cartoon of a person's body&#10;&#10;AI-generated content may be incorrect.">
            <a:extLst>
              <a:ext uri="{FF2B5EF4-FFF2-40B4-BE49-F238E27FC236}">
                <a16:creationId xmlns:a16="http://schemas.microsoft.com/office/drawing/2014/main" id="{1E24FB56-2E4E-9C37-126A-933CABF8D52C}"/>
              </a:ext>
            </a:extLst>
          </p:cNvPr>
          <p:cNvPicPr>
            <a:picLocks noChangeAspect="1"/>
          </p:cNvPicPr>
          <p:nvPr/>
        </p:nvPicPr>
        <p:blipFill>
          <a:blip r:embed="rId2"/>
          <a:stretch>
            <a:fillRect/>
          </a:stretch>
        </p:blipFill>
        <p:spPr>
          <a:xfrm>
            <a:off x="7560765" y="592667"/>
            <a:ext cx="1115039" cy="3566160"/>
          </a:xfrm>
          <a:prstGeom prst="rect">
            <a:avLst/>
          </a:prstGeom>
        </p:spPr>
      </p:pic>
      <p:pic>
        <p:nvPicPr>
          <p:cNvPr id="8" name="Picture 7" descr="A cartoon of a person&#10;&#10;AI-generated content may be incorrect.">
            <a:extLst>
              <a:ext uri="{FF2B5EF4-FFF2-40B4-BE49-F238E27FC236}">
                <a16:creationId xmlns:a16="http://schemas.microsoft.com/office/drawing/2014/main" id="{314B47E2-653E-FFF9-FB41-30DF097E5912}"/>
              </a:ext>
            </a:extLst>
          </p:cNvPr>
          <p:cNvPicPr>
            <a:picLocks noChangeAspect="1"/>
          </p:cNvPicPr>
          <p:nvPr/>
        </p:nvPicPr>
        <p:blipFill>
          <a:blip r:embed="rId3"/>
          <a:stretch>
            <a:fillRect/>
          </a:stretch>
        </p:blipFill>
        <p:spPr>
          <a:xfrm>
            <a:off x="6147648" y="1156229"/>
            <a:ext cx="1348740" cy="3566160"/>
          </a:xfrm>
          <a:prstGeom prst="rect">
            <a:avLst/>
          </a:prstGeom>
        </p:spPr>
      </p:pic>
      <p:cxnSp>
        <p:nvCxnSpPr>
          <p:cNvPr id="4" name="Straight Arrow Connector 3">
            <a:extLst>
              <a:ext uri="{FF2B5EF4-FFF2-40B4-BE49-F238E27FC236}">
                <a16:creationId xmlns:a16="http://schemas.microsoft.com/office/drawing/2014/main" id="{4D08F5E9-B0A3-B6D3-189D-BE1330C69B8C}"/>
              </a:ext>
            </a:extLst>
          </p:cNvPr>
          <p:cNvCxnSpPr>
            <a:cxnSpLocks/>
          </p:cNvCxnSpPr>
          <p:nvPr/>
        </p:nvCxnSpPr>
        <p:spPr>
          <a:xfrm>
            <a:off x="1058334" y="1268413"/>
            <a:ext cx="3653367" cy="0"/>
          </a:xfrm>
          <a:prstGeom prst="straightConnector1">
            <a:avLst/>
          </a:prstGeom>
          <a:ln w="38100" cap="flat" cmpd="sng" algn="ctr">
            <a:solidFill>
              <a:schemeClr val="accent1">
                <a:lumMod val="60000"/>
                <a:lumOff val="40000"/>
              </a:schemeClr>
            </a:solidFill>
            <a:prstDash val="solid"/>
            <a:round/>
            <a:headEnd type="none" w="med" len="med"/>
            <a:tailEnd type="triangle" w="lg" len="lg"/>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0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984D-80A7-1B18-B550-986683935E49}"/>
              </a:ext>
            </a:extLst>
          </p:cNvPr>
          <p:cNvSpPr>
            <a:spLocks noGrp="1"/>
          </p:cNvSpPr>
          <p:nvPr>
            <p:ph type="title"/>
          </p:nvPr>
        </p:nvSpPr>
        <p:spPr>
          <a:xfrm>
            <a:off x="3575475" y="855525"/>
            <a:ext cx="4940921" cy="2139950"/>
          </a:xfrm>
        </p:spPr>
        <p:txBody>
          <a:bodyPr/>
          <a:lstStyle/>
          <a:p>
            <a:r>
              <a:rPr lang="en-US" dirty="0"/>
              <a:t>First Impressions First</a:t>
            </a:r>
          </a:p>
        </p:txBody>
      </p:sp>
      <p:sp>
        <p:nvSpPr>
          <p:cNvPr id="3" name="Text Placeholder 2">
            <a:extLst>
              <a:ext uri="{FF2B5EF4-FFF2-40B4-BE49-F238E27FC236}">
                <a16:creationId xmlns:a16="http://schemas.microsoft.com/office/drawing/2014/main" id="{6A0F0454-8C9A-3F9A-B95E-D086A70836E7}"/>
              </a:ext>
            </a:extLst>
          </p:cNvPr>
          <p:cNvSpPr>
            <a:spLocks noGrp="1"/>
          </p:cNvSpPr>
          <p:nvPr>
            <p:ph type="body" sz="quarter" idx="10"/>
          </p:nvPr>
        </p:nvSpPr>
        <p:spPr>
          <a:xfrm>
            <a:off x="3574882" y="3103568"/>
            <a:ext cx="4939927" cy="1397000"/>
          </a:xfrm>
        </p:spPr>
        <p:txBody>
          <a:bodyPr/>
          <a:lstStyle/>
          <a:p>
            <a:r>
              <a:rPr lang="en-US" dirty="0"/>
              <a:t>Essential Communication Skills</a:t>
            </a:r>
          </a:p>
        </p:txBody>
      </p:sp>
      <p:sp>
        <p:nvSpPr>
          <p:cNvPr id="4" name="Hexagon 3">
            <a:extLst>
              <a:ext uri="{FF2B5EF4-FFF2-40B4-BE49-F238E27FC236}">
                <a16:creationId xmlns:a16="http://schemas.microsoft.com/office/drawing/2014/main" id="{CED96ADA-A0E7-B588-CBF9-7445EAC8176B}"/>
              </a:ext>
            </a:extLst>
          </p:cNvPr>
          <p:cNvSpPr/>
          <p:nvPr/>
        </p:nvSpPr>
        <p:spPr>
          <a:xfrm>
            <a:off x="627604" y="1431764"/>
            <a:ext cx="2941469" cy="2535749"/>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08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4A8025-8B4B-6DFA-0863-237560260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9CDE3-424C-50A4-2340-970D43E7FEEE}"/>
              </a:ext>
            </a:extLst>
          </p:cNvPr>
          <p:cNvSpPr>
            <a:spLocks noGrp="1"/>
          </p:cNvSpPr>
          <p:nvPr>
            <p:ph type="title"/>
          </p:nvPr>
        </p:nvSpPr>
        <p:spPr/>
        <p:txBody>
          <a:bodyPr/>
          <a:lstStyle/>
          <a:p>
            <a:r>
              <a:rPr lang="en-US" dirty="0"/>
              <a:t>Consider What You’re Communicating</a:t>
            </a:r>
          </a:p>
        </p:txBody>
      </p:sp>
      <p:sp>
        <p:nvSpPr>
          <p:cNvPr id="3" name="Content Placeholder 2">
            <a:extLst>
              <a:ext uri="{FF2B5EF4-FFF2-40B4-BE49-F238E27FC236}">
                <a16:creationId xmlns:a16="http://schemas.microsoft.com/office/drawing/2014/main" id="{4C863AFE-8D77-B5A7-AB8D-65C9D5EE91C1}"/>
              </a:ext>
            </a:extLst>
          </p:cNvPr>
          <p:cNvSpPr>
            <a:spLocks noGrp="1"/>
          </p:cNvSpPr>
          <p:nvPr>
            <p:ph idx="4294967295"/>
          </p:nvPr>
        </p:nvSpPr>
        <p:spPr>
          <a:xfrm>
            <a:off x="1749425" y="1370013"/>
            <a:ext cx="5645150" cy="3262312"/>
          </a:xfrm>
        </p:spPr>
        <p:txBody>
          <a:bodyPr>
            <a:normAutofit/>
          </a:bodyPr>
          <a:lstStyle/>
          <a:p>
            <a:pPr marL="319088" indent="-319088"/>
            <a:r>
              <a:rPr lang="en-US" sz="2400" b="1" dirty="0"/>
              <a:t>Polished</a:t>
            </a:r>
            <a:r>
              <a:rPr lang="en-US" sz="2400" dirty="0"/>
              <a:t> does not have to mean </a:t>
            </a:r>
            <a:r>
              <a:rPr lang="en-US" sz="2400" b="1" dirty="0"/>
              <a:t>plain</a:t>
            </a:r>
            <a:r>
              <a:rPr lang="en-US" sz="2400" dirty="0"/>
              <a:t>.</a:t>
            </a:r>
            <a:endParaRPr lang="en-US" sz="1600" dirty="0"/>
          </a:p>
          <a:p>
            <a:pPr marL="319088" indent="-319088"/>
            <a:r>
              <a:rPr lang="en-US" sz="2400" dirty="0"/>
              <a:t>Present yourself so that </a:t>
            </a:r>
            <a:r>
              <a:rPr lang="en-US" sz="2400" b="1" dirty="0"/>
              <a:t>you</a:t>
            </a:r>
            <a:r>
              <a:rPr lang="en-US" sz="2400" dirty="0"/>
              <a:t> are the focus of the interaction, not your appearance.</a:t>
            </a:r>
            <a:endParaRPr lang="en-US" sz="1600" dirty="0"/>
          </a:p>
          <a:p>
            <a:pPr marL="319088" indent="-319088"/>
            <a:r>
              <a:rPr lang="en-US" sz="2400" dirty="0"/>
              <a:t>Communicate that you are there with intention and that you take yourself seriously.</a:t>
            </a:r>
          </a:p>
        </p:txBody>
      </p:sp>
      <p:pic>
        <p:nvPicPr>
          <p:cNvPr id="8" name="Picture 7" descr="A person in a shirt&#10;&#10;AI-generated content may be incorrect.">
            <a:extLst>
              <a:ext uri="{FF2B5EF4-FFF2-40B4-BE49-F238E27FC236}">
                <a16:creationId xmlns:a16="http://schemas.microsoft.com/office/drawing/2014/main" id="{E7B3C076-6B78-44F5-32B8-945A6DB2A827}"/>
              </a:ext>
            </a:extLst>
          </p:cNvPr>
          <p:cNvPicPr>
            <a:picLocks noChangeAspect="1"/>
          </p:cNvPicPr>
          <p:nvPr/>
        </p:nvPicPr>
        <p:blipFill>
          <a:blip r:embed="rId2"/>
          <a:stretch>
            <a:fillRect/>
          </a:stretch>
        </p:blipFill>
        <p:spPr>
          <a:xfrm>
            <a:off x="7360708" y="1370013"/>
            <a:ext cx="1297616" cy="3566160"/>
          </a:xfrm>
          <a:prstGeom prst="rect">
            <a:avLst/>
          </a:prstGeom>
        </p:spPr>
      </p:pic>
      <p:pic>
        <p:nvPicPr>
          <p:cNvPr id="10" name="Picture 9" descr="A person's body with different colored pants&#10;&#10;AI-generated content may be incorrect.">
            <a:extLst>
              <a:ext uri="{FF2B5EF4-FFF2-40B4-BE49-F238E27FC236}">
                <a16:creationId xmlns:a16="http://schemas.microsoft.com/office/drawing/2014/main" id="{6C5BC779-4106-B1FB-5CC8-7A70449F02B5}"/>
              </a:ext>
            </a:extLst>
          </p:cNvPr>
          <p:cNvPicPr>
            <a:picLocks noChangeAspect="1"/>
          </p:cNvPicPr>
          <p:nvPr/>
        </p:nvPicPr>
        <p:blipFill>
          <a:blip r:embed="rId3"/>
          <a:stretch>
            <a:fillRect/>
          </a:stretch>
        </p:blipFill>
        <p:spPr>
          <a:xfrm>
            <a:off x="628650" y="1370013"/>
            <a:ext cx="1106277" cy="3566160"/>
          </a:xfrm>
          <a:prstGeom prst="rect">
            <a:avLst/>
          </a:prstGeom>
        </p:spPr>
      </p:pic>
    </p:spTree>
    <p:extLst>
      <p:ext uri="{BB962C8B-B14F-4D97-AF65-F5344CB8AC3E}">
        <p14:creationId xmlns:p14="http://schemas.microsoft.com/office/powerpoint/2010/main" val="331528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A656F-60D4-5663-07AF-AEAE0D3AE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20BAEA-31CA-80B1-50B2-E5E842E55718}"/>
              </a:ext>
            </a:extLst>
          </p:cNvPr>
          <p:cNvSpPr>
            <a:spLocks noGrp="1"/>
          </p:cNvSpPr>
          <p:nvPr>
            <p:ph type="title"/>
          </p:nvPr>
        </p:nvSpPr>
        <p:spPr/>
        <p:txBody>
          <a:bodyPr/>
          <a:lstStyle/>
          <a:p>
            <a:r>
              <a:rPr lang="en-US" dirty="0"/>
              <a:t>Your Words Matter</a:t>
            </a:r>
          </a:p>
        </p:txBody>
      </p:sp>
      <p:sp>
        <p:nvSpPr>
          <p:cNvPr id="3" name="Content Placeholder 2">
            <a:extLst>
              <a:ext uri="{FF2B5EF4-FFF2-40B4-BE49-F238E27FC236}">
                <a16:creationId xmlns:a16="http://schemas.microsoft.com/office/drawing/2014/main" id="{067DF145-359A-1D31-4EE1-EF7E7849D6CC}"/>
              </a:ext>
            </a:extLst>
          </p:cNvPr>
          <p:cNvSpPr>
            <a:spLocks noGrp="1"/>
          </p:cNvSpPr>
          <p:nvPr>
            <p:ph idx="4294967295"/>
          </p:nvPr>
        </p:nvSpPr>
        <p:spPr>
          <a:xfrm>
            <a:off x="628650" y="1370013"/>
            <a:ext cx="7886700" cy="3262312"/>
          </a:xfrm>
        </p:spPr>
        <p:txBody>
          <a:bodyPr>
            <a:normAutofit lnSpcReduction="10000"/>
          </a:bodyPr>
          <a:lstStyle/>
          <a:p>
            <a:pPr marL="319088" indent="-319088"/>
            <a:r>
              <a:rPr lang="en-US" b="1" dirty="0">
                <a:solidFill>
                  <a:schemeClr val="accent3"/>
                </a:solidFill>
              </a:rPr>
              <a:t>Verbal:</a:t>
            </a:r>
            <a:r>
              <a:rPr lang="en-US" dirty="0"/>
              <a:t> the use of </a:t>
            </a:r>
            <a:r>
              <a:rPr lang="en-US" b="1" dirty="0"/>
              <a:t>spoken words</a:t>
            </a:r>
            <a:r>
              <a:rPr lang="en-US" dirty="0"/>
              <a:t> to help you convey your message</a:t>
            </a:r>
          </a:p>
          <a:p>
            <a:pPr lvl="1"/>
            <a:r>
              <a:rPr lang="en-US" b="1" dirty="0">
                <a:solidFill>
                  <a:schemeClr val="accent1"/>
                </a:solidFill>
              </a:rPr>
              <a:t>Examples:</a:t>
            </a:r>
            <a:r>
              <a:rPr lang="en-US" dirty="0"/>
              <a:t> phone calls, in-person conversations, etc.</a:t>
            </a:r>
          </a:p>
          <a:p>
            <a:pPr marL="319088" indent="-319088"/>
            <a:r>
              <a:rPr lang="en-US" b="1" dirty="0">
                <a:solidFill>
                  <a:schemeClr val="accent3"/>
                </a:solidFill>
              </a:rPr>
              <a:t>Written:</a:t>
            </a:r>
            <a:r>
              <a:rPr lang="en-US" dirty="0"/>
              <a:t> the use of </a:t>
            </a:r>
            <a:r>
              <a:rPr lang="en-US" b="1" dirty="0"/>
              <a:t>text</a:t>
            </a:r>
            <a:r>
              <a:rPr lang="en-US" dirty="0"/>
              <a:t> to help you convey your message</a:t>
            </a:r>
          </a:p>
          <a:p>
            <a:pPr lvl="1"/>
            <a:r>
              <a:rPr lang="en-US" b="1" dirty="0">
                <a:solidFill>
                  <a:schemeClr val="accent1"/>
                </a:solidFill>
              </a:rPr>
              <a:t>Examples:</a:t>
            </a:r>
            <a:r>
              <a:rPr lang="en-US" dirty="0"/>
              <a:t> emails, social media posts, etc.</a:t>
            </a:r>
          </a:p>
          <a:p>
            <a:pPr marL="0" indent="0">
              <a:buNone/>
            </a:pPr>
            <a:endParaRPr lang="en-US" dirty="0"/>
          </a:p>
          <a:p>
            <a:pPr marL="0" indent="0" algn="ctr">
              <a:buNone/>
            </a:pPr>
            <a:r>
              <a:rPr lang="en-US" b="1" dirty="0"/>
              <a:t>What do your words imply?</a:t>
            </a:r>
            <a:endParaRPr lang="en-US" b="1" i="1" dirty="0"/>
          </a:p>
        </p:txBody>
      </p:sp>
    </p:spTree>
    <p:extLst>
      <p:ext uri="{BB962C8B-B14F-4D97-AF65-F5344CB8AC3E}">
        <p14:creationId xmlns:p14="http://schemas.microsoft.com/office/powerpoint/2010/main" val="417963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AF3D7-6E40-DCE2-5E1B-19D53F335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77430-9D11-CBB7-5A50-FD1A7E7C762A}"/>
              </a:ext>
            </a:extLst>
          </p:cNvPr>
          <p:cNvSpPr>
            <a:spLocks noGrp="1"/>
          </p:cNvSpPr>
          <p:nvPr>
            <p:ph type="title"/>
          </p:nvPr>
        </p:nvSpPr>
        <p:spPr>
          <a:xfrm>
            <a:off x="4729480" y="274638"/>
            <a:ext cx="3785870" cy="993775"/>
          </a:xfrm>
        </p:spPr>
        <p:txBody>
          <a:bodyPr/>
          <a:lstStyle/>
          <a:p>
            <a:r>
              <a:rPr lang="en-US" dirty="0"/>
              <a:t>Email Basics</a:t>
            </a:r>
          </a:p>
        </p:txBody>
      </p:sp>
      <p:graphicFrame>
        <p:nvGraphicFramePr>
          <p:cNvPr id="4" name="Google Shape;84;p17">
            <a:extLst>
              <a:ext uri="{FF2B5EF4-FFF2-40B4-BE49-F238E27FC236}">
                <a16:creationId xmlns:a16="http://schemas.microsoft.com/office/drawing/2014/main" id="{65D743A2-F754-51CA-0B98-65675878DDFB}"/>
              </a:ext>
            </a:extLst>
          </p:cNvPr>
          <p:cNvGraphicFramePr/>
          <p:nvPr>
            <p:extLst>
              <p:ext uri="{D42A27DB-BD31-4B8C-83A1-F6EECF244321}">
                <p14:modId xmlns:p14="http://schemas.microsoft.com/office/powerpoint/2010/main" val="3052240848"/>
              </p:ext>
            </p:extLst>
          </p:nvPr>
        </p:nvGraphicFramePr>
        <p:xfrm>
          <a:off x="628650" y="521879"/>
          <a:ext cx="3943350" cy="4069262"/>
        </p:xfrm>
        <a:graphic>
          <a:graphicData uri="http://schemas.openxmlformats.org/drawingml/2006/table">
            <a:tbl>
              <a:tblPr>
                <a:tableStyleId>{5DA37D80-6434-44D0-A028-1B22A696006F}</a:tableStyleId>
              </a:tblPr>
              <a:tblGrid>
                <a:gridCol w="126111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2"/>
                    </a:ext>
                  </a:extLst>
                </a:gridCol>
              </a:tblGrid>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To:</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jones@school.edu</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Subject:</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Geometry Question</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510646">
                <a:tc gridSpan="2">
                  <a:txBody>
                    <a:bodyPr/>
                    <a:lstStyle/>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Hi Mr. Jones!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I’m in your 5</a:t>
                      </a:r>
                      <a:r>
                        <a:rPr lang="en-US" sz="2000" b="0" baseline="300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t>
                      </a: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hour math class.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Could you please remind me when our volume project is due?</a:t>
                      </a:r>
                    </a:p>
                    <a:p>
                      <a:pPr marL="0" lvl="0" indent="0" algn="l" rtl="0">
                        <a:spcBef>
                          <a:spcPts val="0"/>
                        </a:spcBef>
                        <a:spcAft>
                          <a:spcPts val="1200"/>
                        </a:spcAft>
                        <a:buNone/>
                      </a:pPr>
                      <a:endPar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Thanks!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Mia K.</a:t>
                      </a:r>
                      <a:endParaRPr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hMerge="1">
                  <a:txBody>
                    <a:bodyPr/>
                    <a:lstStyle/>
                    <a:p>
                      <a:pPr marL="0" lvl="0" indent="0" algn="l" rtl="0">
                        <a:spcBef>
                          <a:spcPts val="0"/>
                        </a:spcBef>
                        <a:spcAft>
                          <a:spcPts val="0"/>
                        </a:spcAft>
                        <a:buNone/>
                      </a:pPr>
                      <a:endParaRPr sz="2400" dirty="0"/>
                    </a:p>
                  </a:txBody>
                  <a:tcPr marL="91425" marR="91425" marT="91425" marB="91425"/>
                </a:tc>
                <a:extLst>
                  <a:ext uri="{0D108BD9-81ED-4DB2-BD59-A6C34878D82A}">
                    <a16:rowId xmlns:a16="http://schemas.microsoft.com/office/drawing/2014/main" val="702349221"/>
                  </a:ext>
                </a:extLst>
              </a:tr>
            </a:tbl>
          </a:graphicData>
        </a:graphic>
      </p:graphicFrame>
      <p:sp>
        <p:nvSpPr>
          <p:cNvPr id="5" name="Content Placeholder 2">
            <a:extLst>
              <a:ext uri="{FF2B5EF4-FFF2-40B4-BE49-F238E27FC236}">
                <a16:creationId xmlns:a16="http://schemas.microsoft.com/office/drawing/2014/main" id="{0E5ABF9B-6D25-138F-D3FE-237486263B5A}"/>
              </a:ext>
            </a:extLst>
          </p:cNvPr>
          <p:cNvSpPr txBox="1">
            <a:spLocks/>
          </p:cNvSpPr>
          <p:nvPr/>
        </p:nvSpPr>
        <p:spPr>
          <a:xfrm>
            <a:off x="4729480" y="1370013"/>
            <a:ext cx="3785870" cy="3262312"/>
          </a:xfrm>
          <a:prstGeom prst="rect">
            <a:avLst/>
          </a:prstGeom>
        </p:spPr>
        <p:txBody>
          <a:bodyPr vert="horz" lIns="91440" tIns="45720" rIns="91440" bIns="45720" rtlCol="0">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Understanding the parts of an email can help you write a better email.</a:t>
            </a:r>
          </a:p>
        </p:txBody>
      </p:sp>
    </p:spTree>
    <p:extLst>
      <p:ext uri="{BB962C8B-B14F-4D97-AF65-F5344CB8AC3E}">
        <p14:creationId xmlns:p14="http://schemas.microsoft.com/office/powerpoint/2010/main" val="403456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1043-7B55-84A2-8EC4-993005BA4FC7}"/>
            </a:ext>
          </a:extLst>
        </p:cNvPr>
        <p:cNvGrpSpPr/>
        <p:nvPr/>
      </p:nvGrpSpPr>
      <p:grpSpPr>
        <a:xfrm>
          <a:off x="0" y="0"/>
          <a:ext cx="0" cy="0"/>
          <a:chOff x="0" y="0"/>
          <a:chExt cx="0" cy="0"/>
        </a:xfrm>
      </p:grpSpPr>
      <p:graphicFrame>
        <p:nvGraphicFramePr>
          <p:cNvPr id="4" name="Google Shape;84;p17">
            <a:extLst>
              <a:ext uri="{FF2B5EF4-FFF2-40B4-BE49-F238E27FC236}">
                <a16:creationId xmlns:a16="http://schemas.microsoft.com/office/drawing/2014/main" id="{B10DFAD2-4C86-7CC4-61C8-333622D3C538}"/>
              </a:ext>
            </a:extLst>
          </p:cNvPr>
          <p:cNvGraphicFramePr/>
          <p:nvPr/>
        </p:nvGraphicFramePr>
        <p:xfrm>
          <a:off x="628650" y="521879"/>
          <a:ext cx="3943350" cy="4069262"/>
        </p:xfrm>
        <a:graphic>
          <a:graphicData uri="http://schemas.openxmlformats.org/drawingml/2006/table">
            <a:tbl>
              <a:tblPr>
                <a:tableStyleId>{5DA37D80-6434-44D0-A028-1B22A696006F}</a:tableStyleId>
              </a:tblPr>
              <a:tblGrid>
                <a:gridCol w="126111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2"/>
                    </a:ext>
                  </a:extLst>
                </a:gridCol>
              </a:tblGrid>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To:</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jones@school.edu</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Subject:</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Geometry Question</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510646">
                <a:tc gridSpan="2">
                  <a:txBody>
                    <a:bodyPr/>
                    <a:lstStyle/>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Hi Mr. Jones!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I’m in your 5</a:t>
                      </a:r>
                      <a:r>
                        <a:rPr lang="en-US" sz="2000" b="0" baseline="300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t>
                      </a: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hour math class.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Could you please remind me when our volume project is due?</a:t>
                      </a:r>
                    </a:p>
                    <a:p>
                      <a:pPr marL="0" lvl="0" indent="0" algn="l" rtl="0">
                        <a:spcBef>
                          <a:spcPts val="0"/>
                        </a:spcBef>
                        <a:spcAft>
                          <a:spcPts val="1200"/>
                        </a:spcAft>
                        <a:buNone/>
                      </a:pPr>
                      <a:endPar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Thanks!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Mia K.</a:t>
                      </a:r>
                      <a:endParaRPr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hMerge="1">
                  <a:txBody>
                    <a:bodyPr/>
                    <a:lstStyle/>
                    <a:p>
                      <a:pPr marL="0" lvl="0" indent="0" algn="l" rtl="0">
                        <a:spcBef>
                          <a:spcPts val="0"/>
                        </a:spcBef>
                        <a:spcAft>
                          <a:spcPts val="0"/>
                        </a:spcAft>
                        <a:buNone/>
                      </a:pPr>
                      <a:endParaRPr sz="2400" dirty="0"/>
                    </a:p>
                  </a:txBody>
                  <a:tcPr marL="91425" marR="91425" marT="91425" marB="91425"/>
                </a:tc>
                <a:extLst>
                  <a:ext uri="{0D108BD9-81ED-4DB2-BD59-A6C34878D82A}">
                    <a16:rowId xmlns:a16="http://schemas.microsoft.com/office/drawing/2014/main" val="702349221"/>
                  </a:ext>
                </a:extLst>
              </a:tr>
            </a:tbl>
          </a:graphicData>
        </a:graphic>
      </p:graphicFrame>
      <p:cxnSp>
        <p:nvCxnSpPr>
          <p:cNvPr id="7" name="Straight Arrow Connector 6">
            <a:extLst>
              <a:ext uri="{FF2B5EF4-FFF2-40B4-BE49-F238E27FC236}">
                <a16:creationId xmlns:a16="http://schemas.microsoft.com/office/drawing/2014/main" id="{C356DC63-5311-3CAB-9E44-76185388EA9E}"/>
              </a:ext>
            </a:extLst>
          </p:cNvPr>
          <p:cNvCxnSpPr>
            <a:cxnSpLocks/>
            <a:stCxn id="11" idx="1"/>
          </p:cNvCxnSpPr>
          <p:nvPr/>
        </p:nvCxnSpPr>
        <p:spPr>
          <a:xfrm flipH="1" flipV="1">
            <a:off x="3992880" y="812800"/>
            <a:ext cx="1231487" cy="328714"/>
          </a:xfrm>
          <a:prstGeom prst="straightConnector1">
            <a:avLst/>
          </a:prstGeom>
          <a:ln w="28575" cap="flat" cmpd="sng" algn="ctr">
            <a:solidFill>
              <a:schemeClr val="accent3"/>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8AC6C4CC-D3DC-E187-D151-EE8A65294DFF}"/>
              </a:ext>
            </a:extLst>
          </p:cNvPr>
          <p:cNvCxnSpPr>
            <a:cxnSpLocks/>
            <a:stCxn id="10" idx="1"/>
          </p:cNvCxnSpPr>
          <p:nvPr/>
        </p:nvCxnSpPr>
        <p:spPr>
          <a:xfrm flipH="1" flipV="1">
            <a:off x="4119880" y="1352304"/>
            <a:ext cx="1104487" cy="965260"/>
          </a:xfrm>
          <a:prstGeom prst="straightConnector1">
            <a:avLst/>
          </a:prstGeom>
          <a:ln w="28575" cap="flat" cmpd="sng" algn="ctr">
            <a:solidFill>
              <a:schemeClr val="accent4"/>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9" name="Rectangle: Single Corner Snipped 8">
            <a:extLst>
              <a:ext uri="{FF2B5EF4-FFF2-40B4-BE49-F238E27FC236}">
                <a16:creationId xmlns:a16="http://schemas.microsoft.com/office/drawing/2014/main" id="{A2C525DB-3CD7-D63E-C511-2D8699DE0043}"/>
              </a:ext>
            </a:extLst>
          </p:cNvPr>
          <p:cNvSpPr/>
          <p:nvPr/>
        </p:nvSpPr>
        <p:spPr>
          <a:xfrm>
            <a:off x="4704081" y="2951480"/>
            <a:ext cx="3811270" cy="1426263"/>
          </a:xfrm>
          <a:prstGeom prst="snip1Rect">
            <a:avLst/>
          </a:prstGeom>
          <a:solidFill>
            <a:srgbClr val="D6EDBD"/>
          </a:solidFill>
          <a:ln w="28575">
            <a:solidFill>
              <a:srgbClr val="5A8B25"/>
            </a:solidFill>
          </a:ln>
        </p:spPr>
        <p:style>
          <a:lnRef idx="2">
            <a:schemeClr val="accent3">
              <a:shade val="15000"/>
            </a:schemeClr>
          </a:lnRef>
          <a:fillRef idx="1">
            <a:schemeClr val="accent3"/>
          </a:fillRef>
          <a:effectRef idx="0">
            <a:schemeClr val="accent3"/>
          </a:effectRef>
          <a:fontRef idx="minor">
            <a:schemeClr val="lt1"/>
          </a:fontRef>
        </p:style>
        <p:txBody>
          <a:bodyPr rtlCol="0" anchor="t"/>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Advice:</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Write your subject like a title. Keep it short, specific, and clear.</a:t>
            </a:r>
          </a:p>
        </p:txBody>
      </p:sp>
      <p:sp>
        <p:nvSpPr>
          <p:cNvPr id="10" name="Rectangle: Rounded Corners 9">
            <a:extLst>
              <a:ext uri="{FF2B5EF4-FFF2-40B4-BE49-F238E27FC236}">
                <a16:creationId xmlns:a16="http://schemas.microsoft.com/office/drawing/2014/main" id="{F7C69E3A-B638-55A0-2D3B-B85577216669}"/>
              </a:ext>
            </a:extLst>
          </p:cNvPr>
          <p:cNvSpPr/>
          <p:nvPr/>
        </p:nvSpPr>
        <p:spPr>
          <a:xfrm>
            <a:off x="5224367" y="1971938"/>
            <a:ext cx="3290984" cy="691252"/>
          </a:xfrm>
          <a:prstGeom prst="roundRect">
            <a:avLst/>
          </a:prstGeom>
          <a:solidFill>
            <a:schemeClr val="accent4">
              <a:lumMod val="20000"/>
              <a:lumOff val="80000"/>
            </a:schemeClr>
          </a:solidFill>
          <a:ln w="28575">
            <a:solidFill>
              <a:schemeClr val="accent4"/>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topic of the email</a:t>
            </a:r>
          </a:p>
        </p:txBody>
      </p:sp>
      <p:sp>
        <p:nvSpPr>
          <p:cNvPr id="11" name="Rectangle: Rounded Corners 10">
            <a:extLst>
              <a:ext uri="{FF2B5EF4-FFF2-40B4-BE49-F238E27FC236}">
                <a16:creationId xmlns:a16="http://schemas.microsoft.com/office/drawing/2014/main" id="{3828FF2B-BDBF-FD52-7C48-250EF1653B1B}"/>
              </a:ext>
            </a:extLst>
          </p:cNvPr>
          <p:cNvSpPr/>
          <p:nvPr/>
        </p:nvSpPr>
        <p:spPr>
          <a:xfrm>
            <a:off x="5224367" y="521879"/>
            <a:ext cx="3290984" cy="1239269"/>
          </a:xfrm>
          <a:prstGeom prst="roundRect">
            <a:avLst/>
          </a:prstGeom>
          <a:solidFill>
            <a:schemeClr val="accent3">
              <a:lumMod val="20000"/>
              <a:lumOff val="80000"/>
            </a:schemeClr>
          </a:solidFill>
          <a:ln w="28575">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email address</a:t>
            </a:r>
            <a:b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of the person you are contacting</a:t>
            </a:r>
          </a:p>
        </p:txBody>
      </p:sp>
    </p:spTree>
    <p:extLst>
      <p:ext uri="{BB962C8B-B14F-4D97-AF65-F5344CB8AC3E}">
        <p14:creationId xmlns:p14="http://schemas.microsoft.com/office/powerpoint/2010/main" val="356803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45389-8475-40B4-F888-6987EEB6DFE1}"/>
            </a:ext>
          </a:extLst>
        </p:cNvPr>
        <p:cNvGrpSpPr/>
        <p:nvPr/>
      </p:nvGrpSpPr>
      <p:grpSpPr>
        <a:xfrm>
          <a:off x="0" y="0"/>
          <a:ext cx="0" cy="0"/>
          <a:chOff x="0" y="0"/>
          <a:chExt cx="0" cy="0"/>
        </a:xfrm>
      </p:grpSpPr>
      <p:graphicFrame>
        <p:nvGraphicFramePr>
          <p:cNvPr id="4" name="Google Shape;84;p17">
            <a:extLst>
              <a:ext uri="{FF2B5EF4-FFF2-40B4-BE49-F238E27FC236}">
                <a16:creationId xmlns:a16="http://schemas.microsoft.com/office/drawing/2014/main" id="{BC994AF2-A915-DC40-CA0B-3C6E3592621C}"/>
              </a:ext>
            </a:extLst>
          </p:cNvPr>
          <p:cNvGraphicFramePr/>
          <p:nvPr/>
        </p:nvGraphicFramePr>
        <p:xfrm>
          <a:off x="628650" y="521879"/>
          <a:ext cx="3943350" cy="4069262"/>
        </p:xfrm>
        <a:graphic>
          <a:graphicData uri="http://schemas.openxmlformats.org/drawingml/2006/table">
            <a:tbl>
              <a:tblPr>
                <a:tableStyleId>{5DA37D80-6434-44D0-A028-1B22A696006F}</a:tableStyleId>
              </a:tblPr>
              <a:tblGrid>
                <a:gridCol w="126111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2"/>
                    </a:ext>
                  </a:extLst>
                </a:gridCol>
              </a:tblGrid>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To:</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jones@school.edu</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Subject:</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Geometry Question</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510646">
                <a:tc gridSpan="2">
                  <a:txBody>
                    <a:bodyPr/>
                    <a:lstStyle/>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Hi Mr. Jones!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I’m in your 5</a:t>
                      </a:r>
                      <a:r>
                        <a:rPr lang="en-US" sz="2000" b="0" baseline="300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t>
                      </a: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hour math class.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Could you please remind me when our volume project is due?</a:t>
                      </a:r>
                    </a:p>
                    <a:p>
                      <a:pPr marL="0" lvl="0" indent="0" algn="l" rtl="0">
                        <a:spcBef>
                          <a:spcPts val="0"/>
                        </a:spcBef>
                        <a:spcAft>
                          <a:spcPts val="1200"/>
                        </a:spcAft>
                        <a:buNone/>
                      </a:pPr>
                      <a:endPar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Thanks!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Mia K.</a:t>
                      </a:r>
                      <a:endParaRPr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hMerge="1">
                  <a:txBody>
                    <a:bodyPr/>
                    <a:lstStyle/>
                    <a:p>
                      <a:pPr marL="0" lvl="0" indent="0" algn="l" rtl="0">
                        <a:spcBef>
                          <a:spcPts val="0"/>
                        </a:spcBef>
                        <a:spcAft>
                          <a:spcPts val="0"/>
                        </a:spcAft>
                        <a:buNone/>
                      </a:pPr>
                      <a:endParaRPr sz="2400" dirty="0"/>
                    </a:p>
                  </a:txBody>
                  <a:tcPr marL="91425" marR="91425" marT="91425" marB="91425"/>
                </a:tc>
                <a:extLst>
                  <a:ext uri="{0D108BD9-81ED-4DB2-BD59-A6C34878D82A}">
                    <a16:rowId xmlns:a16="http://schemas.microsoft.com/office/drawing/2014/main" val="702349221"/>
                  </a:ext>
                </a:extLst>
              </a:tr>
            </a:tbl>
          </a:graphicData>
        </a:graphic>
      </p:graphicFrame>
      <p:cxnSp>
        <p:nvCxnSpPr>
          <p:cNvPr id="7" name="Straight Arrow Connector 6">
            <a:extLst>
              <a:ext uri="{FF2B5EF4-FFF2-40B4-BE49-F238E27FC236}">
                <a16:creationId xmlns:a16="http://schemas.microsoft.com/office/drawing/2014/main" id="{2BFA0618-6240-B07B-AC49-199D4FBD233C}"/>
              </a:ext>
            </a:extLst>
          </p:cNvPr>
          <p:cNvCxnSpPr>
            <a:cxnSpLocks/>
            <a:stCxn id="11" idx="1"/>
          </p:cNvCxnSpPr>
          <p:nvPr/>
        </p:nvCxnSpPr>
        <p:spPr>
          <a:xfrm flipH="1">
            <a:off x="2306320" y="1393780"/>
            <a:ext cx="2918047" cy="409620"/>
          </a:xfrm>
          <a:prstGeom prst="straightConnector1">
            <a:avLst/>
          </a:prstGeom>
          <a:ln w="28575" cap="flat" cmpd="sng" algn="ctr">
            <a:solidFill>
              <a:schemeClr val="accent1"/>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9" name="Rectangle: Single Corner Snipped 8">
            <a:extLst>
              <a:ext uri="{FF2B5EF4-FFF2-40B4-BE49-F238E27FC236}">
                <a16:creationId xmlns:a16="http://schemas.microsoft.com/office/drawing/2014/main" id="{A1CE156C-4941-5610-DBBF-089D49D97BE7}"/>
              </a:ext>
            </a:extLst>
          </p:cNvPr>
          <p:cNvSpPr/>
          <p:nvPr/>
        </p:nvSpPr>
        <p:spPr>
          <a:xfrm>
            <a:off x="4704081" y="1945640"/>
            <a:ext cx="3811270" cy="1803400"/>
          </a:xfrm>
          <a:prstGeom prst="snip1Rect">
            <a:avLst/>
          </a:prstGeom>
          <a:solidFill>
            <a:srgbClr val="D6EDBD"/>
          </a:solidFill>
          <a:ln w="28575">
            <a:solidFill>
              <a:srgbClr val="5A8B25"/>
            </a:solidFill>
          </a:ln>
        </p:spPr>
        <p:style>
          <a:lnRef idx="2">
            <a:schemeClr val="accent3">
              <a:shade val="15000"/>
            </a:schemeClr>
          </a:lnRef>
          <a:fillRef idx="1">
            <a:schemeClr val="accent3"/>
          </a:fillRef>
          <a:effectRef idx="0">
            <a:schemeClr val="accent3"/>
          </a:effectRef>
          <a:fontRef idx="minor">
            <a:schemeClr val="lt1"/>
          </a:fontRef>
        </p:style>
        <p:txBody>
          <a:bodyPr rtlCol="0" anchor="t"/>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Advice:</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Think about to whom you are writing. Be very respectful and avoid using slang.</a:t>
            </a:r>
            <a:endPar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3FEB8F78-A922-7F8A-C5A8-52CFF74BBAF7}"/>
              </a:ext>
            </a:extLst>
          </p:cNvPr>
          <p:cNvSpPr/>
          <p:nvPr/>
        </p:nvSpPr>
        <p:spPr>
          <a:xfrm>
            <a:off x="5224367" y="1075599"/>
            <a:ext cx="3290984" cy="636361"/>
          </a:xfrm>
          <a:prstGeom prst="roundRect">
            <a:avLst/>
          </a:prstGeom>
          <a:solidFill>
            <a:schemeClr val="accent1">
              <a:lumMod val="20000"/>
              <a:lumOff val="80000"/>
            </a:schemeClr>
          </a:solidFill>
          <a:ln w="28575">
            <a:solidFill>
              <a:schemeClr val="accent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greeting</a:t>
            </a:r>
          </a:p>
        </p:txBody>
      </p:sp>
    </p:spTree>
    <p:extLst>
      <p:ext uri="{BB962C8B-B14F-4D97-AF65-F5344CB8AC3E}">
        <p14:creationId xmlns:p14="http://schemas.microsoft.com/office/powerpoint/2010/main" val="243000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8E153-CB8B-DCD4-BFC0-179E2E8FD485}"/>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FF7C876-3997-51EE-8514-3C597BF78213}"/>
              </a:ext>
            </a:extLst>
          </p:cNvPr>
          <p:cNvSpPr/>
          <p:nvPr/>
        </p:nvSpPr>
        <p:spPr>
          <a:xfrm>
            <a:off x="448309" y="1984919"/>
            <a:ext cx="4255771" cy="1352051"/>
          </a:xfrm>
          <a:prstGeom prst="roundRect">
            <a:avLst/>
          </a:prstGeom>
          <a:solidFill>
            <a:schemeClr val="accent4">
              <a:lumMod val="20000"/>
              <a:lumOff val="80000"/>
            </a:schemeClr>
          </a:solidFill>
          <a:ln w="28575">
            <a:solidFill>
              <a:schemeClr val="accent4"/>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Google Shape;84;p17">
            <a:extLst>
              <a:ext uri="{FF2B5EF4-FFF2-40B4-BE49-F238E27FC236}">
                <a16:creationId xmlns:a16="http://schemas.microsoft.com/office/drawing/2014/main" id="{0135928F-5BB4-40DD-33D3-155DD91F43BC}"/>
              </a:ext>
            </a:extLst>
          </p:cNvPr>
          <p:cNvGraphicFramePr/>
          <p:nvPr/>
        </p:nvGraphicFramePr>
        <p:xfrm>
          <a:off x="628650" y="521879"/>
          <a:ext cx="3943350" cy="4069262"/>
        </p:xfrm>
        <a:graphic>
          <a:graphicData uri="http://schemas.openxmlformats.org/drawingml/2006/table">
            <a:tbl>
              <a:tblPr>
                <a:tableStyleId>{5DA37D80-6434-44D0-A028-1B22A696006F}</a:tableStyleId>
              </a:tblPr>
              <a:tblGrid>
                <a:gridCol w="126111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2"/>
                    </a:ext>
                  </a:extLst>
                </a:gridCol>
              </a:tblGrid>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To:</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jones@school.edu</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Subject:</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Geometry Question</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510646">
                <a:tc gridSpan="2">
                  <a:txBody>
                    <a:bodyPr/>
                    <a:lstStyle/>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Hi Mr. Jones!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I’m in your 5</a:t>
                      </a:r>
                      <a:r>
                        <a:rPr lang="en-US" sz="2000" b="0" baseline="300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t>
                      </a: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hour math class.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Could you please remind me when our volume project is due?</a:t>
                      </a:r>
                    </a:p>
                    <a:p>
                      <a:pPr marL="0" lvl="0" indent="0" algn="l" rtl="0">
                        <a:spcBef>
                          <a:spcPts val="0"/>
                        </a:spcBef>
                        <a:spcAft>
                          <a:spcPts val="1200"/>
                        </a:spcAft>
                        <a:buNone/>
                      </a:pPr>
                      <a:endPar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Thanks!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Mia K.</a:t>
                      </a:r>
                      <a:endParaRPr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hMerge="1">
                  <a:txBody>
                    <a:bodyPr/>
                    <a:lstStyle/>
                    <a:p>
                      <a:pPr marL="0" lvl="0" indent="0" algn="l" rtl="0">
                        <a:spcBef>
                          <a:spcPts val="0"/>
                        </a:spcBef>
                        <a:spcAft>
                          <a:spcPts val="0"/>
                        </a:spcAft>
                        <a:buNone/>
                      </a:pPr>
                      <a:endParaRPr sz="2400" dirty="0"/>
                    </a:p>
                  </a:txBody>
                  <a:tcPr marL="91425" marR="91425" marT="91425" marB="91425"/>
                </a:tc>
                <a:extLst>
                  <a:ext uri="{0D108BD9-81ED-4DB2-BD59-A6C34878D82A}">
                    <a16:rowId xmlns:a16="http://schemas.microsoft.com/office/drawing/2014/main" val="702349221"/>
                  </a:ext>
                </a:extLst>
              </a:tr>
            </a:tbl>
          </a:graphicData>
        </a:graphic>
      </p:graphicFrame>
      <p:cxnSp>
        <p:nvCxnSpPr>
          <p:cNvPr id="7" name="Straight Arrow Connector 6">
            <a:extLst>
              <a:ext uri="{FF2B5EF4-FFF2-40B4-BE49-F238E27FC236}">
                <a16:creationId xmlns:a16="http://schemas.microsoft.com/office/drawing/2014/main" id="{E71841A2-A8AC-1AF1-A596-C815FB98A3BE}"/>
              </a:ext>
            </a:extLst>
          </p:cNvPr>
          <p:cNvCxnSpPr>
            <a:cxnSpLocks/>
            <a:stCxn id="11" idx="1"/>
          </p:cNvCxnSpPr>
          <p:nvPr/>
        </p:nvCxnSpPr>
        <p:spPr>
          <a:xfrm flipH="1" flipV="1">
            <a:off x="4008120" y="2291080"/>
            <a:ext cx="1216247" cy="347980"/>
          </a:xfrm>
          <a:prstGeom prst="straightConnector1">
            <a:avLst/>
          </a:prstGeom>
          <a:ln w="28575" cap="flat" cmpd="sng" algn="ctr">
            <a:solidFill>
              <a:schemeClr val="accent3"/>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11" name="Rectangle: Rounded Corners 10">
            <a:extLst>
              <a:ext uri="{FF2B5EF4-FFF2-40B4-BE49-F238E27FC236}">
                <a16:creationId xmlns:a16="http://schemas.microsoft.com/office/drawing/2014/main" id="{945AABBC-A209-BE51-DB62-502E25C0B4FC}"/>
              </a:ext>
            </a:extLst>
          </p:cNvPr>
          <p:cNvSpPr/>
          <p:nvPr/>
        </p:nvSpPr>
        <p:spPr>
          <a:xfrm>
            <a:off x="5224367" y="2352040"/>
            <a:ext cx="3290984" cy="574040"/>
          </a:xfrm>
          <a:prstGeom prst="roundRect">
            <a:avLst/>
          </a:prstGeom>
          <a:solidFill>
            <a:schemeClr val="accent3">
              <a:lumMod val="20000"/>
              <a:lumOff val="80000"/>
            </a:schemeClr>
          </a:solidFill>
          <a:ln w="28575">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introduction</a:t>
            </a:r>
          </a:p>
        </p:txBody>
      </p:sp>
      <p:cxnSp>
        <p:nvCxnSpPr>
          <p:cNvPr id="8" name="Straight Arrow Connector 7">
            <a:extLst>
              <a:ext uri="{FF2B5EF4-FFF2-40B4-BE49-F238E27FC236}">
                <a16:creationId xmlns:a16="http://schemas.microsoft.com/office/drawing/2014/main" id="{A8E612DC-804B-24BB-9803-FDAF8A4DE646}"/>
              </a:ext>
            </a:extLst>
          </p:cNvPr>
          <p:cNvCxnSpPr>
            <a:cxnSpLocks/>
            <a:stCxn id="10" idx="1"/>
          </p:cNvCxnSpPr>
          <p:nvPr/>
        </p:nvCxnSpPr>
        <p:spPr>
          <a:xfrm flipH="1" flipV="1">
            <a:off x="4008120" y="2987040"/>
            <a:ext cx="1216247" cy="448990"/>
          </a:xfrm>
          <a:prstGeom prst="straightConnector1">
            <a:avLst/>
          </a:prstGeom>
          <a:ln w="28575" cap="flat" cmpd="sng" algn="ctr">
            <a:solidFill>
              <a:schemeClr val="accent1"/>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10" name="Rectangle: Rounded Corners 9">
            <a:extLst>
              <a:ext uri="{FF2B5EF4-FFF2-40B4-BE49-F238E27FC236}">
                <a16:creationId xmlns:a16="http://schemas.microsoft.com/office/drawing/2014/main" id="{E162EBB0-4744-5602-20C0-4EA6E8917F05}"/>
              </a:ext>
            </a:extLst>
          </p:cNvPr>
          <p:cNvSpPr/>
          <p:nvPr/>
        </p:nvSpPr>
        <p:spPr>
          <a:xfrm>
            <a:off x="5224367" y="3149010"/>
            <a:ext cx="3290984" cy="574040"/>
          </a:xfrm>
          <a:prstGeom prst="roundRect">
            <a:avLst/>
          </a:prstGeom>
          <a:solidFill>
            <a:schemeClr val="accent1">
              <a:lumMod val="20000"/>
              <a:lumOff val="80000"/>
            </a:schemeClr>
          </a:solidFill>
          <a:ln w="28575">
            <a:solidFill>
              <a:schemeClr val="accent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call to action</a:t>
            </a:r>
          </a:p>
        </p:txBody>
      </p:sp>
      <p:sp>
        <p:nvSpPr>
          <p:cNvPr id="14" name="Rectangle: Rounded Corners 13">
            <a:extLst>
              <a:ext uri="{FF2B5EF4-FFF2-40B4-BE49-F238E27FC236}">
                <a16:creationId xmlns:a16="http://schemas.microsoft.com/office/drawing/2014/main" id="{338BBD13-60AF-B4C2-8A5D-6E18B439C355}"/>
              </a:ext>
            </a:extLst>
          </p:cNvPr>
          <p:cNvSpPr/>
          <p:nvPr/>
        </p:nvSpPr>
        <p:spPr>
          <a:xfrm>
            <a:off x="5224367" y="521879"/>
            <a:ext cx="3290984" cy="1616801"/>
          </a:xfrm>
          <a:prstGeom prst="roundRect">
            <a:avLst/>
          </a:prstGeom>
          <a:solidFill>
            <a:schemeClr val="accent4">
              <a:lumMod val="20000"/>
              <a:lumOff val="80000"/>
            </a:schemeClr>
          </a:solidFill>
          <a:ln w="28575">
            <a:solidFill>
              <a:schemeClr val="accent4"/>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body of the email includes both the introduction and call to action.</a:t>
            </a:r>
          </a:p>
        </p:txBody>
      </p:sp>
    </p:spTree>
    <p:extLst>
      <p:ext uri="{BB962C8B-B14F-4D97-AF65-F5344CB8AC3E}">
        <p14:creationId xmlns:p14="http://schemas.microsoft.com/office/powerpoint/2010/main" val="1440854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5ED74-536C-74BA-94E3-65FE8DBC97C9}"/>
            </a:ext>
          </a:extLst>
        </p:cNvPr>
        <p:cNvGrpSpPr/>
        <p:nvPr/>
      </p:nvGrpSpPr>
      <p:grpSpPr>
        <a:xfrm>
          <a:off x="0" y="0"/>
          <a:ext cx="0" cy="0"/>
          <a:chOff x="0" y="0"/>
          <a:chExt cx="0" cy="0"/>
        </a:xfrm>
      </p:grpSpPr>
      <p:graphicFrame>
        <p:nvGraphicFramePr>
          <p:cNvPr id="4" name="Google Shape;84;p17">
            <a:extLst>
              <a:ext uri="{FF2B5EF4-FFF2-40B4-BE49-F238E27FC236}">
                <a16:creationId xmlns:a16="http://schemas.microsoft.com/office/drawing/2014/main" id="{1B864ED3-352C-3CDB-DB16-08BA174F52EA}"/>
              </a:ext>
            </a:extLst>
          </p:cNvPr>
          <p:cNvGraphicFramePr/>
          <p:nvPr>
            <p:extLst>
              <p:ext uri="{D42A27DB-BD31-4B8C-83A1-F6EECF244321}">
                <p14:modId xmlns:p14="http://schemas.microsoft.com/office/powerpoint/2010/main" val="4031680653"/>
              </p:ext>
            </p:extLst>
          </p:nvPr>
        </p:nvGraphicFramePr>
        <p:xfrm>
          <a:off x="628650" y="521879"/>
          <a:ext cx="3943350" cy="4069262"/>
        </p:xfrm>
        <a:graphic>
          <a:graphicData uri="http://schemas.openxmlformats.org/drawingml/2006/table">
            <a:tbl>
              <a:tblPr>
                <a:tableStyleId>{5DA37D80-6434-44D0-A028-1B22A696006F}</a:tableStyleId>
              </a:tblPr>
              <a:tblGrid>
                <a:gridCol w="1261110">
                  <a:extLst>
                    <a:ext uri="{9D8B030D-6E8A-4147-A177-3AD203B41FA5}">
                      <a16:colId xmlns:a16="http://schemas.microsoft.com/office/drawing/2014/main" val="20000"/>
                    </a:ext>
                  </a:extLst>
                </a:gridCol>
                <a:gridCol w="2682240">
                  <a:extLst>
                    <a:ext uri="{9D8B030D-6E8A-4147-A177-3AD203B41FA5}">
                      <a16:colId xmlns:a16="http://schemas.microsoft.com/office/drawing/2014/main" val="20002"/>
                    </a:ext>
                  </a:extLst>
                </a:gridCol>
              </a:tblGrid>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To:</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jones@school.edu</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510646">
                <a:tc>
                  <a:txBody>
                    <a:bodyPr/>
                    <a:lstStyle/>
                    <a:p>
                      <a:pPr marL="0" lvl="0" indent="0" algn="r" rtl="0">
                        <a:spcBef>
                          <a:spcPts val="0"/>
                        </a:spcBef>
                        <a:spcAft>
                          <a:spcPts val="0"/>
                        </a:spcAft>
                        <a:buNone/>
                      </a:pPr>
                      <a:r>
                        <a:rPr lang="en-US"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rPr>
                        <a:t>Subject:</a:t>
                      </a:r>
                      <a:endParaRPr sz="2000" b="1" dirty="0">
                        <a:solidFill>
                          <a:schemeClr val="accent3"/>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a:txBody>
                    <a:bodyPr/>
                    <a:lstStyle/>
                    <a:p>
                      <a:pPr marL="0" lvl="0" indent="0" algn="l" rtl="0">
                        <a:spcBef>
                          <a:spcPts val="0"/>
                        </a:spcBef>
                        <a:spcAft>
                          <a:spcPts val="0"/>
                        </a:spcAft>
                        <a:buNone/>
                      </a:pPr>
                      <a:r>
                        <a:rPr lang="en-US" sz="2000" dirty="0">
                          <a:latin typeface="Calibri" panose="020F0502020204030204" pitchFamily="34" charset="0"/>
                          <a:ea typeface="Calibri" panose="020F0502020204030204" pitchFamily="34" charset="0"/>
                          <a:cs typeface="Calibri" panose="020F0502020204030204" pitchFamily="34" charset="0"/>
                        </a:rPr>
                        <a:t>Geometry Question</a:t>
                      </a:r>
                      <a:endParaRPr sz="20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510646">
                <a:tc gridSpan="2">
                  <a:txBody>
                    <a:bodyPr/>
                    <a:lstStyle/>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Hi Mr. Jones!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I’m in your 5</a:t>
                      </a:r>
                      <a:r>
                        <a:rPr lang="en-US" sz="2000" b="0" baseline="300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t>
                      </a: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hour math class.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Could you please remind me when our volume project is due?</a:t>
                      </a:r>
                    </a:p>
                    <a:p>
                      <a:pPr marL="0" lvl="0" indent="0" algn="l" rtl="0">
                        <a:spcBef>
                          <a:spcPts val="0"/>
                        </a:spcBef>
                        <a:spcAft>
                          <a:spcPts val="1200"/>
                        </a:spcAft>
                        <a:buNone/>
                      </a:pPr>
                      <a:endPar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Thanks!</a:t>
                      </a:r>
                    </a:p>
                    <a:p>
                      <a:pPr marL="0" lvl="0" indent="0" algn="l" rtl="0">
                        <a:spcBef>
                          <a:spcPts val="0"/>
                        </a:spcBef>
                        <a:spcAft>
                          <a:spcPts val="1200"/>
                        </a:spcAft>
                        <a:buNone/>
                      </a:pPr>
                      <a:r>
                        <a:rPr lang="en-US"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Mia K.</a:t>
                      </a:r>
                      <a:endParaRPr sz="2000" b="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tc>
                <a:tc hMerge="1">
                  <a:txBody>
                    <a:bodyPr/>
                    <a:lstStyle/>
                    <a:p>
                      <a:pPr marL="0" lvl="0" indent="0" algn="l" rtl="0">
                        <a:spcBef>
                          <a:spcPts val="0"/>
                        </a:spcBef>
                        <a:spcAft>
                          <a:spcPts val="0"/>
                        </a:spcAft>
                        <a:buNone/>
                      </a:pPr>
                      <a:endParaRPr sz="2400" dirty="0"/>
                    </a:p>
                  </a:txBody>
                  <a:tcPr marL="91425" marR="91425" marT="91425" marB="91425"/>
                </a:tc>
                <a:extLst>
                  <a:ext uri="{0D108BD9-81ED-4DB2-BD59-A6C34878D82A}">
                    <a16:rowId xmlns:a16="http://schemas.microsoft.com/office/drawing/2014/main" val="702349221"/>
                  </a:ext>
                </a:extLst>
              </a:tr>
            </a:tbl>
          </a:graphicData>
        </a:graphic>
      </p:graphicFrame>
      <p:cxnSp>
        <p:nvCxnSpPr>
          <p:cNvPr id="7" name="Straight Arrow Connector 6">
            <a:extLst>
              <a:ext uri="{FF2B5EF4-FFF2-40B4-BE49-F238E27FC236}">
                <a16:creationId xmlns:a16="http://schemas.microsoft.com/office/drawing/2014/main" id="{CD646947-E467-DC72-4DF8-18DA103CD959}"/>
              </a:ext>
            </a:extLst>
          </p:cNvPr>
          <p:cNvCxnSpPr>
            <a:cxnSpLocks/>
            <a:stCxn id="11" idx="1"/>
          </p:cNvCxnSpPr>
          <p:nvPr/>
        </p:nvCxnSpPr>
        <p:spPr>
          <a:xfrm flipH="1">
            <a:off x="1651000" y="3070689"/>
            <a:ext cx="3573367" cy="795191"/>
          </a:xfrm>
          <a:prstGeom prst="straightConnector1">
            <a:avLst/>
          </a:prstGeom>
          <a:ln w="28575" cap="flat" cmpd="sng" algn="ctr">
            <a:solidFill>
              <a:schemeClr val="accent3"/>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2698C19C-44EC-8802-8A97-A87AFF89F9D5}"/>
              </a:ext>
            </a:extLst>
          </p:cNvPr>
          <p:cNvCxnSpPr>
            <a:cxnSpLocks/>
            <a:stCxn id="10" idx="1"/>
          </p:cNvCxnSpPr>
          <p:nvPr/>
        </p:nvCxnSpPr>
        <p:spPr>
          <a:xfrm flipH="1">
            <a:off x="1737360" y="4039684"/>
            <a:ext cx="3487007" cy="291016"/>
          </a:xfrm>
          <a:prstGeom prst="straightConnector1">
            <a:avLst/>
          </a:prstGeom>
          <a:ln w="28575" cap="flat" cmpd="sng" algn="ctr">
            <a:solidFill>
              <a:schemeClr val="accent4"/>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9" name="Rectangle: Single Corner Snipped 8">
            <a:extLst>
              <a:ext uri="{FF2B5EF4-FFF2-40B4-BE49-F238E27FC236}">
                <a16:creationId xmlns:a16="http://schemas.microsoft.com/office/drawing/2014/main" id="{039C1584-5065-1373-E23B-0C95215F08A3}"/>
              </a:ext>
            </a:extLst>
          </p:cNvPr>
          <p:cNvSpPr/>
          <p:nvPr/>
        </p:nvSpPr>
        <p:spPr>
          <a:xfrm>
            <a:off x="4704081" y="726440"/>
            <a:ext cx="3811270" cy="1865569"/>
          </a:xfrm>
          <a:prstGeom prst="snip1Rect">
            <a:avLst/>
          </a:prstGeom>
          <a:solidFill>
            <a:srgbClr val="D6EDBD"/>
          </a:solidFill>
          <a:ln w="28575">
            <a:solidFill>
              <a:srgbClr val="5A8B25"/>
            </a:solidFill>
          </a:ln>
        </p:spPr>
        <p:style>
          <a:lnRef idx="2">
            <a:schemeClr val="accent3">
              <a:shade val="15000"/>
            </a:schemeClr>
          </a:lnRef>
          <a:fillRef idx="1">
            <a:schemeClr val="accent3"/>
          </a:fillRef>
          <a:effectRef idx="0">
            <a:schemeClr val="accent3"/>
          </a:effectRef>
          <a:fontRef idx="minor">
            <a:schemeClr val="lt1"/>
          </a:fontRef>
        </p:style>
        <p:txBody>
          <a:bodyPr rtlCol="0" anchor="t"/>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Advice:</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The closing is a great place to express gratitude or appreciation for their help.</a:t>
            </a:r>
            <a:endPar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4B5CA300-2948-8AAF-A5F7-BFE9402ECA14}"/>
              </a:ext>
            </a:extLst>
          </p:cNvPr>
          <p:cNvSpPr/>
          <p:nvPr/>
        </p:nvSpPr>
        <p:spPr>
          <a:xfrm>
            <a:off x="5224367" y="3694058"/>
            <a:ext cx="3290984" cy="691252"/>
          </a:xfrm>
          <a:prstGeom prst="roundRect">
            <a:avLst/>
          </a:prstGeom>
          <a:solidFill>
            <a:schemeClr val="accent4">
              <a:lumMod val="20000"/>
              <a:lumOff val="80000"/>
            </a:schemeClr>
          </a:solidFill>
          <a:ln w="28575">
            <a:solidFill>
              <a:schemeClr val="accent4"/>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your email signature</a:t>
            </a:r>
          </a:p>
        </p:txBody>
      </p:sp>
      <p:sp>
        <p:nvSpPr>
          <p:cNvPr id="11" name="Rectangle: Rounded Corners 10">
            <a:extLst>
              <a:ext uri="{FF2B5EF4-FFF2-40B4-BE49-F238E27FC236}">
                <a16:creationId xmlns:a16="http://schemas.microsoft.com/office/drawing/2014/main" id="{04800D6F-502B-104D-CB9D-5B2C26EF66C1}"/>
              </a:ext>
            </a:extLst>
          </p:cNvPr>
          <p:cNvSpPr/>
          <p:nvPr/>
        </p:nvSpPr>
        <p:spPr>
          <a:xfrm>
            <a:off x="5224367" y="2759710"/>
            <a:ext cx="3290984" cy="621958"/>
          </a:xfrm>
          <a:prstGeom prst="roundRect">
            <a:avLst/>
          </a:prstGeom>
          <a:solidFill>
            <a:schemeClr val="accent3">
              <a:lumMod val="20000"/>
              <a:lumOff val="80000"/>
            </a:schemeClr>
          </a:solidFill>
          <a:ln w="28575">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the closing</a:t>
            </a:r>
          </a:p>
        </p:txBody>
      </p:sp>
    </p:spTree>
    <p:extLst>
      <p:ext uri="{BB962C8B-B14F-4D97-AF65-F5344CB8AC3E}">
        <p14:creationId xmlns:p14="http://schemas.microsoft.com/office/powerpoint/2010/main" val="91831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35486-8421-A303-5446-B5F19EF05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11D6A-AEF8-5601-F54D-60D4A1DFCEFE}"/>
              </a:ext>
            </a:extLst>
          </p:cNvPr>
          <p:cNvSpPr>
            <a:spLocks noGrp="1"/>
          </p:cNvSpPr>
          <p:nvPr>
            <p:ph type="title"/>
          </p:nvPr>
        </p:nvSpPr>
        <p:spPr/>
        <p:txBody>
          <a:bodyPr/>
          <a:lstStyle/>
          <a:p>
            <a:r>
              <a:rPr lang="en-US" dirty="0"/>
              <a:t>To Whom</a:t>
            </a:r>
          </a:p>
        </p:txBody>
      </p:sp>
      <p:sp>
        <p:nvSpPr>
          <p:cNvPr id="3" name="Content Placeholder 2">
            <a:extLst>
              <a:ext uri="{FF2B5EF4-FFF2-40B4-BE49-F238E27FC236}">
                <a16:creationId xmlns:a16="http://schemas.microsoft.com/office/drawing/2014/main" id="{4902A73E-AAED-6EA2-3736-336094F85626}"/>
              </a:ext>
            </a:extLst>
          </p:cNvPr>
          <p:cNvSpPr>
            <a:spLocks noGrp="1"/>
          </p:cNvSpPr>
          <p:nvPr>
            <p:ph idx="4294967295"/>
          </p:nvPr>
        </p:nvSpPr>
        <p:spPr>
          <a:xfrm>
            <a:off x="628650" y="1370013"/>
            <a:ext cx="7886700" cy="3262312"/>
          </a:xfrm>
        </p:spPr>
        <p:txBody>
          <a:bodyPr>
            <a:normAutofit/>
          </a:bodyPr>
          <a:lstStyle/>
          <a:p>
            <a:pPr marL="319088" indent="-319088"/>
            <a:r>
              <a:rPr lang="en-US" dirty="0"/>
              <a:t>Sometimes you may email someone you know, and sometimes you must email someone you have never met.</a:t>
            </a:r>
          </a:p>
          <a:p>
            <a:pPr marL="319088" indent="-319088"/>
            <a:r>
              <a:rPr lang="en-US" dirty="0"/>
              <a:t>How should this influence your writing?</a:t>
            </a:r>
          </a:p>
        </p:txBody>
      </p:sp>
    </p:spTree>
    <p:extLst>
      <p:ext uri="{BB962C8B-B14F-4D97-AF65-F5344CB8AC3E}">
        <p14:creationId xmlns:p14="http://schemas.microsoft.com/office/powerpoint/2010/main" val="160541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60A8-E5CC-493F-162C-30A6C6FF5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2D809-4327-1A83-4109-DB147AB5EFFE}"/>
              </a:ext>
            </a:extLst>
          </p:cNvPr>
          <p:cNvSpPr>
            <a:spLocks noGrp="1"/>
          </p:cNvSpPr>
          <p:nvPr>
            <p:ph type="title"/>
          </p:nvPr>
        </p:nvSpPr>
        <p:spPr/>
        <p:txBody>
          <a:bodyPr/>
          <a:lstStyle/>
          <a:p>
            <a:r>
              <a:rPr lang="en-US" dirty="0"/>
              <a:t>To Whom</a:t>
            </a:r>
          </a:p>
        </p:txBody>
      </p:sp>
      <p:sp>
        <p:nvSpPr>
          <p:cNvPr id="3" name="Content Placeholder 2">
            <a:extLst>
              <a:ext uri="{FF2B5EF4-FFF2-40B4-BE49-F238E27FC236}">
                <a16:creationId xmlns:a16="http://schemas.microsoft.com/office/drawing/2014/main" id="{D204A3E1-249B-77C4-1504-64396CE7AE67}"/>
              </a:ext>
            </a:extLst>
          </p:cNvPr>
          <p:cNvSpPr>
            <a:spLocks noGrp="1"/>
          </p:cNvSpPr>
          <p:nvPr>
            <p:ph idx="4294967295"/>
          </p:nvPr>
        </p:nvSpPr>
        <p:spPr>
          <a:xfrm>
            <a:off x="628650" y="1370013"/>
            <a:ext cx="7886700" cy="3262312"/>
          </a:xfrm>
        </p:spPr>
        <p:txBody>
          <a:bodyPr>
            <a:normAutofit/>
          </a:bodyPr>
          <a:lstStyle/>
          <a:p>
            <a:pPr marL="319088" indent="-319088"/>
            <a:r>
              <a:rPr lang="en-US" dirty="0"/>
              <a:t>Use the options from the Answer Bank to complete each email on your handout.</a:t>
            </a:r>
          </a:p>
          <a:p>
            <a:r>
              <a:rPr lang="en-US" dirty="0"/>
              <a:t>Choose the best option for each blank.</a:t>
            </a:r>
          </a:p>
          <a:p>
            <a:r>
              <a:rPr lang="en-US" dirty="0"/>
              <a:t>You will not use all the available options.</a:t>
            </a:r>
          </a:p>
        </p:txBody>
      </p:sp>
    </p:spTree>
    <p:extLst>
      <p:ext uri="{BB962C8B-B14F-4D97-AF65-F5344CB8AC3E}">
        <p14:creationId xmlns:p14="http://schemas.microsoft.com/office/powerpoint/2010/main" val="1397121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12EF6DF-D9DC-6BE2-4547-0C32F69B9702}"/>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97B05D3-D5CF-BB70-58C2-B84128AD8B4D}"/>
              </a:ext>
            </a:extLst>
          </p:cNvPr>
          <p:cNvGraphicFramePr>
            <a:graphicFrameLocks noGrp="1"/>
          </p:cNvGraphicFramePr>
          <p:nvPr>
            <p:extLst>
              <p:ext uri="{D42A27DB-BD31-4B8C-83A1-F6EECF244321}">
                <p14:modId xmlns:p14="http://schemas.microsoft.com/office/powerpoint/2010/main" val="3033603025"/>
              </p:ext>
            </p:extLst>
          </p:nvPr>
        </p:nvGraphicFramePr>
        <p:xfrm>
          <a:off x="457200" y="1370013"/>
          <a:ext cx="8229599" cy="3257814"/>
        </p:xfrm>
        <a:graphic>
          <a:graphicData uri="http://schemas.openxmlformats.org/drawingml/2006/table">
            <a:tbl>
              <a:tblPr firstRow="1">
                <a:tableStyleId>{BEDF182F-1DE7-4F13-8AA3-002D9E3B458A}</a:tableStyleId>
              </a:tblPr>
              <a:tblGrid>
                <a:gridCol w="951186">
                  <a:extLst>
                    <a:ext uri="{9D8B030D-6E8A-4147-A177-3AD203B41FA5}">
                      <a16:colId xmlns:a16="http://schemas.microsoft.com/office/drawing/2014/main" val="1967751795"/>
                    </a:ext>
                  </a:extLst>
                </a:gridCol>
                <a:gridCol w="3051690">
                  <a:extLst>
                    <a:ext uri="{9D8B030D-6E8A-4147-A177-3AD203B41FA5}">
                      <a16:colId xmlns:a16="http://schemas.microsoft.com/office/drawing/2014/main" val="1645771493"/>
                    </a:ext>
                  </a:extLst>
                </a:gridCol>
                <a:gridCol w="947496">
                  <a:extLst>
                    <a:ext uri="{9D8B030D-6E8A-4147-A177-3AD203B41FA5}">
                      <a16:colId xmlns:a16="http://schemas.microsoft.com/office/drawing/2014/main" val="1561075375"/>
                    </a:ext>
                  </a:extLst>
                </a:gridCol>
                <a:gridCol w="3279227">
                  <a:extLst>
                    <a:ext uri="{9D8B030D-6E8A-4147-A177-3AD203B41FA5}">
                      <a16:colId xmlns:a16="http://schemas.microsoft.com/office/drawing/2014/main" val="2187053421"/>
                    </a:ext>
                  </a:extLst>
                </a:gridCol>
              </a:tblGrid>
              <a:tr h="616836">
                <a:tc>
                  <a:txBody>
                    <a:bodyPr/>
                    <a:lstStyle/>
                    <a:p>
                      <a:pPr marL="0" marR="0" algn="r">
                        <a:lnSpc>
                          <a:spcPct val="115000"/>
                        </a:lnSpc>
                        <a:spcAft>
                          <a:spcPts val="800"/>
                        </a:spcAft>
                        <a:buNone/>
                      </a:pPr>
                      <a:r>
                        <a:rPr lang="en-US" sz="1800" b="1" kern="100" dirty="0">
                          <a:effectLst/>
                          <a:latin typeface="+mn-lt"/>
                          <a:cs typeface="Arial" panose="020B0604020202020204" pitchFamily="34" charset="0"/>
                        </a:rPr>
                        <a:t>To:</a:t>
                      </a:r>
                      <a:endParaRPr lang="en-US" sz="1800" b="1" kern="100" dirty="0">
                        <a:effectLst/>
                        <a:latin typeface="+mn-lt"/>
                        <a:ea typeface="Aptos" panose="020B0004020202020204" pitchFamily="34" charset="0"/>
                        <a:cs typeface="Arial" panose="020B0604020202020204" pitchFamily="34" charset="0"/>
                      </a:endParaRPr>
                    </a:p>
                  </a:txBody>
                  <a:tcPr marL="73025" marR="73025" marT="73025" marB="730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l">
                        <a:lnSpc>
                          <a:spcPct val="115000"/>
                        </a:lnSpc>
                        <a:spcAft>
                          <a:spcPts val="800"/>
                        </a:spcAft>
                        <a:buNone/>
                      </a:pPr>
                      <a:r>
                        <a:rPr lang="en-US" sz="1800" kern="100" dirty="0">
                          <a:effectLst/>
                          <a:latin typeface="+mn-lt"/>
                          <a:cs typeface="Arial" panose="020B0604020202020204" pitchFamily="34" charset="0"/>
                        </a:rPr>
                        <a:t>teacher@school.org</a:t>
                      </a:r>
                      <a:endParaRPr lang="en-US" sz="1800" kern="100" dirty="0">
                        <a:effectLst/>
                        <a:latin typeface="+mn-lt"/>
                        <a:ea typeface="Aptos" panose="020B0004020202020204" pitchFamily="34" charset="0"/>
                        <a:cs typeface="Arial" panose="020B0604020202020204" pitchFamily="34" charset="0"/>
                      </a:endParaRPr>
                    </a:p>
                  </a:txBody>
                  <a:tcPr marL="9525" marR="9525" marT="9525" marB="95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r">
                        <a:lnSpc>
                          <a:spcPct val="115000"/>
                        </a:lnSpc>
                        <a:spcAft>
                          <a:spcPts val="800"/>
                        </a:spcAft>
                        <a:buNone/>
                      </a:pPr>
                      <a:r>
                        <a:rPr lang="en-US" sz="1800" b="1" kern="100" dirty="0">
                          <a:effectLst/>
                          <a:latin typeface="+mn-lt"/>
                          <a:cs typeface="Arial" panose="020B0604020202020204" pitchFamily="34" charset="0"/>
                        </a:rPr>
                        <a:t>To:</a:t>
                      </a:r>
                      <a:endParaRPr lang="en-US" sz="1800" b="1" kern="100" dirty="0">
                        <a:effectLst/>
                        <a:latin typeface="+mn-lt"/>
                        <a:ea typeface="Aptos" panose="020B0004020202020204" pitchFamily="34" charset="0"/>
                        <a:cs typeface="Arial" panose="020B0604020202020204" pitchFamily="34" charset="0"/>
                      </a:endParaRPr>
                    </a:p>
                  </a:txBody>
                  <a:tcPr marL="73025" marR="73025" marT="73025" marB="730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l">
                        <a:lnSpc>
                          <a:spcPct val="115000"/>
                        </a:lnSpc>
                        <a:spcAft>
                          <a:spcPts val="800"/>
                        </a:spcAft>
                        <a:buNone/>
                      </a:pPr>
                      <a:r>
                        <a:rPr lang="en-US" sz="1800" kern="100" dirty="0">
                          <a:effectLst/>
                          <a:latin typeface="+mn-lt"/>
                          <a:cs typeface="Arial" panose="020B0604020202020204" pitchFamily="34" charset="0"/>
                        </a:rPr>
                        <a:t>professional@company.com</a:t>
                      </a:r>
                      <a:endParaRPr lang="en-US" sz="1800" kern="100" dirty="0">
                        <a:effectLst/>
                        <a:latin typeface="+mn-lt"/>
                        <a:ea typeface="Aptos" panose="020B0004020202020204" pitchFamily="34" charset="0"/>
                        <a:cs typeface="Arial" panose="020B0604020202020204" pitchFamily="34" charset="0"/>
                      </a:endParaRPr>
                    </a:p>
                  </a:txBody>
                  <a:tcPr marL="9525" marR="9525" marT="9525" marB="95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67118464"/>
                  </a:ext>
                </a:extLst>
              </a:tr>
              <a:tr h="483082">
                <a:tc>
                  <a:txBody>
                    <a:bodyPr/>
                    <a:lstStyle/>
                    <a:p>
                      <a:pPr marL="0" marR="0" algn="r">
                        <a:lnSpc>
                          <a:spcPct val="115000"/>
                        </a:lnSpc>
                        <a:spcAft>
                          <a:spcPts val="800"/>
                        </a:spcAft>
                        <a:buNone/>
                      </a:pPr>
                      <a:r>
                        <a:rPr lang="en-US" sz="1800" b="1" kern="100" dirty="0">
                          <a:effectLst/>
                          <a:latin typeface="+mn-lt"/>
                          <a:cs typeface="Arial" panose="020B0604020202020204" pitchFamily="34" charset="0"/>
                        </a:rPr>
                        <a:t>Subject:</a:t>
                      </a:r>
                      <a:endParaRPr lang="en-US" sz="1800" b="1"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Aft>
                          <a:spcPts val="800"/>
                        </a:spcAft>
                        <a:buNone/>
                      </a:pPr>
                      <a:r>
                        <a:rPr lang="en-US" sz="1800" kern="100" dirty="0">
                          <a:effectLst/>
                          <a:latin typeface="+mn-lt"/>
                          <a:cs typeface="Arial" panose="020B0604020202020204" pitchFamily="34" charset="0"/>
                        </a:rPr>
                        <a:t>_______________</a:t>
                      </a:r>
                      <a:endParaRPr lang="en-US" sz="1800" kern="100" dirty="0">
                        <a:effectLst/>
                        <a:latin typeface="+mn-lt"/>
                        <a:ea typeface="Aptos" panose="020B0004020202020204" pitchFamily="34" charset="0"/>
                        <a:cs typeface="Arial" panose="020B0604020202020204" pitchFamily="34" charset="0"/>
                      </a:endParaRPr>
                    </a:p>
                  </a:txBody>
                  <a:tcPr marL="9525" marR="9525" marT="9525" marB="95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0" marR="0" algn="r">
                        <a:lnSpc>
                          <a:spcPct val="115000"/>
                        </a:lnSpc>
                        <a:spcAft>
                          <a:spcPts val="800"/>
                        </a:spcAft>
                        <a:buNone/>
                      </a:pPr>
                      <a:r>
                        <a:rPr lang="en-US" sz="1800" b="1" kern="100" dirty="0">
                          <a:effectLst/>
                          <a:latin typeface="+mn-lt"/>
                          <a:cs typeface="Arial" panose="020B0604020202020204" pitchFamily="34" charset="0"/>
                        </a:rPr>
                        <a:t>Subject:</a:t>
                      </a:r>
                      <a:endParaRPr lang="en-US" sz="1800" b="1"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Aft>
                          <a:spcPts val="800"/>
                        </a:spcAft>
                        <a:buNone/>
                      </a:pPr>
                      <a:r>
                        <a:rPr lang="en-US" sz="1800" kern="100" dirty="0">
                          <a:effectLst/>
                          <a:latin typeface="+mn-lt"/>
                          <a:cs typeface="Arial" panose="020B0604020202020204" pitchFamily="34" charset="0"/>
                        </a:rPr>
                        <a:t>_______________</a:t>
                      </a:r>
                      <a:endParaRPr lang="en-US" sz="1800" kern="100" dirty="0">
                        <a:effectLst/>
                        <a:latin typeface="+mn-lt"/>
                        <a:ea typeface="Aptos" panose="020B0004020202020204" pitchFamily="34" charset="0"/>
                        <a:cs typeface="Arial" panose="020B0604020202020204" pitchFamily="34" charset="0"/>
                      </a:endParaRPr>
                    </a:p>
                  </a:txBody>
                  <a:tcPr marL="9525" marR="9525" marT="9525" marB="95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53352001"/>
                  </a:ext>
                </a:extLst>
              </a:tr>
              <a:tr h="616836">
                <a:tc gridSpan="2">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64921693"/>
                  </a:ext>
                </a:extLst>
              </a:tr>
              <a:tr h="770530">
                <a:tc gridSpan="2">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__________________ I’m applying</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__________________ My name is Johan,</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37308592"/>
                  </a:ext>
                </a:extLst>
              </a:tr>
              <a:tr h="770530">
                <a:tc gridSpan="2">
                  <a:txBody>
                    <a:bodyPr/>
                    <a:lstStyle/>
                    <a:p>
                      <a:pPr marL="0" marR="0">
                        <a:lnSpc>
                          <a:spcPct val="115000"/>
                        </a:lnSpc>
                        <a:spcAft>
                          <a:spcPts val="800"/>
                        </a:spcAft>
                        <a:buNone/>
                      </a:pPr>
                      <a:r>
                        <a:rPr lang="en-US" sz="1800" kern="1200" dirty="0">
                          <a:solidFill>
                            <a:srgbClr val="000000"/>
                          </a:solidFill>
                          <a:effectLst/>
                          <a:latin typeface="+mn-lt"/>
                          <a:ea typeface="Arial"/>
                          <a:cs typeface="Arial"/>
                        </a:rPr>
                        <a:t>for a summer leadership camp, and I need a letter</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tc>
                <a:tc gridSpan="2">
                  <a:txBody>
                    <a:bodyPr/>
                    <a:lstStyle/>
                    <a:p>
                      <a:pPr marL="0" marR="0">
                        <a:lnSpc>
                          <a:spcPct val="115000"/>
                        </a:lnSpc>
                        <a:spcAft>
                          <a:spcPts val="800"/>
                        </a:spcAft>
                        <a:buNone/>
                      </a:pPr>
                      <a:r>
                        <a:rPr lang="en-US" sz="1800" kern="1200" dirty="0">
                          <a:solidFill>
                            <a:srgbClr val="000000"/>
                          </a:solidFill>
                          <a:effectLst/>
                          <a:latin typeface="+mn-lt"/>
                          <a:ea typeface="Arial"/>
                          <a:cs typeface="Arial"/>
                        </a:rPr>
                        <a:t>and I am from Lincoln HS. I’m in a class where we are learning</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12790811"/>
                  </a:ext>
                </a:extLst>
              </a:tr>
            </a:tbl>
          </a:graphicData>
        </a:graphic>
      </p:graphicFrame>
      <p:sp>
        <p:nvSpPr>
          <p:cNvPr id="2" name="Title 1">
            <a:extLst>
              <a:ext uri="{FF2B5EF4-FFF2-40B4-BE49-F238E27FC236}">
                <a16:creationId xmlns:a16="http://schemas.microsoft.com/office/drawing/2014/main" id="{082E9591-0DEF-3542-06C0-70EF9A4A059B}"/>
              </a:ext>
            </a:extLst>
          </p:cNvPr>
          <p:cNvSpPr>
            <a:spLocks noGrp="1"/>
          </p:cNvSpPr>
          <p:nvPr>
            <p:ph type="title"/>
          </p:nvPr>
        </p:nvSpPr>
        <p:spPr/>
        <p:txBody>
          <a:bodyPr/>
          <a:lstStyle/>
          <a:p>
            <a:r>
              <a:rPr lang="en-US" dirty="0"/>
              <a:t>To Whom: Subject</a:t>
            </a:r>
          </a:p>
        </p:txBody>
      </p:sp>
    </p:spTree>
    <p:extLst>
      <p:ext uri="{BB962C8B-B14F-4D97-AF65-F5344CB8AC3E}">
        <p14:creationId xmlns:p14="http://schemas.microsoft.com/office/powerpoint/2010/main" val="361227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FD647-D09A-4529-FAE0-B781E7F56090}"/>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0D833CBA-CA29-468E-3CBD-29BA8931760A}"/>
              </a:ext>
            </a:extLst>
          </p:cNvPr>
          <p:cNvSpPr>
            <a:spLocks noGrp="1"/>
          </p:cNvSpPr>
          <p:nvPr>
            <p:ph type="body" sz="quarter" idx="10"/>
          </p:nvPr>
        </p:nvSpPr>
        <p:spPr/>
        <p:txBody>
          <a:bodyPr/>
          <a:lstStyle/>
          <a:p>
            <a:pPr marL="0" indent="0">
              <a:buNone/>
            </a:pPr>
            <a:r>
              <a:rPr lang="en-US" dirty="0"/>
              <a:t>How do our communication choices shape the first impressions others form of us?</a:t>
            </a:r>
          </a:p>
        </p:txBody>
      </p:sp>
    </p:spTree>
    <p:extLst>
      <p:ext uri="{BB962C8B-B14F-4D97-AF65-F5344CB8AC3E}">
        <p14:creationId xmlns:p14="http://schemas.microsoft.com/office/powerpoint/2010/main" val="145950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02C0D4-1AA8-4812-15DC-9A6F2BD6E1E3}"/>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F4B76F1-6E0F-DEEB-3143-DCD3C295B016}"/>
              </a:ext>
            </a:extLst>
          </p:cNvPr>
          <p:cNvGraphicFramePr>
            <a:graphicFrameLocks noGrp="1"/>
          </p:cNvGraphicFramePr>
          <p:nvPr>
            <p:extLst>
              <p:ext uri="{D42A27DB-BD31-4B8C-83A1-F6EECF244321}">
                <p14:modId xmlns:p14="http://schemas.microsoft.com/office/powerpoint/2010/main" val="1058731222"/>
              </p:ext>
            </p:extLst>
          </p:nvPr>
        </p:nvGraphicFramePr>
        <p:xfrm>
          <a:off x="457200" y="1370013"/>
          <a:ext cx="8229599" cy="3092214"/>
        </p:xfrm>
        <a:graphic>
          <a:graphicData uri="http://schemas.openxmlformats.org/drawingml/2006/table">
            <a:tbl>
              <a:tblPr firstRow="1">
                <a:tableStyleId>{BEDF182F-1DE7-4F13-8AA3-002D9E3B458A}</a:tableStyleId>
              </a:tblPr>
              <a:tblGrid>
                <a:gridCol w="4002876">
                  <a:extLst>
                    <a:ext uri="{9D8B030D-6E8A-4147-A177-3AD203B41FA5}">
                      <a16:colId xmlns:a16="http://schemas.microsoft.com/office/drawing/2014/main" val="1967751795"/>
                    </a:ext>
                  </a:extLst>
                </a:gridCol>
                <a:gridCol w="4226723">
                  <a:extLst>
                    <a:ext uri="{9D8B030D-6E8A-4147-A177-3AD203B41FA5}">
                      <a16:colId xmlns:a16="http://schemas.microsoft.com/office/drawing/2014/main" val="1561075375"/>
                    </a:ext>
                  </a:extLst>
                </a:gridCol>
              </a:tblGrid>
              <a:tr h="616836">
                <a:tc>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4921693"/>
                  </a:ext>
                </a:extLst>
              </a:tr>
              <a:tr h="770530">
                <a:tc>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__________________ I’m applying</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__________________ My name is Johan,</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37308592"/>
                  </a:ext>
                </a:extLst>
              </a:tr>
              <a:tr h="770530">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for a summer leadership camp, and I need a letter of recommendation. I was wondering if you could write one for me. I really liked your class, and I think you know me well.</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and I am from Lincoln HS. I’m in a class where we are learning about careers, and it would be really cool to hear from someone who does your job.</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12790811"/>
                  </a:ext>
                </a:extLst>
              </a:tr>
            </a:tbl>
          </a:graphicData>
        </a:graphic>
      </p:graphicFrame>
      <p:sp>
        <p:nvSpPr>
          <p:cNvPr id="2" name="Title 1">
            <a:extLst>
              <a:ext uri="{FF2B5EF4-FFF2-40B4-BE49-F238E27FC236}">
                <a16:creationId xmlns:a16="http://schemas.microsoft.com/office/drawing/2014/main" id="{294E6361-3593-710E-0985-342160716F5F}"/>
              </a:ext>
            </a:extLst>
          </p:cNvPr>
          <p:cNvSpPr>
            <a:spLocks noGrp="1"/>
          </p:cNvSpPr>
          <p:nvPr>
            <p:ph type="title"/>
          </p:nvPr>
        </p:nvSpPr>
        <p:spPr/>
        <p:txBody>
          <a:bodyPr/>
          <a:lstStyle/>
          <a:p>
            <a:r>
              <a:rPr lang="en-US" dirty="0"/>
              <a:t>To Whom: Greeting and Introduction</a:t>
            </a:r>
            <a:endParaRPr lang="en-US" dirty="0">
              <a:highlight>
                <a:srgbClr val="00FFFF"/>
              </a:highlight>
            </a:endParaRPr>
          </a:p>
        </p:txBody>
      </p:sp>
    </p:spTree>
    <p:extLst>
      <p:ext uri="{BB962C8B-B14F-4D97-AF65-F5344CB8AC3E}">
        <p14:creationId xmlns:p14="http://schemas.microsoft.com/office/powerpoint/2010/main" val="4228493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6EFC4-80F4-9B84-4947-C9705A64266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1CAD20C-35CB-A9D6-3BCE-7FB7BFACAB08}"/>
              </a:ext>
            </a:extLst>
          </p:cNvPr>
          <p:cNvGraphicFramePr>
            <a:graphicFrameLocks noGrp="1"/>
          </p:cNvGraphicFramePr>
          <p:nvPr>
            <p:extLst>
              <p:ext uri="{D42A27DB-BD31-4B8C-83A1-F6EECF244321}">
                <p14:modId xmlns:p14="http://schemas.microsoft.com/office/powerpoint/2010/main" val="342635140"/>
              </p:ext>
            </p:extLst>
          </p:nvPr>
        </p:nvGraphicFramePr>
        <p:xfrm>
          <a:off x="457200" y="1370013"/>
          <a:ext cx="8229599" cy="2930440"/>
        </p:xfrm>
        <a:graphic>
          <a:graphicData uri="http://schemas.openxmlformats.org/drawingml/2006/table">
            <a:tbl>
              <a:tblPr firstRow="1">
                <a:tableStyleId>{BEDF182F-1DE7-4F13-8AA3-002D9E3B458A}</a:tableStyleId>
              </a:tblPr>
              <a:tblGrid>
                <a:gridCol w="4002876">
                  <a:extLst>
                    <a:ext uri="{9D8B030D-6E8A-4147-A177-3AD203B41FA5}">
                      <a16:colId xmlns:a16="http://schemas.microsoft.com/office/drawing/2014/main" val="1967751795"/>
                    </a:ext>
                  </a:extLst>
                </a:gridCol>
                <a:gridCol w="4226723">
                  <a:extLst>
                    <a:ext uri="{9D8B030D-6E8A-4147-A177-3AD203B41FA5}">
                      <a16:colId xmlns:a16="http://schemas.microsoft.com/office/drawing/2014/main" val="1561075375"/>
                    </a:ext>
                  </a:extLst>
                </a:gridCol>
              </a:tblGrid>
              <a:tr h="616836">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The letter is due in 2 weeks. Would you have time to write one for me?</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We are hoping to have someone speak next month. Is there anyone from your business who would be willing and available to speak to our class?</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64921693"/>
                  </a:ext>
                </a:extLst>
              </a:tr>
              <a:tr h="770530">
                <a:tc>
                  <a:txBody>
                    <a:bodyPr/>
                    <a:lstStyle/>
                    <a:p>
                      <a:pPr marL="0" marR="0">
                        <a:lnSpc>
                          <a:spcPct val="115000"/>
                        </a:lnSpc>
                        <a:spcAft>
                          <a:spcPts val="800"/>
                        </a:spcAft>
                        <a:buNone/>
                      </a:pPr>
                      <a:r>
                        <a:rPr lang="en-US" sz="1800" kern="100" dirty="0">
                          <a:effectLst/>
                          <a:latin typeface="+mn-lt"/>
                          <a:cs typeface="Arial" panose="020B0604020202020204" pitchFamily="34" charset="0"/>
                        </a:rPr>
                        <a:t>_______________ I can send you more</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_________________ I can send you</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37308592"/>
                  </a:ext>
                </a:extLst>
              </a:tr>
              <a:tr h="770530">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information, including how and where to submit the letter.</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what time our class starts. I look forward to hearing from you!</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12790811"/>
                  </a:ext>
                </a:extLst>
              </a:tr>
            </a:tbl>
          </a:graphicData>
        </a:graphic>
      </p:graphicFrame>
      <p:sp>
        <p:nvSpPr>
          <p:cNvPr id="2" name="Title 1">
            <a:extLst>
              <a:ext uri="{FF2B5EF4-FFF2-40B4-BE49-F238E27FC236}">
                <a16:creationId xmlns:a16="http://schemas.microsoft.com/office/drawing/2014/main" id="{43BFE4FC-F0CD-2E0A-C521-F4D0112FE51B}"/>
              </a:ext>
            </a:extLst>
          </p:cNvPr>
          <p:cNvSpPr>
            <a:spLocks noGrp="1"/>
          </p:cNvSpPr>
          <p:nvPr>
            <p:ph type="title"/>
          </p:nvPr>
        </p:nvSpPr>
        <p:spPr/>
        <p:txBody>
          <a:bodyPr/>
          <a:lstStyle/>
          <a:p>
            <a:r>
              <a:rPr lang="en-US" dirty="0"/>
              <a:t>To Whom: Call to Action</a:t>
            </a:r>
            <a:endParaRPr lang="en-US" dirty="0">
              <a:highlight>
                <a:srgbClr val="00FFFF"/>
              </a:highlight>
            </a:endParaRPr>
          </a:p>
        </p:txBody>
      </p:sp>
    </p:spTree>
    <p:extLst>
      <p:ext uri="{BB962C8B-B14F-4D97-AF65-F5344CB8AC3E}">
        <p14:creationId xmlns:p14="http://schemas.microsoft.com/office/powerpoint/2010/main" val="464652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93812-9D11-B978-6D61-56EE0E1DA77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A27939B-BC2B-1CA8-E211-BBBA0F3E098B}"/>
              </a:ext>
            </a:extLst>
          </p:cNvPr>
          <p:cNvGraphicFramePr>
            <a:graphicFrameLocks noGrp="1"/>
          </p:cNvGraphicFramePr>
          <p:nvPr>
            <p:extLst>
              <p:ext uri="{D42A27DB-BD31-4B8C-83A1-F6EECF244321}">
                <p14:modId xmlns:p14="http://schemas.microsoft.com/office/powerpoint/2010/main" val="85931912"/>
              </p:ext>
            </p:extLst>
          </p:nvPr>
        </p:nvGraphicFramePr>
        <p:xfrm>
          <a:off x="457200" y="1370013"/>
          <a:ext cx="8229599" cy="3078114"/>
        </p:xfrm>
        <a:graphic>
          <a:graphicData uri="http://schemas.openxmlformats.org/drawingml/2006/table">
            <a:tbl>
              <a:tblPr firstRow="1">
                <a:tableStyleId>{BEDF182F-1DE7-4F13-8AA3-002D9E3B458A}</a:tableStyleId>
              </a:tblPr>
              <a:tblGrid>
                <a:gridCol w="4002876">
                  <a:extLst>
                    <a:ext uri="{9D8B030D-6E8A-4147-A177-3AD203B41FA5}">
                      <a16:colId xmlns:a16="http://schemas.microsoft.com/office/drawing/2014/main" val="1967751795"/>
                    </a:ext>
                  </a:extLst>
                </a:gridCol>
                <a:gridCol w="4226723">
                  <a:extLst>
                    <a:ext uri="{9D8B030D-6E8A-4147-A177-3AD203B41FA5}">
                      <a16:colId xmlns:a16="http://schemas.microsoft.com/office/drawing/2014/main" val="1561075375"/>
                    </a:ext>
                  </a:extLst>
                </a:gridCol>
              </a:tblGrid>
              <a:tr h="61683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00" dirty="0">
                          <a:solidFill>
                            <a:srgbClr val="000000"/>
                          </a:solidFill>
                          <a:effectLst/>
                          <a:latin typeface="+mn-lt"/>
                          <a:ea typeface="Arial"/>
                          <a:cs typeface="Arial" panose="020B0604020202020204" pitchFamily="34" charset="0"/>
                        </a:rPr>
                        <a:t>_______________ I can send you more </a:t>
                      </a:r>
                      <a:r>
                        <a:rPr lang="en-US" sz="1800" kern="1200" dirty="0">
                          <a:solidFill>
                            <a:srgbClr val="000000"/>
                          </a:solidFill>
                          <a:effectLst/>
                          <a:latin typeface="+mn-lt"/>
                          <a:ea typeface="Arial"/>
                          <a:cs typeface="Arial"/>
                        </a:rPr>
                        <a:t>information, including how and where to submit the letter.</a:t>
                      </a:r>
                      <a:endParaRPr lang="en-US" sz="1800" kern="100" dirty="0">
                        <a:solidFill>
                          <a:srgbClr val="000000"/>
                        </a:solidFill>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kern="1200" dirty="0">
                          <a:solidFill>
                            <a:srgbClr val="000000"/>
                          </a:solidFill>
                          <a:effectLst/>
                          <a:latin typeface="+mn-lt"/>
                          <a:ea typeface="Arial"/>
                          <a:cs typeface="Arial"/>
                        </a:rPr>
                        <a:t>_________________ I can send you</a:t>
                      </a:r>
                      <a:r>
                        <a:rPr lang="en-US" sz="1800" kern="100" dirty="0">
                          <a:solidFill>
                            <a:srgbClr val="000000"/>
                          </a:solidFill>
                          <a:effectLst/>
                          <a:latin typeface="+mn-lt"/>
                          <a:ea typeface="Arial"/>
                          <a:cs typeface="Arial" panose="020B0604020202020204" pitchFamily="34" charset="0"/>
                        </a:rPr>
                        <a:t> </a:t>
                      </a:r>
                      <a:r>
                        <a:rPr lang="en-US" sz="1800" kern="1200" dirty="0">
                          <a:solidFill>
                            <a:srgbClr val="000000"/>
                          </a:solidFill>
                          <a:effectLst/>
                          <a:latin typeface="+mn-lt"/>
                          <a:ea typeface="Arial"/>
                          <a:cs typeface="Arial"/>
                        </a:rPr>
                        <a:t>what time our class starts. I look forward to hearing from you!</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91239773"/>
                  </a:ext>
                </a:extLst>
              </a:tr>
              <a:tr h="616836">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800" kern="100" dirty="0">
                        <a:solidFill>
                          <a:srgbClr val="000000"/>
                        </a:solidFill>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nSpc>
                          <a:spcPct val="115000"/>
                        </a:lnSpc>
                        <a:spcAft>
                          <a:spcPts val="800"/>
                        </a:spcAft>
                        <a:buNone/>
                      </a:pP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6489574"/>
                  </a:ext>
                </a:extLst>
              </a:tr>
              <a:tr h="616836">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____________________</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____________________</a:t>
                      </a:r>
                      <a:endParaRPr lang="en-US" sz="1800" kern="100" dirty="0">
                        <a:solidFill>
                          <a:srgbClr val="000000"/>
                        </a:solidFill>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4921693"/>
                  </a:ext>
                </a:extLst>
              </a:tr>
              <a:tr h="770530">
                <a:tc>
                  <a:txBody>
                    <a:bodyPr/>
                    <a:lstStyle/>
                    <a:p>
                      <a:pPr marL="0" marR="0">
                        <a:lnSpc>
                          <a:spcPct val="115000"/>
                        </a:lnSpc>
                        <a:spcAft>
                          <a:spcPts val="800"/>
                        </a:spcAft>
                        <a:buNone/>
                      </a:pPr>
                      <a:r>
                        <a:rPr lang="en-US" sz="1800" kern="100" dirty="0">
                          <a:effectLst/>
                          <a:latin typeface="+mn-lt"/>
                          <a:cs typeface="Arial" panose="020B0604020202020204" pitchFamily="34" charset="0"/>
                        </a:rPr>
                        <a:t>Anna Jones</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nSpc>
                          <a:spcPct val="115000"/>
                        </a:lnSpc>
                        <a:spcAft>
                          <a:spcPts val="800"/>
                        </a:spcAft>
                        <a:buNone/>
                      </a:pPr>
                      <a:r>
                        <a:rPr lang="en-US" sz="1800" kern="1200" dirty="0">
                          <a:solidFill>
                            <a:srgbClr val="000000"/>
                          </a:solidFill>
                          <a:effectLst/>
                          <a:latin typeface="+mn-lt"/>
                          <a:ea typeface="Arial"/>
                          <a:cs typeface="Arial"/>
                        </a:rPr>
                        <a:t>Johan R.</a:t>
                      </a:r>
                      <a:endParaRPr lang="en-US" sz="1800" kern="100" dirty="0">
                        <a:effectLst/>
                        <a:latin typeface="+mn-lt"/>
                        <a:ea typeface="Aptos" panose="020B0004020202020204" pitchFamily="34" charset="0"/>
                        <a:cs typeface="Arial" panose="020B0604020202020204" pitchFamily="34" charset="0"/>
                      </a:endParaRPr>
                    </a:p>
                  </a:txBody>
                  <a:tcPr marL="73025" marR="73025" marT="73025" marB="73025"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837308592"/>
                  </a:ext>
                </a:extLst>
              </a:tr>
            </a:tbl>
          </a:graphicData>
        </a:graphic>
      </p:graphicFrame>
      <p:sp>
        <p:nvSpPr>
          <p:cNvPr id="2" name="Title 1">
            <a:extLst>
              <a:ext uri="{FF2B5EF4-FFF2-40B4-BE49-F238E27FC236}">
                <a16:creationId xmlns:a16="http://schemas.microsoft.com/office/drawing/2014/main" id="{8C3C16B6-BBFF-1C97-0933-1930EF9C0797}"/>
              </a:ext>
            </a:extLst>
          </p:cNvPr>
          <p:cNvSpPr>
            <a:spLocks noGrp="1"/>
          </p:cNvSpPr>
          <p:nvPr>
            <p:ph type="title"/>
          </p:nvPr>
        </p:nvSpPr>
        <p:spPr/>
        <p:txBody>
          <a:bodyPr/>
          <a:lstStyle/>
          <a:p>
            <a:r>
              <a:rPr lang="en-US" dirty="0"/>
              <a:t>To Whom: Closing</a:t>
            </a:r>
            <a:endParaRPr lang="en-US" dirty="0">
              <a:highlight>
                <a:srgbClr val="00FFFF"/>
              </a:highlight>
            </a:endParaRPr>
          </a:p>
        </p:txBody>
      </p:sp>
    </p:spTree>
    <p:extLst>
      <p:ext uri="{BB962C8B-B14F-4D97-AF65-F5344CB8AC3E}">
        <p14:creationId xmlns:p14="http://schemas.microsoft.com/office/powerpoint/2010/main" val="3790942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5AA66-A848-3CEB-B710-1438B434D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F2345-6866-5B42-289C-61DEA594A4AB}"/>
              </a:ext>
            </a:extLst>
          </p:cNvPr>
          <p:cNvSpPr>
            <a:spLocks noGrp="1"/>
          </p:cNvSpPr>
          <p:nvPr>
            <p:ph type="title"/>
          </p:nvPr>
        </p:nvSpPr>
        <p:spPr/>
        <p:txBody>
          <a:bodyPr/>
          <a:lstStyle/>
          <a:p>
            <a:r>
              <a:rPr lang="en-US" dirty="0"/>
              <a:t>Practice Makes Confident</a:t>
            </a:r>
            <a:endParaRPr lang="en-US" dirty="0">
              <a:highlight>
                <a:srgbClr val="FFFF00"/>
              </a:highlight>
            </a:endParaRPr>
          </a:p>
        </p:txBody>
      </p:sp>
      <p:sp>
        <p:nvSpPr>
          <p:cNvPr id="3" name="Content Placeholder 2">
            <a:extLst>
              <a:ext uri="{FF2B5EF4-FFF2-40B4-BE49-F238E27FC236}">
                <a16:creationId xmlns:a16="http://schemas.microsoft.com/office/drawing/2014/main" id="{2C569298-FDE8-58B9-78A4-8DB62622E196}"/>
              </a:ext>
            </a:extLst>
          </p:cNvPr>
          <p:cNvSpPr>
            <a:spLocks noGrp="1"/>
          </p:cNvSpPr>
          <p:nvPr>
            <p:ph idx="4294967295"/>
          </p:nvPr>
        </p:nvSpPr>
        <p:spPr>
          <a:xfrm>
            <a:off x="628650" y="1370013"/>
            <a:ext cx="7886700" cy="3262312"/>
          </a:xfrm>
        </p:spPr>
        <p:txBody>
          <a:bodyPr>
            <a:normAutofit fontScale="92500" lnSpcReduction="20000"/>
          </a:bodyPr>
          <a:lstStyle/>
          <a:p>
            <a:pPr marL="319088" indent="-319088">
              <a:lnSpc>
                <a:spcPct val="110000"/>
              </a:lnSpc>
            </a:pPr>
            <a:r>
              <a:rPr lang="en-US" sz="2800" dirty="0"/>
              <a:t>Developing your communication skills will take time.</a:t>
            </a:r>
          </a:p>
          <a:p>
            <a:pPr marL="319088" indent="-319088">
              <a:lnSpc>
                <a:spcPct val="110000"/>
              </a:lnSpc>
            </a:pPr>
            <a:r>
              <a:rPr lang="en-US" sz="2800" dirty="0"/>
              <a:t>By practicing written, verbal, and nonverbal communication, you can increase your confidence and become an </a:t>
            </a:r>
            <a:r>
              <a:rPr lang="en-US" sz="2800" i="1" dirty="0"/>
              <a:t>effective communicator</a:t>
            </a:r>
            <a:r>
              <a:rPr lang="en-US" sz="2800" dirty="0"/>
              <a:t>.</a:t>
            </a:r>
          </a:p>
          <a:p>
            <a:r>
              <a:rPr lang="en-US" b="1" i="1" dirty="0">
                <a:solidFill>
                  <a:schemeClr val="accent3"/>
                </a:solidFill>
              </a:rPr>
              <a:t>Effective communication</a:t>
            </a:r>
            <a:r>
              <a:rPr lang="en-US" dirty="0"/>
              <a:t> means:</a:t>
            </a:r>
          </a:p>
          <a:p>
            <a:pPr lvl="1"/>
            <a:r>
              <a:rPr lang="en-US" dirty="0"/>
              <a:t>the message was clearly communicated,</a:t>
            </a:r>
          </a:p>
          <a:p>
            <a:pPr lvl="1"/>
            <a:r>
              <a:rPr lang="en-US" dirty="0"/>
              <a:t>individuals reached a mutual understanding,</a:t>
            </a:r>
          </a:p>
          <a:p>
            <a:pPr lvl="1"/>
            <a:r>
              <a:rPr lang="en-US" dirty="0"/>
              <a:t>and you acquired the desired response.</a:t>
            </a:r>
          </a:p>
        </p:txBody>
      </p:sp>
    </p:spTree>
    <p:extLst>
      <p:ext uri="{BB962C8B-B14F-4D97-AF65-F5344CB8AC3E}">
        <p14:creationId xmlns:p14="http://schemas.microsoft.com/office/powerpoint/2010/main" val="2825009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A96F0-590A-DF17-B7A1-1D93EF4DF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E25B3-1079-F299-CA46-C91E30C8AC43}"/>
              </a:ext>
            </a:extLst>
          </p:cNvPr>
          <p:cNvSpPr>
            <a:spLocks noGrp="1"/>
          </p:cNvSpPr>
          <p:nvPr>
            <p:ph type="title"/>
          </p:nvPr>
        </p:nvSpPr>
        <p:spPr/>
        <p:txBody>
          <a:bodyPr/>
          <a:lstStyle/>
          <a:p>
            <a:r>
              <a:rPr lang="en-US" dirty="0"/>
              <a:t>Depends on the Situation</a:t>
            </a:r>
          </a:p>
        </p:txBody>
      </p:sp>
      <p:sp>
        <p:nvSpPr>
          <p:cNvPr id="3" name="Content Placeholder 2">
            <a:extLst>
              <a:ext uri="{FF2B5EF4-FFF2-40B4-BE49-F238E27FC236}">
                <a16:creationId xmlns:a16="http://schemas.microsoft.com/office/drawing/2014/main" id="{52DC6F2E-99D2-2CA5-4955-D071356D2ED8}"/>
              </a:ext>
            </a:extLst>
          </p:cNvPr>
          <p:cNvSpPr>
            <a:spLocks noGrp="1"/>
          </p:cNvSpPr>
          <p:nvPr>
            <p:ph idx="4294967295"/>
          </p:nvPr>
        </p:nvSpPr>
        <p:spPr>
          <a:xfrm>
            <a:off x="628650" y="1370013"/>
            <a:ext cx="7886700" cy="3262312"/>
          </a:xfrm>
        </p:spPr>
        <p:txBody>
          <a:bodyPr/>
          <a:lstStyle/>
          <a:p>
            <a:pPr marL="319088" indent="-319088"/>
            <a:r>
              <a:rPr lang="en-US" dirty="0"/>
              <a:t>Use one situation to practice your nonverbal and verbal communication skills.</a:t>
            </a:r>
          </a:p>
          <a:p>
            <a:pPr marL="319088" indent="-319088"/>
            <a:r>
              <a:rPr lang="en-US" dirty="0"/>
              <a:t>Use another situation to practice your written communication skills.</a:t>
            </a:r>
          </a:p>
          <a:p>
            <a:endParaRPr lang="en-US" dirty="0"/>
          </a:p>
          <a:p>
            <a:pPr marL="0" indent="0" algn="ctr">
              <a:buNone/>
            </a:pPr>
            <a:r>
              <a:rPr lang="en-US" b="1" dirty="0"/>
              <a:t>How does the situation impact</a:t>
            </a:r>
            <a:br>
              <a:rPr lang="en-US" b="1" dirty="0"/>
            </a:br>
            <a:r>
              <a:rPr lang="en-US" b="1" dirty="0"/>
              <a:t>your communication?</a:t>
            </a:r>
            <a:endParaRPr lang="en-US" b="1" i="1" dirty="0"/>
          </a:p>
        </p:txBody>
      </p:sp>
    </p:spTree>
    <p:extLst>
      <p:ext uri="{BB962C8B-B14F-4D97-AF65-F5344CB8AC3E}">
        <p14:creationId xmlns:p14="http://schemas.microsoft.com/office/powerpoint/2010/main" val="451395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42603E-5BFC-01B7-0222-6944BAA61C7E}"/>
            </a:ext>
          </a:extLst>
        </p:cNvPr>
        <p:cNvGrpSpPr/>
        <p:nvPr/>
      </p:nvGrpSpPr>
      <p:grpSpPr>
        <a:xfrm>
          <a:off x="0" y="0"/>
          <a:ext cx="0" cy="0"/>
          <a:chOff x="0" y="0"/>
          <a:chExt cx="0" cy="0"/>
        </a:xfrm>
      </p:grpSpPr>
      <p:graphicFrame>
        <p:nvGraphicFramePr>
          <p:cNvPr id="4" name="Table Placeholder 10">
            <a:extLst>
              <a:ext uri="{FF2B5EF4-FFF2-40B4-BE49-F238E27FC236}">
                <a16:creationId xmlns:a16="http://schemas.microsoft.com/office/drawing/2014/main" id="{8014D7C5-C8B0-C137-33FD-77D6222BCB76}"/>
              </a:ext>
            </a:extLst>
          </p:cNvPr>
          <p:cNvGraphicFramePr>
            <a:graphicFrameLocks/>
          </p:cNvGraphicFramePr>
          <p:nvPr>
            <p:extLst>
              <p:ext uri="{D42A27DB-BD31-4B8C-83A1-F6EECF244321}">
                <p14:modId xmlns:p14="http://schemas.microsoft.com/office/powerpoint/2010/main" val="1908967089"/>
              </p:ext>
            </p:extLst>
          </p:nvPr>
        </p:nvGraphicFramePr>
        <p:xfrm>
          <a:off x="457200" y="353060"/>
          <a:ext cx="8229600" cy="4437380"/>
        </p:xfrm>
        <a:graphic>
          <a:graphicData uri="http://schemas.openxmlformats.org/drawingml/2006/table">
            <a:tbl>
              <a:tblPr firstRow="1" firstCol="1" bandRow="1"/>
              <a:tblGrid>
                <a:gridCol w="2743200">
                  <a:extLst>
                    <a:ext uri="{9D8B030D-6E8A-4147-A177-3AD203B41FA5}">
                      <a16:colId xmlns:a16="http://schemas.microsoft.com/office/drawing/2014/main" val="4027248765"/>
                    </a:ext>
                  </a:extLst>
                </a:gridCol>
                <a:gridCol w="2743200">
                  <a:extLst>
                    <a:ext uri="{9D8B030D-6E8A-4147-A177-3AD203B41FA5}">
                      <a16:colId xmlns:a16="http://schemas.microsoft.com/office/drawing/2014/main" val="1361534871"/>
                    </a:ext>
                  </a:extLst>
                </a:gridCol>
                <a:gridCol w="2743200">
                  <a:extLst>
                    <a:ext uri="{9D8B030D-6E8A-4147-A177-3AD203B41FA5}">
                      <a16:colId xmlns:a16="http://schemas.microsoft.com/office/drawing/2014/main" val="236006375"/>
                    </a:ext>
                  </a:extLst>
                </a:gridCol>
              </a:tblGrid>
              <a:tr h="447698">
                <a:tc>
                  <a:txBody>
                    <a:bodyPr/>
                    <a:lstStyle/>
                    <a:p>
                      <a:pPr marL="0" marR="0" algn="ctr">
                        <a:spcBef>
                          <a:spcPts val="0"/>
                        </a:spcBef>
                        <a:spcAft>
                          <a:spcPts val="0"/>
                        </a:spcAft>
                      </a:pPr>
                      <a:r>
                        <a:rPr lang="en-US" sz="2000" b="1" kern="1200" dirty="0">
                          <a:solidFill>
                            <a:schemeClr val="bg1"/>
                          </a:solidFill>
                          <a:effectLst/>
                          <a:latin typeface="+mn-lt"/>
                          <a:ea typeface="+mn-ea"/>
                          <a:cs typeface="+mn-cs"/>
                        </a:rPr>
                        <a:t>Situation 1</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000" b="1" kern="1200" dirty="0">
                          <a:solidFill>
                            <a:schemeClr val="bg1"/>
                          </a:solidFill>
                          <a:effectLst/>
                          <a:latin typeface="+mn-lt"/>
                          <a:ea typeface="+mn-ea"/>
                          <a:cs typeface="+mn-cs"/>
                        </a:rPr>
                        <a:t>Situation 2</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effectLst/>
                          <a:latin typeface="+mn-lt"/>
                          <a:ea typeface="+mn-ea"/>
                          <a:cs typeface="+mn-cs"/>
                        </a:rPr>
                        <a:t>Situation 3</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1"/>
                    </a:solidFill>
                  </a:tcPr>
                </a:tc>
                <a:extLst>
                  <a:ext uri="{0D108BD9-81ED-4DB2-BD59-A6C34878D82A}">
                    <a16:rowId xmlns:a16="http://schemas.microsoft.com/office/drawing/2014/main" val="1164777121"/>
                  </a:ext>
                </a:extLst>
              </a:tr>
              <a:tr h="3785974">
                <a:tc>
                  <a:txBody>
                    <a:bodyPr/>
                    <a:lstStyle/>
                    <a:p>
                      <a:pPr marL="0" marR="0">
                        <a:spcBef>
                          <a:spcPts val="0"/>
                        </a:spcBef>
                        <a:spcAft>
                          <a:spcPts val="0"/>
                        </a:spcAft>
                      </a:pPr>
                      <a:r>
                        <a:rPr lang="en-US" sz="1800" kern="1200" dirty="0">
                          <a:solidFill>
                            <a:schemeClr val="tx1"/>
                          </a:solidFill>
                          <a:effectLst/>
                          <a:latin typeface="+mn-lt"/>
                          <a:ea typeface="+mn-ea"/>
                          <a:cs typeface="+mn-cs"/>
                        </a:rPr>
                        <a:t>You recently received a grade lower than you expected on your last major assignment. You are not sure why you didn’t earn more points and want to ask your teacher how you can improve your grade.</a:t>
                      </a:r>
                      <a:endParaRPr lang="en-US" sz="1800" b="1" dirty="0">
                        <a:solidFill>
                          <a:srgbClr val="910D28"/>
                        </a:solidFill>
                        <a:effectLst/>
                        <a:latin typeface="+mn-lt"/>
                        <a:ea typeface="Calibri" panose="020F0502020204030204" pitchFamily="34" charset="0"/>
                        <a:cs typeface="Times New Roman" panose="02020603050405020304" pitchFamily="18"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spcBef>
                          <a:spcPts val="0"/>
                        </a:spcBef>
                        <a:spcAft>
                          <a:spcPts val="0"/>
                        </a:spcAft>
                      </a:pPr>
                      <a:r>
                        <a:rPr lang="en-US" sz="1800" kern="1200" dirty="0">
                          <a:solidFill>
                            <a:schemeClr val="tx1"/>
                          </a:solidFill>
                          <a:effectLst/>
                          <a:latin typeface="+mn-lt"/>
                          <a:ea typeface="+mn-ea"/>
                          <a:cs typeface="+mn-cs"/>
                        </a:rPr>
                        <a:t>You heard a professional share what they do for a living and think you may want to do what they do after high school. What the professional said sounded interesting, but you want to know what their job is like daily. You want to reach out to a local professional to ask about job shadowing opportunities.</a:t>
                      </a:r>
                      <a:endParaRPr lang="en-US" sz="1800" dirty="0">
                        <a:effectLst/>
                        <a:latin typeface="+mn-lt"/>
                        <a:ea typeface="Calibri" panose="020F0502020204030204" pitchFamily="34" charset="0"/>
                        <a:cs typeface="Times New Roman" panose="02020603050405020304" pitchFamily="18"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spcBef>
                          <a:spcPts val="0"/>
                        </a:spcBef>
                        <a:spcAft>
                          <a:spcPts val="0"/>
                        </a:spcAft>
                      </a:pPr>
                      <a:r>
                        <a:rPr lang="en-US" sz="1800" kern="1200" dirty="0">
                          <a:solidFill>
                            <a:schemeClr val="tx1"/>
                          </a:solidFill>
                          <a:effectLst/>
                          <a:latin typeface="+mn-lt"/>
                          <a:ea typeface="+mn-ea"/>
                          <a:cs typeface="Times New Roman" panose="02020603050405020304" pitchFamily="18" charset="0"/>
                        </a:rPr>
                        <a:t>You learned that you may be able to take classes at a local career tech or college before you graduate high school. You are interested, but unsure which classes would be best for you. </a:t>
                      </a:r>
                      <a:r>
                        <a:rPr lang="en-US" sz="1800" kern="1200" dirty="0">
                          <a:solidFill>
                            <a:schemeClr val="tx1"/>
                          </a:solidFill>
                          <a:effectLst/>
                          <a:latin typeface="+mn-lt"/>
                          <a:ea typeface="+mn-ea"/>
                          <a:cs typeface="+mn-cs"/>
                        </a:rPr>
                        <a:t>You contact a representative from a local career tech or college to express interest, ask about which classes they would recommend, and inquire about the steps you must take to enroll.</a:t>
                      </a:r>
                      <a:endParaRPr lang="en-US" sz="1800" dirty="0">
                        <a:effectLst/>
                        <a:latin typeface="+mn-lt"/>
                        <a:ea typeface="Calibri" panose="020F0502020204030204" pitchFamily="34" charset="0"/>
                        <a:cs typeface="Times New Roman" panose="02020603050405020304" pitchFamily="18" charset="0"/>
                      </a:endParaRPr>
                    </a:p>
                  </a:txBody>
                  <a:tcPr marL="73025" marR="73025" marT="73025" marB="73025">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74509849"/>
                  </a:ext>
                </a:extLst>
              </a:tr>
            </a:tbl>
          </a:graphicData>
        </a:graphic>
      </p:graphicFrame>
    </p:spTree>
    <p:extLst>
      <p:ext uri="{BB962C8B-B14F-4D97-AF65-F5344CB8AC3E}">
        <p14:creationId xmlns:p14="http://schemas.microsoft.com/office/powerpoint/2010/main" val="1003173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73DD-6E4A-DCC0-D854-9A2B98BC7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9D4D8-DD04-111F-941C-F4942250B69D}"/>
              </a:ext>
            </a:extLst>
          </p:cNvPr>
          <p:cNvSpPr>
            <a:spLocks noGrp="1"/>
          </p:cNvSpPr>
          <p:nvPr>
            <p:ph type="title"/>
          </p:nvPr>
        </p:nvSpPr>
        <p:spPr/>
        <p:txBody>
          <a:bodyPr/>
          <a:lstStyle/>
          <a:p>
            <a:r>
              <a:rPr lang="en-US" dirty="0"/>
              <a:t>Depends on the Situation</a:t>
            </a:r>
          </a:p>
        </p:txBody>
      </p:sp>
      <p:sp>
        <p:nvSpPr>
          <p:cNvPr id="3" name="Content Placeholder 2">
            <a:extLst>
              <a:ext uri="{FF2B5EF4-FFF2-40B4-BE49-F238E27FC236}">
                <a16:creationId xmlns:a16="http://schemas.microsoft.com/office/drawing/2014/main" id="{35271F0E-B77D-4ABB-3125-CA9332F2FA29}"/>
              </a:ext>
            </a:extLst>
          </p:cNvPr>
          <p:cNvSpPr>
            <a:spLocks noGrp="1"/>
          </p:cNvSpPr>
          <p:nvPr>
            <p:ph idx="4294967295"/>
          </p:nvPr>
        </p:nvSpPr>
        <p:spPr>
          <a:xfrm>
            <a:off x="628650" y="1370013"/>
            <a:ext cx="7886700" cy="3262312"/>
          </a:xfrm>
        </p:spPr>
        <p:txBody>
          <a:bodyPr>
            <a:normAutofit fontScale="92500" lnSpcReduction="10000"/>
          </a:bodyPr>
          <a:lstStyle/>
          <a:p>
            <a:pPr marL="0" indent="0">
              <a:buNone/>
            </a:pPr>
            <a:r>
              <a:rPr lang="en-US" dirty="0"/>
              <a:t>Which situation did you use to practice nonverbal and verbal communication? Which did you use for written communication?</a:t>
            </a:r>
          </a:p>
          <a:p>
            <a:pPr marL="319088" indent="-319088"/>
            <a:r>
              <a:rPr lang="en-US" sz="2400" b="1" dirty="0">
                <a:solidFill>
                  <a:schemeClr val="accent1"/>
                </a:solidFill>
              </a:rPr>
              <a:t>Situation 1:</a:t>
            </a:r>
            <a:r>
              <a:rPr lang="en-US" sz="2400" dirty="0"/>
              <a:t> Contacting a teacher about your grade</a:t>
            </a:r>
          </a:p>
          <a:p>
            <a:pPr marL="319088" indent="-319088"/>
            <a:r>
              <a:rPr lang="en-US" sz="2400" b="1" dirty="0">
                <a:solidFill>
                  <a:schemeClr val="accent1"/>
                </a:solidFill>
              </a:rPr>
              <a:t>Situation 2:</a:t>
            </a:r>
            <a:r>
              <a:rPr lang="en-US" sz="2400" dirty="0"/>
              <a:t> Contacting a professional about job shadowing</a:t>
            </a:r>
          </a:p>
          <a:p>
            <a:pPr marL="319088" indent="-319088"/>
            <a:r>
              <a:rPr lang="en-US" sz="2400" b="1" dirty="0">
                <a:solidFill>
                  <a:schemeClr val="accent1"/>
                </a:solidFill>
              </a:rPr>
              <a:t>Situation 3:</a:t>
            </a:r>
            <a:r>
              <a:rPr lang="en-US" sz="2400" dirty="0"/>
              <a:t> Contacting a career tech or college representative about taking classes</a:t>
            </a:r>
          </a:p>
          <a:p>
            <a:pPr marL="0" indent="0">
              <a:buNone/>
            </a:pPr>
            <a:endParaRPr lang="en-US" sz="1700" dirty="0"/>
          </a:p>
          <a:p>
            <a:pPr marL="0" indent="0" algn="ctr">
              <a:buNone/>
            </a:pPr>
            <a:r>
              <a:rPr lang="en-US" b="1" dirty="0"/>
              <a:t>Which did you find most challenging? Why?</a:t>
            </a:r>
          </a:p>
        </p:txBody>
      </p:sp>
    </p:spTree>
    <p:extLst>
      <p:ext uri="{BB962C8B-B14F-4D97-AF65-F5344CB8AC3E}">
        <p14:creationId xmlns:p14="http://schemas.microsoft.com/office/powerpoint/2010/main" val="1129423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7BFC-F341-C400-553B-8387100EF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1A438-7445-89C0-3141-B31261963C1C}"/>
              </a:ext>
            </a:extLst>
          </p:cNvPr>
          <p:cNvSpPr>
            <a:spLocks noGrp="1"/>
          </p:cNvSpPr>
          <p:nvPr>
            <p:ph type="title"/>
          </p:nvPr>
        </p:nvSpPr>
        <p:spPr/>
        <p:txBody>
          <a:bodyPr/>
          <a:lstStyle/>
          <a:p>
            <a:r>
              <a:rPr lang="en-US" dirty="0"/>
              <a:t>Lasting Impressions</a:t>
            </a:r>
          </a:p>
        </p:txBody>
      </p:sp>
      <p:sp>
        <p:nvSpPr>
          <p:cNvPr id="3" name="Content Placeholder 2">
            <a:extLst>
              <a:ext uri="{FF2B5EF4-FFF2-40B4-BE49-F238E27FC236}">
                <a16:creationId xmlns:a16="http://schemas.microsoft.com/office/drawing/2014/main" id="{C8A41C08-F39A-52DB-E832-0021F9579167}"/>
              </a:ext>
            </a:extLst>
          </p:cNvPr>
          <p:cNvSpPr>
            <a:spLocks noGrp="1"/>
          </p:cNvSpPr>
          <p:nvPr>
            <p:ph idx="4294967295"/>
          </p:nvPr>
        </p:nvSpPr>
        <p:spPr>
          <a:xfrm>
            <a:off x="628650" y="1370013"/>
            <a:ext cx="7886700" cy="3262312"/>
          </a:xfrm>
        </p:spPr>
        <p:txBody>
          <a:bodyPr/>
          <a:lstStyle/>
          <a:p>
            <a:pPr marL="319088" indent="-319088"/>
            <a:r>
              <a:rPr lang="en-US" b="1" dirty="0">
                <a:solidFill>
                  <a:schemeClr val="accent1"/>
                </a:solidFill>
              </a:rPr>
              <a:t>Mirror:</a:t>
            </a:r>
            <a:r>
              <a:rPr lang="en-US" dirty="0"/>
              <a:t> What do I currently do to</a:t>
            </a:r>
            <a:br>
              <a:rPr lang="en-US" dirty="0"/>
            </a:br>
            <a:r>
              <a:rPr lang="en-US" dirty="0"/>
              <a:t>make a good first impression?</a:t>
            </a:r>
          </a:p>
          <a:p>
            <a:pPr marL="319088" indent="-319088"/>
            <a:r>
              <a:rPr lang="en-US" b="1" dirty="0">
                <a:solidFill>
                  <a:schemeClr val="accent1"/>
                </a:solidFill>
              </a:rPr>
              <a:t>Microscope:</a:t>
            </a:r>
            <a:r>
              <a:rPr lang="en-US" dirty="0"/>
              <a:t> What skill can I practice</a:t>
            </a:r>
            <a:br>
              <a:rPr lang="en-US" dirty="0"/>
            </a:br>
            <a:r>
              <a:rPr lang="en-US" dirty="0"/>
              <a:t>to improve others’ first impressions of me?</a:t>
            </a:r>
          </a:p>
          <a:p>
            <a:pPr marL="319088" indent="-319088"/>
            <a:r>
              <a:rPr lang="en-US" b="1" dirty="0">
                <a:solidFill>
                  <a:schemeClr val="accent1"/>
                </a:solidFill>
              </a:rPr>
              <a:t>Binoculars:</a:t>
            </a:r>
            <a:r>
              <a:rPr lang="en-US" dirty="0"/>
              <a:t> How can I apply what I learned to future situations?</a:t>
            </a:r>
          </a:p>
        </p:txBody>
      </p:sp>
      <p:pic>
        <p:nvPicPr>
          <p:cNvPr id="5" name="Picture 4" descr="A microscope and binoculars&#10;&#10;AI-generated content may be incorrect.">
            <a:extLst>
              <a:ext uri="{FF2B5EF4-FFF2-40B4-BE49-F238E27FC236}">
                <a16:creationId xmlns:a16="http://schemas.microsoft.com/office/drawing/2014/main" id="{C668DDCC-6200-8D5D-D9CF-A0BD6DF1B18C}"/>
              </a:ext>
            </a:extLst>
          </p:cNvPr>
          <p:cNvPicPr>
            <a:picLocks noChangeAspect="1"/>
          </p:cNvPicPr>
          <p:nvPr/>
        </p:nvPicPr>
        <p:blipFill>
          <a:blip r:embed="rId3"/>
          <a:stretch>
            <a:fillRect/>
          </a:stretch>
        </p:blipFill>
        <p:spPr>
          <a:xfrm>
            <a:off x="6070600" y="392113"/>
            <a:ext cx="2444750" cy="2444750"/>
          </a:xfrm>
          <a:prstGeom prst="rect">
            <a:avLst/>
          </a:prstGeom>
        </p:spPr>
      </p:pic>
    </p:spTree>
    <p:extLst>
      <p:ext uri="{BB962C8B-B14F-4D97-AF65-F5344CB8AC3E}">
        <p14:creationId xmlns:p14="http://schemas.microsoft.com/office/powerpoint/2010/main" val="208746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5D74-041C-902C-8528-4D357AF2F3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29DDA6-6215-1483-15E2-0276369962D5}"/>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EBA76A1A-82BE-7C98-A1CE-F4F8EDA76BF0}"/>
              </a:ext>
            </a:extLst>
          </p:cNvPr>
          <p:cNvSpPr>
            <a:spLocks noGrp="1"/>
          </p:cNvSpPr>
          <p:nvPr>
            <p:ph type="body" sz="quarter" idx="10"/>
          </p:nvPr>
        </p:nvSpPr>
        <p:spPr/>
        <p:txBody>
          <a:bodyPr>
            <a:normAutofit/>
          </a:bodyPr>
          <a:lstStyle/>
          <a:p>
            <a:r>
              <a:rPr lang="en-US" dirty="0"/>
              <a:t>Analyze actions that impact first impressions.</a:t>
            </a:r>
          </a:p>
          <a:p>
            <a:r>
              <a:rPr lang="en-US" dirty="0"/>
              <a:t>Demonstrate clear communication skills.</a:t>
            </a:r>
          </a:p>
          <a:p>
            <a:pPr marL="457200" indent="-457200"/>
            <a:endParaRPr lang="en-US" dirty="0"/>
          </a:p>
        </p:txBody>
      </p:sp>
    </p:spTree>
    <p:extLst>
      <p:ext uri="{BB962C8B-B14F-4D97-AF65-F5344CB8AC3E}">
        <p14:creationId xmlns:p14="http://schemas.microsoft.com/office/powerpoint/2010/main" val="251602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B9A2-45AD-9ACC-36DB-7268F8DD17EE}"/>
              </a:ext>
            </a:extLst>
          </p:cNvPr>
          <p:cNvSpPr>
            <a:spLocks noGrp="1"/>
          </p:cNvSpPr>
          <p:nvPr>
            <p:ph type="title"/>
          </p:nvPr>
        </p:nvSpPr>
        <p:spPr/>
        <p:txBody>
          <a:bodyPr/>
          <a:lstStyle/>
          <a:p>
            <a:r>
              <a:rPr lang="en-US" dirty="0"/>
              <a:t>Nice to Meet You</a:t>
            </a:r>
          </a:p>
        </p:txBody>
      </p:sp>
      <p:sp>
        <p:nvSpPr>
          <p:cNvPr id="3" name="Content Placeholder 2">
            <a:extLst>
              <a:ext uri="{FF2B5EF4-FFF2-40B4-BE49-F238E27FC236}">
                <a16:creationId xmlns:a16="http://schemas.microsoft.com/office/drawing/2014/main" id="{0D08A357-04AB-466E-1E6B-161AA4CD70AD}"/>
              </a:ext>
            </a:extLst>
          </p:cNvPr>
          <p:cNvSpPr>
            <a:spLocks noGrp="1"/>
          </p:cNvSpPr>
          <p:nvPr>
            <p:ph idx="4294967295"/>
          </p:nvPr>
        </p:nvSpPr>
        <p:spPr>
          <a:xfrm>
            <a:off x="628650" y="1370013"/>
            <a:ext cx="7886700" cy="3262312"/>
          </a:xfrm>
        </p:spPr>
        <p:txBody>
          <a:bodyPr>
            <a:normAutofit/>
          </a:bodyPr>
          <a:lstStyle/>
          <a:p>
            <a:pPr marL="319088" indent="-319088"/>
            <a:r>
              <a:rPr lang="en-US" dirty="0"/>
              <a:t>When you meet someone for the</a:t>
            </a:r>
            <a:br>
              <a:rPr lang="en-US" dirty="0"/>
            </a:br>
            <a:r>
              <a:rPr lang="en-US" dirty="0"/>
              <a:t>first time, what do you notice about them?</a:t>
            </a:r>
          </a:p>
          <a:p>
            <a:r>
              <a:rPr lang="en-US" dirty="0"/>
              <a:t>What do you think people first notice about you?</a:t>
            </a:r>
          </a:p>
          <a:p>
            <a:endParaRPr lang="en-US" dirty="0"/>
          </a:p>
          <a:p>
            <a:pPr marL="0" indent="0" algn="ctr">
              <a:buNone/>
            </a:pPr>
            <a:r>
              <a:rPr lang="en-US" b="1" i="1" dirty="0"/>
              <a:t>Think about these answers then</a:t>
            </a:r>
            <a:br>
              <a:rPr lang="en-US" b="1" i="1" dirty="0"/>
            </a:br>
            <a:r>
              <a:rPr lang="en-US" b="1" i="1" dirty="0"/>
              <a:t>find a partner to discuss.</a:t>
            </a:r>
          </a:p>
        </p:txBody>
      </p:sp>
      <p:pic>
        <p:nvPicPr>
          <p:cNvPr id="5" name="Picture 4" descr="A group of colorful speech bubbles&#10;&#10;AI-generated content may be incorrect.">
            <a:extLst>
              <a:ext uri="{FF2B5EF4-FFF2-40B4-BE49-F238E27FC236}">
                <a16:creationId xmlns:a16="http://schemas.microsoft.com/office/drawing/2014/main" id="{032DD221-E69E-6338-27C6-D609E6411C8C}"/>
              </a:ext>
            </a:extLst>
          </p:cNvPr>
          <p:cNvPicPr>
            <a:picLocks noChangeAspect="1"/>
          </p:cNvPicPr>
          <p:nvPr/>
        </p:nvPicPr>
        <p:blipFill>
          <a:blip r:embed="rId3"/>
          <a:stretch>
            <a:fillRect/>
          </a:stretch>
        </p:blipFill>
        <p:spPr>
          <a:xfrm>
            <a:off x="5817476" y="511175"/>
            <a:ext cx="2697874" cy="1253132"/>
          </a:xfrm>
          <a:prstGeom prst="rect">
            <a:avLst/>
          </a:prstGeom>
        </p:spPr>
      </p:pic>
    </p:spTree>
    <p:extLst>
      <p:ext uri="{BB962C8B-B14F-4D97-AF65-F5344CB8AC3E}">
        <p14:creationId xmlns:p14="http://schemas.microsoft.com/office/powerpoint/2010/main" val="384816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B7D47B-295A-B68B-DCCD-153F2985C5E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6E0221B-4F04-5B64-740B-7A45B5F51E23}"/>
              </a:ext>
            </a:extLst>
          </p:cNvPr>
          <p:cNvSpPr/>
          <p:nvPr/>
        </p:nvSpPr>
        <p:spPr>
          <a:xfrm>
            <a:off x="0" y="1370012"/>
            <a:ext cx="9144000" cy="139950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6871A-CB90-BFFD-811F-81A99A7CBDC7}"/>
              </a:ext>
            </a:extLst>
          </p:cNvPr>
          <p:cNvSpPr>
            <a:spLocks noGrp="1"/>
          </p:cNvSpPr>
          <p:nvPr>
            <p:ph type="title"/>
          </p:nvPr>
        </p:nvSpPr>
        <p:spPr/>
        <p:txBody>
          <a:bodyPr/>
          <a:lstStyle/>
          <a:p>
            <a:r>
              <a:rPr lang="en-US" dirty="0"/>
              <a:t>What You Perceive</a:t>
            </a:r>
          </a:p>
        </p:txBody>
      </p:sp>
      <p:sp>
        <p:nvSpPr>
          <p:cNvPr id="3" name="Content Placeholder 2">
            <a:extLst>
              <a:ext uri="{FF2B5EF4-FFF2-40B4-BE49-F238E27FC236}">
                <a16:creationId xmlns:a16="http://schemas.microsoft.com/office/drawing/2014/main" id="{0417013A-568F-CFEE-B91D-23C8458FD04A}"/>
              </a:ext>
            </a:extLst>
          </p:cNvPr>
          <p:cNvSpPr>
            <a:spLocks noGrp="1"/>
          </p:cNvSpPr>
          <p:nvPr>
            <p:ph idx="4294967295"/>
          </p:nvPr>
        </p:nvSpPr>
        <p:spPr>
          <a:xfrm>
            <a:off x="628650" y="1370013"/>
            <a:ext cx="7886700" cy="1399502"/>
          </a:xfrm>
        </p:spPr>
        <p:txBody>
          <a:bodyPr anchor="ctr"/>
          <a:lstStyle/>
          <a:p>
            <a:pPr marL="0" indent="0" algn="ctr">
              <a:buNone/>
            </a:pPr>
            <a:r>
              <a:rPr lang="en-US" dirty="0"/>
              <a:t>Adults often </a:t>
            </a:r>
            <a:r>
              <a:rPr lang="en-US" b="1" dirty="0">
                <a:solidFill>
                  <a:schemeClr val="accent3"/>
                </a:solidFill>
              </a:rPr>
              <a:t>perceive</a:t>
            </a:r>
            <a:r>
              <a:rPr lang="en-US" dirty="0"/>
              <a:t> music from their early years as “better” than current music.</a:t>
            </a:r>
          </a:p>
        </p:txBody>
      </p:sp>
      <p:sp>
        <p:nvSpPr>
          <p:cNvPr id="5" name="Content Placeholder 2">
            <a:extLst>
              <a:ext uri="{FF2B5EF4-FFF2-40B4-BE49-F238E27FC236}">
                <a16:creationId xmlns:a16="http://schemas.microsoft.com/office/drawing/2014/main" id="{2F82C2FB-6F51-5512-E27B-FA8C2BF0F43E}"/>
              </a:ext>
            </a:extLst>
          </p:cNvPr>
          <p:cNvSpPr txBox="1">
            <a:spLocks/>
          </p:cNvSpPr>
          <p:nvPr/>
        </p:nvSpPr>
        <p:spPr>
          <a:xfrm>
            <a:off x="628650" y="3374136"/>
            <a:ext cx="7886700" cy="1258188"/>
          </a:xfrm>
          <a:prstGeom prst="rect">
            <a:avLst/>
          </a:prstGeom>
        </p:spPr>
        <p:txBody>
          <a:bodyPr vert="horz" lIns="91440" tIns="45720" rIns="91440" bIns="45720" rtlCol="0">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What do you think </a:t>
            </a:r>
            <a:r>
              <a:rPr lang="en-US" b="1" dirty="0">
                <a:solidFill>
                  <a:schemeClr val="accent3"/>
                </a:solidFill>
              </a:rPr>
              <a:t>perceive</a:t>
            </a:r>
            <a:r>
              <a:rPr lang="en-US" b="1" dirty="0"/>
              <a:t> means?</a:t>
            </a:r>
          </a:p>
        </p:txBody>
      </p:sp>
    </p:spTree>
    <p:extLst>
      <p:ext uri="{BB962C8B-B14F-4D97-AF65-F5344CB8AC3E}">
        <p14:creationId xmlns:p14="http://schemas.microsoft.com/office/powerpoint/2010/main" val="395851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07CDA-C8CC-78FB-2455-180AEA3CF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F235F-31EB-B04A-F0B1-925D2447106D}"/>
              </a:ext>
            </a:extLst>
          </p:cNvPr>
          <p:cNvSpPr>
            <a:spLocks noGrp="1"/>
          </p:cNvSpPr>
          <p:nvPr>
            <p:ph type="title"/>
          </p:nvPr>
        </p:nvSpPr>
        <p:spPr/>
        <p:txBody>
          <a:bodyPr/>
          <a:lstStyle/>
          <a:p>
            <a:r>
              <a:rPr lang="en-US" dirty="0"/>
              <a:t>Perception = Reality?</a:t>
            </a:r>
          </a:p>
        </p:txBody>
      </p:sp>
      <p:sp>
        <p:nvSpPr>
          <p:cNvPr id="3" name="Content Placeholder 2">
            <a:extLst>
              <a:ext uri="{FF2B5EF4-FFF2-40B4-BE49-F238E27FC236}">
                <a16:creationId xmlns:a16="http://schemas.microsoft.com/office/drawing/2014/main" id="{0F9304D4-BC8D-BAAE-42F6-453F4B5CBBCE}"/>
              </a:ext>
            </a:extLst>
          </p:cNvPr>
          <p:cNvSpPr>
            <a:spLocks noGrp="1"/>
          </p:cNvSpPr>
          <p:nvPr>
            <p:ph idx="4294967295"/>
          </p:nvPr>
        </p:nvSpPr>
        <p:spPr>
          <a:xfrm>
            <a:off x="628650" y="1370013"/>
            <a:ext cx="7886700" cy="3262312"/>
          </a:xfrm>
        </p:spPr>
        <p:txBody>
          <a:bodyPr/>
          <a:lstStyle/>
          <a:p>
            <a:pPr marL="319088" indent="-319088"/>
            <a:r>
              <a:rPr lang="en-US" b="1" i="1" dirty="0">
                <a:solidFill>
                  <a:schemeClr val="accent3"/>
                </a:solidFill>
              </a:rPr>
              <a:t>Perception</a:t>
            </a:r>
            <a:r>
              <a:rPr lang="en-US" dirty="0"/>
              <a:t> is the interpretation of sensory information from the environment.</a:t>
            </a:r>
          </a:p>
          <a:p>
            <a:pPr marL="319088" indent="-319088"/>
            <a:r>
              <a:rPr lang="en-US" dirty="0"/>
              <a:t>Your perception impacts</a:t>
            </a:r>
            <a:br>
              <a:rPr lang="en-US" dirty="0"/>
            </a:br>
            <a:r>
              <a:rPr lang="en-US" dirty="0"/>
              <a:t>your daily opinions,</a:t>
            </a:r>
            <a:br>
              <a:rPr lang="en-US" dirty="0"/>
            </a:br>
            <a:r>
              <a:rPr lang="en-US" dirty="0"/>
              <a:t>understandings,</a:t>
            </a:r>
            <a:br>
              <a:rPr lang="en-US" dirty="0"/>
            </a:br>
            <a:r>
              <a:rPr lang="en-US" dirty="0"/>
              <a:t>and beliefs.</a:t>
            </a:r>
          </a:p>
        </p:txBody>
      </p:sp>
      <p:pic>
        <p:nvPicPr>
          <p:cNvPr id="5" name="Picture 4" descr="Cartoon characters pointing at a number&#10;&#10;AI-generated content may be incorrect.">
            <a:extLst>
              <a:ext uri="{FF2B5EF4-FFF2-40B4-BE49-F238E27FC236}">
                <a16:creationId xmlns:a16="http://schemas.microsoft.com/office/drawing/2014/main" id="{DE3CFA8A-84C2-3ABD-2AB2-5800B7E54FDD}"/>
              </a:ext>
            </a:extLst>
          </p:cNvPr>
          <p:cNvPicPr>
            <a:picLocks noChangeAspect="1"/>
          </p:cNvPicPr>
          <p:nvPr/>
        </p:nvPicPr>
        <p:blipFill>
          <a:blip r:embed="rId2"/>
          <a:stretch>
            <a:fillRect/>
          </a:stretch>
        </p:blipFill>
        <p:spPr>
          <a:xfrm>
            <a:off x="4343400" y="1915968"/>
            <a:ext cx="4336473" cy="2439266"/>
          </a:xfrm>
          <a:prstGeom prst="rect">
            <a:avLst/>
          </a:prstGeom>
        </p:spPr>
      </p:pic>
    </p:spTree>
    <p:extLst>
      <p:ext uri="{BB962C8B-B14F-4D97-AF65-F5344CB8AC3E}">
        <p14:creationId xmlns:p14="http://schemas.microsoft.com/office/powerpoint/2010/main" val="316391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81F3EF-DE2F-1D8F-34E8-35D55AA77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1B168-515B-F033-8D0C-20D5AB4581B5}"/>
              </a:ext>
            </a:extLst>
          </p:cNvPr>
          <p:cNvSpPr>
            <a:spLocks noGrp="1"/>
          </p:cNvSpPr>
          <p:nvPr>
            <p:ph type="title"/>
          </p:nvPr>
        </p:nvSpPr>
        <p:spPr/>
        <p:txBody>
          <a:bodyPr/>
          <a:lstStyle/>
          <a:p>
            <a:r>
              <a:rPr lang="en-US" dirty="0"/>
              <a:t>Your Perception</a:t>
            </a:r>
          </a:p>
        </p:txBody>
      </p:sp>
      <p:sp>
        <p:nvSpPr>
          <p:cNvPr id="3" name="Content Placeholder 2">
            <a:extLst>
              <a:ext uri="{FF2B5EF4-FFF2-40B4-BE49-F238E27FC236}">
                <a16:creationId xmlns:a16="http://schemas.microsoft.com/office/drawing/2014/main" id="{72E7D132-73D6-0FCD-AC1C-D428BA6ADA7E}"/>
              </a:ext>
            </a:extLst>
          </p:cNvPr>
          <p:cNvSpPr>
            <a:spLocks noGrp="1"/>
          </p:cNvSpPr>
          <p:nvPr>
            <p:ph idx="4294967295"/>
          </p:nvPr>
        </p:nvSpPr>
        <p:spPr>
          <a:xfrm>
            <a:off x="628650" y="1370013"/>
            <a:ext cx="5075682" cy="2020886"/>
          </a:xfrm>
        </p:spPr>
        <p:txBody>
          <a:bodyPr>
            <a:normAutofit/>
          </a:bodyPr>
          <a:lstStyle/>
          <a:p>
            <a:pPr marL="0" indent="0" algn="ctr">
              <a:buNone/>
            </a:pPr>
            <a:r>
              <a:rPr lang="en-US" sz="4800" dirty="0"/>
              <a:t>He’s so ugly!</a:t>
            </a:r>
          </a:p>
        </p:txBody>
      </p:sp>
    </p:spTree>
    <p:extLst>
      <p:ext uri="{BB962C8B-B14F-4D97-AF65-F5344CB8AC3E}">
        <p14:creationId xmlns:p14="http://schemas.microsoft.com/office/powerpoint/2010/main" val="948365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1C5BC80-758B-4DFB-BE49-DE8FDC998C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900A135-6845-1E1F-7C10-C9E6FF7703B5}"/>
              </a:ext>
            </a:extLst>
          </p:cNvPr>
          <p:cNvSpPr/>
          <p:nvPr/>
        </p:nvSpPr>
        <p:spPr>
          <a:xfrm>
            <a:off x="0" y="3390900"/>
            <a:ext cx="9144000" cy="1343024"/>
          </a:xfrm>
          <a:prstGeom prst="rect">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18886-7FB2-138C-E69C-1B6E52AE4F92}"/>
              </a:ext>
            </a:extLst>
          </p:cNvPr>
          <p:cNvSpPr>
            <a:spLocks noGrp="1"/>
          </p:cNvSpPr>
          <p:nvPr>
            <p:ph type="title"/>
          </p:nvPr>
        </p:nvSpPr>
        <p:spPr/>
        <p:txBody>
          <a:bodyPr/>
          <a:lstStyle/>
          <a:p>
            <a:r>
              <a:rPr lang="en-US" dirty="0"/>
              <a:t>Your Perception</a:t>
            </a:r>
          </a:p>
        </p:txBody>
      </p:sp>
      <p:sp>
        <p:nvSpPr>
          <p:cNvPr id="3" name="Content Placeholder 2">
            <a:extLst>
              <a:ext uri="{FF2B5EF4-FFF2-40B4-BE49-F238E27FC236}">
                <a16:creationId xmlns:a16="http://schemas.microsoft.com/office/drawing/2014/main" id="{6FDF84A7-C83F-423A-A569-C189EFF2765F}"/>
              </a:ext>
            </a:extLst>
          </p:cNvPr>
          <p:cNvSpPr>
            <a:spLocks noGrp="1"/>
          </p:cNvSpPr>
          <p:nvPr>
            <p:ph idx="4294967295"/>
          </p:nvPr>
        </p:nvSpPr>
        <p:spPr>
          <a:xfrm>
            <a:off x="628650" y="1370013"/>
            <a:ext cx="5075682" cy="2020886"/>
          </a:xfrm>
        </p:spPr>
        <p:txBody>
          <a:bodyPr>
            <a:normAutofit/>
          </a:bodyPr>
          <a:lstStyle/>
          <a:p>
            <a:pPr marL="0" indent="0" algn="ctr">
              <a:buNone/>
            </a:pPr>
            <a:r>
              <a:rPr lang="en-US" sz="4800" dirty="0"/>
              <a:t>He’s so ugly!</a:t>
            </a:r>
          </a:p>
        </p:txBody>
      </p:sp>
      <p:sp>
        <p:nvSpPr>
          <p:cNvPr id="5" name="Content Placeholder 2">
            <a:extLst>
              <a:ext uri="{FF2B5EF4-FFF2-40B4-BE49-F238E27FC236}">
                <a16:creationId xmlns:a16="http://schemas.microsoft.com/office/drawing/2014/main" id="{E60287F0-2FF5-DFE2-D699-A1AF8CF13D7A}"/>
              </a:ext>
            </a:extLst>
          </p:cNvPr>
          <p:cNvSpPr txBox="1">
            <a:spLocks/>
          </p:cNvSpPr>
          <p:nvPr/>
        </p:nvSpPr>
        <p:spPr>
          <a:xfrm>
            <a:off x="628650" y="3390899"/>
            <a:ext cx="7886700" cy="1343025"/>
          </a:xfrm>
          <a:prstGeom prst="rect">
            <a:avLst/>
          </a:prstGeom>
        </p:spPr>
        <p:txBody>
          <a:bodyPr vert="horz" lIns="91440" tIns="45720" rIns="91440" bIns="45720" rtlCol="0" anchor="ctr">
            <a:normAutofit/>
          </a:bodyPr>
          <a:lstStyle>
            <a:lvl1pPr marL="228600" indent="-32004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How does this make you feel?</a:t>
            </a:r>
          </a:p>
          <a:p>
            <a:r>
              <a:rPr lang="en-US" b="1" dirty="0"/>
              <a:t>What do you think this is about?</a:t>
            </a:r>
          </a:p>
        </p:txBody>
      </p:sp>
    </p:spTree>
    <p:extLst>
      <p:ext uri="{BB962C8B-B14F-4D97-AF65-F5344CB8AC3E}">
        <p14:creationId xmlns:p14="http://schemas.microsoft.com/office/powerpoint/2010/main" val="1380240082"/>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B2B0DF59-19A1-46BC-A4FB-85E0D718FE13}" vid="{87B8A9C3-120A-4643-9F61-0931D2D6A7E4}"/>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B2B0DF59-19A1-46BC-A4FB-85E0D718FE13}" vid="{EC816BA4-9F56-4EA6-B0F8-AAC9ADC4EF6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621</TotalTime>
  <Words>1681</Words>
  <Application>Microsoft Office PowerPoint</Application>
  <PresentationFormat>On-screen Show (16:9)</PresentationFormat>
  <Paragraphs>219</Paragraphs>
  <Slides>37</Slides>
  <Notes>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Courier New</vt:lpstr>
      <vt:lpstr>System Font Regular</vt:lpstr>
      <vt:lpstr>Wingdings</vt:lpstr>
      <vt:lpstr>Custom Design</vt:lpstr>
      <vt:lpstr>1_Custom Design</vt:lpstr>
      <vt:lpstr>PowerPoint Presentation</vt:lpstr>
      <vt:lpstr>First Impressions First</vt:lpstr>
      <vt:lpstr>Essential Question</vt:lpstr>
      <vt:lpstr>Objectives</vt:lpstr>
      <vt:lpstr>Nice to Meet You</vt:lpstr>
      <vt:lpstr>What You Perceive</vt:lpstr>
      <vt:lpstr>Perception = Reality?</vt:lpstr>
      <vt:lpstr>Your Perception</vt:lpstr>
      <vt:lpstr>Your Perception</vt:lpstr>
      <vt:lpstr>Your Perception</vt:lpstr>
      <vt:lpstr>Your Perception</vt:lpstr>
      <vt:lpstr>Your Perception</vt:lpstr>
      <vt:lpstr>Your Perception</vt:lpstr>
      <vt:lpstr>Perceptions</vt:lpstr>
      <vt:lpstr>First Impressions</vt:lpstr>
      <vt:lpstr>Express Yourself</vt:lpstr>
      <vt:lpstr>Nonverbal Communication</vt:lpstr>
      <vt:lpstr>Casual to Smart Casual</vt:lpstr>
      <vt:lpstr>Casual to Smart Casual</vt:lpstr>
      <vt:lpstr>Consider What You’re Communicating</vt:lpstr>
      <vt:lpstr>Your Words Matter</vt:lpstr>
      <vt:lpstr>Email Basics</vt:lpstr>
      <vt:lpstr>PowerPoint Presentation</vt:lpstr>
      <vt:lpstr>PowerPoint Presentation</vt:lpstr>
      <vt:lpstr>PowerPoint Presentation</vt:lpstr>
      <vt:lpstr>PowerPoint Presentation</vt:lpstr>
      <vt:lpstr>To Whom</vt:lpstr>
      <vt:lpstr>To Whom</vt:lpstr>
      <vt:lpstr>To Whom: Subject</vt:lpstr>
      <vt:lpstr>To Whom: Greeting and Introduction</vt:lpstr>
      <vt:lpstr>To Whom: Call to Action</vt:lpstr>
      <vt:lpstr>To Whom: Closing</vt:lpstr>
      <vt:lpstr>Practice Makes Confident</vt:lpstr>
      <vt:lpstr>Depends on the Situation</vt:lpstr>
      <vt:lpstr>PowerPoint Presentation</vt:lpstr>
      <vt:lpstr>Depends on the Situation</vt:lpstr>
      <vt:lpstr>Lasting Impressions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Eike, Michell L.</dc:creator>
  <cp:keywords/>
  <dc:description/>
  <cp:lastModifiedBy>Eike, Michell L.</cp:lastModifiedBy>
  <cp:revision>26</cp:revision>
  <dcterms:created xsi:type="dcterms:W3CDTF">2025-07-16T15:35:25Z</dcterms:created>
  <dcterms:modified xsi:type="dcterms:W3CDTF">2025-09-26T13:54:50Z</dcterms:modified>
  <cp:category/>
</cp:coreProperties>
</file>