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4"/>
    <p:sldMasterId id="2147483719" r:id="rId5"/>
  </p:sldMasterIdLst>
  <p:notesMasterIdLst>
    <p:notesMasterId r:id="rId23"/>
  </p:notesMasterIdLst>
  <p:sldIdLst>
    <p:sldId id="276" r:id="rId6"/>
    <p:sldId id="256" r:id="rId7"/>
    <p:sldId id="274" r:id="rId8"/>
    <p:sldId id="275" r:id="rId9"/>
    <p:sldId id="297" r:id="rId10"/>
    <p:sldId id="283" r:id="rId11"/>
    <p:sldId id="298" r:id="rId12"/>
    <p:sldId id="285" r:id="rId13"/>
    <p:sldId id="291" r:id="rId14"/>
    <p:sldId id="286" r:id="rId15"/>
    <p:sldId id="287" r:id="rId16"/>
    <p:sldId id="299" r:id="rId17"/>
    <p:sldId id="288" r:id="rId18"/>
    <p:sldId id="289" r:id="rId19"/>
    <p:sldId id="290" r:id="rId20"/>
    <p:sldId id="300" r:id="rId21"/>
    <p:sldId id="293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952"/>
  </p:normalViewPr>
  <p:slideViewPr>
    <p:cSldViewPr snapToGrid="0" snapToObjects="1">
      <p:cViewPr varScale="1">
        <p:scale>
          <a:sx n="71" d="100"/>
          <a:sy n="71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PFaOvhlK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25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With Math I Can. (2016, February 2). </a:t>
            </a:r>
            <a:r>
              <a:rPr lang="en-US" sz="11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With math I can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https://www.youtube.com/watch?v=sLPFaOvhlKw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5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Elbow Partners.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8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Collective brain dump.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https://learn.k20center.ou.edu/strategy/111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1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Stop and Jot.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9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SMART goals.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https://learn.k20center.ou.edu/strategy/4250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2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4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7657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oogle Shape;29;p7" title="k20center-logo-variations_K20 - Bug Color.png">
            <a:extLst>
              <a:ext uri="{FF2B5EF4-FFF2-40B4-BE49-F238E27FC236}">
                <a16:creationId xmlns:a16="http://schemas.microsoft.com/office/drawing/2014/main" id="{66B18700-5DEC-88AA-AE1F-FFB44C9BD8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2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A9478C5A-DD26-D366-748D-2DECA9BEE1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6718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C3E3C0E3-4560-5726-DCE5-CE78D015295B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0244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1507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2389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5519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9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E638F5D-D7A7-93EF-3D54-D3D23ECA11F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361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</p:spTree>
    <p:extLst>
      <p:ext uri="{BB962C8B-B14F-4D97-AF65-F5344CB8AC3E}">
        <p14:creationId xmlns:p14="http://schemas.microsoft.com/office/powerpoint/2010/main" val="37307329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396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</p:spTree>
    <p:extLst>
      <p:ext uri="{BB962C8B-B14F-4D97-AF65-F5344CB8AC3E}">
        <p14:creationId xmlns:p14="http://schemas.microsoft.com/office/powerpoint/2010/main" val="227566674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17781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6984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8803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1876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578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1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FE14F-0CD0-9710-89DE-84DD998F8E3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1654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sLPFaOvhlKw?feature=oemb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sLPFaOvhlK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FCE11-CDC8-50EF-5FE4-2DBDCA12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DA0E481-D56A-01C3-8223-1AF9D45D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Your Knowledge Be Known!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1E5205E-B9E3-E420-C848-69566A68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Find a partner who did not research the same topics as you.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Present to your partner what you researched and what new knowledge you gained.</a:t>
            </a:r>
          </a:p>
        </p:txBody>
      </p:sp>
    </p:spTree>
    <p:extLst>
      <p:ext uri="{BB962C8B-B14F-4D97-AF65-F5344CB8AC3E}">
        <p14:creationId xmlns:p14="http://schemas.microsoft.com/office/powerpoint/2010/main" val="423681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02CE-E72B-0AF4-617F-18139DF9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46364B4-13BF-4BBA-25F8-01483B16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Statement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F2B5C7C-8BA5-3FCF-4FFE-8F992C43B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/>
              <a:t>After both of you have shared, write how your one of your topics is connected to one of your partner’s topics as a summary statement.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dirty="0"/>
              <a:t>Be ready to share your statement with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4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81F19-028B-4FBB-F500-FC5E7C0B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F8BB174A-445D-3A9B-5BC8-2DAA10AE1EC7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buClrTx/>
              <a:buFontTx/>
            </a:pPr>
            <a:r>
              <a:rPr lang="en-US" dirty="0"/>
              <a:t>How Much Math Do You Know </a:t>
            </a:r>
            <a:r>
              <a:rPr lang="en-US" b="1" dirty="0"/>
              <a:t>NOW</a:t>
            </a:r>
            <a:r>
              <a:rPr lang="en-US" dirty="0"/>
              <a:t>?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E42E2751-99E3-CAF8-F90A-E359AF5C1C72}"/>
              </a:ext>
            </a:extLst>
          </p:cNvPr>
          <p:cNvSpPr txBox="1">
            <a:spLocks/>
          </p:cNvSpPr>
          <p:nvPr/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Move your sticky note on the Math Spectrum Line if you feel like you know more math than you thought!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DD5801-EE8A-2A43-32B3-7357F2BFE215}"/>
              </a:ext>
            </a:extLst>
          </p:cNvPr>
          <p:cNvSpPr/>
          <p:nvPr/>
        </p:nvSpPr>
        <p:spPr>
          <a:xfrm>
            <a:off x="457200" y="2637225"/>
            <a:ext cx="2156275" cy="155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No Knowledge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(far left end)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E8809-E379-3654-5205-548D577DFA67}"/>
              </a:ext>
            </a:extLst>
          </p:cNvPr>
          <p:cNvSpPr/>
          <p:nvPr/>
        </p:nvSpPr>
        <p:spPr>
          <a:xfrm>
            <a:off x="6528816" y="2639927"/>
            <a:ext cx="2157984" cy="155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Mastery Level Knowledge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(far right end)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8679EF-9C87-8DA8-04AD-46A6B0666AF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613475" y="3414465"/>
            <a:ext cx="3915341" cy="2702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8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01255-A513-CE99-EEFD-DA9B165E8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A3044E2-2B23-173E-0FB2-006E31F2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Order to See, You Must Have a Vision!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26462F7-33D9-A77A-DD3D-D9BAC56A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/>
            <a:r>
              <a:rPr lang="en-US" dirty="0"/>
              <a:t>Think back to last year. Write down successes and failures on your Math Goals handout.</a:t>
            </a:r>
          </a:p>
          <a:p>
            <a:pPr marL="347663" indent="-347663"/>
            <a:r>
              <a:rPr lang="en-US" dirty="0"/>
              <a:t>Think of a place you can keep this handout and be able to easily see it every day.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Next, you will decide on your new goals</a:t>
            </a:r>
            <a:br>
              <a:rPr lang="en-US" b="1" i="1" dirty="0"/>
            </a:br>
            <a:r>
              <a:rPr lang="en-US" b="1" i="1" dirty="0"/>
              <a:t>to make this year successful!</a:t>
            </a:r>
          </a:p>
        </p:txBody>
      </p:sp>
    </p:spTree>
    <p:extLst>
      <p:ext uri="{BB962C8B-B14F-4D97-AF65-F5344CB8AC3E}">
        <p14:creationId xmlns:p14="http://schemas.microsoft.com/office/powerpoint/2010/main" val="380924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05155-5558-2B3E-B932-87546C18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D2DBD1A-B7AD-4750-BBB0-4809CEE9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B0F7250-A879-7783-48F3-23A08D8F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19088" marR="0" lvl="0" indent="-319088">
              <a:lnSpc>
                <a:spcPct val="115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pecific—Who/What/Where/Why/Which?</a:t>
            </a:r>
          </a:p>
          <a:p>
            <a:pPr marL="319088" marR="0" lvl="0" indent="-319088">
              <a:lnSpc>
                <a:spcPct val="115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easurable—How will I know when it is accomplished?</a:t>
            </a:r>
          </a:p>
          <a:p>
            <a:pPr marL="319088" marR="0" lvl="0" indent="-319088">
              <a:lnSpc>
                <a:spcPct val="115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dirty="0"/>
              <a:t>chievable—How realistic is the goal?</a:t>
            </a:r>
          </a:p>
          <a:p>
            <a:pPr marL="319088" marR="0" lvl="0" indent="-319088">
              <a:lnSpc>
                <a:spcPct val="115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R</a:t>
            </a:r>
            <a:r>
              <a:rPr lang="en-US" dirty="0"/>
              <a:t>elevant—Does this seem worthwhile?</a:t>
            </a:r>
          </a:p>
          <a:p>
            <a:pPr marL="319088" marR="0" lvl="0" indent="-319088">
              <a:lnSpc>
                <a:spcPct val="115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dirty="0"/>
              <a:t>ime Bound—When will I reach this goal by?</a:t>
            </a:r>
          </a:p>
        </p:txBody>
      </p:sp>
      <p:pic>
        <p:nvPicPr>
          <p:cNvPr id="6" name="Picture 5" descr="A light bulb with a net&#10;&#10;AI-generated content may be incorrect.">
            <a:extLst>
              <a:ext uri="{FF2B5EF4-FFF2-40B4-BE49-F238E27FC236}">
                <a16:creationId xmlns:a16="http://schemas.microsoft.com/office/drawing/2014/main" id="{77E415FF-7231-CFC1-FBA9-70A92960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16" y="1729648"/>
            <a:ext cx="2045818" cy="205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14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80011-9AF2-EAE4-C985-FC53EA2A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B7F303D-6C90-E465-3071-2DF245CA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Barriers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66D8C60-9A64-7D67-E036-410C0BE9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 you think there are any barriers that could keep you from performing at your best?</a:t>
            </a:r>
          </a:p>
          <a:p>
            <a:r>
              <a:rPr lang="en-US" dirty="0"/>
              <a:t>Have you had any barriers in the past?</a:t>
            </a:r>
          </a:p>
          <a:p>
            <a:pPr lvl="1"/>
            <a:r>
              <a:rPr lang="en-US" sz="2200" b="1" u="sng" dirty="0">
                <a:solidFill>
                  <a:schemeClr val="accent1"/>
                </a:solidFill>
              </a:rPr>
              <a:t>Example</a:t>
            </a:r>
            <a:r>
              <a:rPr lang="en-US" sz="2200" b="1" dirty="0">
                <a:solidFill>
                  <a:schemeClr val="accent1"/>
                </a:solidFill>
              </a:rPr>
              <a:t>:</a:t>
            </a:r>
            <a:r>
              <a:rPr lang="en-US" sz="2200" dirty="0"/>
              <a:t> </a:t>
            </a:r>
            <a:r>
              <a:rPr lang="en-US" sz="2200" i="1" dirty="0"/>
              <a:t>Fear of failure</a:t>
            </a:r>
            <a:br>
              <a:rPr lang="en-US" sz="2200" dirty="0"/>
            </a:br>
            <a:r>
              <a:rPr lang="en-US" sz="2200" dirty="0"/>
              <a:t>“My family is not good at math, so I am not good at math.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i="1" dirty="0"/>
              <a:t>Write those possible barriers</a:t>
            </a:r>
            <a:br>
              <a:rPr lang="en-US" sz="2800" b="1" i="1" dirty="0"/>
            </a:br>
            <a:r>
              <a:rPr lang="en-US" sz="2800" b="1" i="1" dirty="0"/>
              <a:t>on a piece of notebook paper.</a:t>
            </a:r>
          </a:p>
        </p:txBody>
      </p:sp>
    </p:spTree>
    <p:extLst>
      <p:ext uri="{BB962C8B-B14F-4D97-AF65-F5344CB8AC3E}">
        <p14:creationId xmlns:p14="http://schemas.microsoft.com/office/powerpoint/2010/main" val="126664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E8923007-AFB0-6378-8E11-4F16FE86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Ain’t</a:t>
            </a:r>
            <a:r>
              <a:rPr lang="en-US" dirty="0"/>
              <a:t> Afraid of No Math!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521C183A-EABB-BB3E-AD4D-43629682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Take your piece of paper and raise it above your head.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Shred it into tiny pieces!</a:t>
            </a: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552A30A3-1322-F8AF-617D-29A01C80408E}"/>
              </a:ext>
            </a:extLst>
          </p:cNvPr>
          <p:cNvSpPr/>
          <p:nvPr/>
        </p:nvSpPr>
        <p:spPr>
          <a:xfrm>
            <a:off x="795866" y="2860675"/>
            <a:ext cx="7552267" cy="18732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This symbolizes that the old ways are gone, and</a:t>
            </a:r>
            <a:br>
              <a:rPr 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those barriers are not going to get in your way. The new you with a new mindset are ready to succeed!</a:t>
            </a:r>
          </a:p>
        </p:txBody>
      </p:sp>
    </p:spTree>
    <p:extLst>
      <p:ext uri="{BB962C8B-B14F-4D97-AF65-F5344CB8AC3E}">
        <p14:creationId xmlns:p14="http://schemas.microsoft.com/office/powerpoint/2010/main" val="315484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E31C8-31BD-D743-7470-7B3191E2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876401F-8C4E-8875-EEE3-C1879550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11B084A-A783-1921-B0F8-752872D8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Reflect for a moment then</a:t>
            </a:r>
            <a:br>
              <a:rPr lang="en-US" dirty="0"/>
            </a:br>
            <a:r>
              <a:rPr lang="en-US" dirty="0"/>
              <a:t>respond to the following prompts:</a:t>
            </a:r>
          </a:p>
          <a:p>
            <a:pPr marL="347663" indent="-347663"/>
            <a:r>
              <a:rPr lang="en-US" dirty="0"/>
              <a:t>What did you learn about your relationship</a:t>
            </a:r>
            <a:br>
              <a:rPr lang="en-US" dirty="0"/>
            </a:br>
            <a:r>
              <a:rPr lang="en-US" dirty="0"/>
              <a:t>with math today?</a:t>
            </a:r>
          </a:p>
          <a:p>
            <a:pPr marL="347663" indent="-347663"/>
            <a:r>
              <a:rPr lang="en-US" dirty="0"/>
              <a:t>This year in math will be a success if…</a:t>
            </a:r>
          </a:p>
        </p:txBody>
      </p:sp>
      <p:pic>
        <p:nvPicPr>
          <p:cNvPr id="3" name="Picture 2" descr="A pink sign with black text&#10;&#10;AI-generated content may be incorrect.">
            <a:extLst>
              <a:ext uri="{FF2B5EF4-FFF2-40B4-BE49-F238E27FC236}">
                <a16:creationId xmlns:a16="http://schemas.microsoft.com/office/drawing/2014/main" id="{DF613B96-52BC-19ED-8F65-9FCC57B29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198" y="411328"/>
            <a:ext cx="3081886" cy="20835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717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8050212" cy="2139950"/>
          </a:xfrm>
        </p:spPr>
        <p:txBody>
          <a:bodyPr/>
          <a:lstStyle/>
          <a:p>
            <a:r>
              <a:rPr lang="en-US" sz="4400" dirty="0"/>
              <a:t>Walking Along the Math Spectrum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Mathematical Growth Mindset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5895"/>
            <a:ext cx="7886700" cy="2139950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403938"/>
            <a:ext cx="7885113" cy="1397000"/>
          </a:xfrm>
        </p:spPr>
        <p:txBody>
          <a:bodyPr>
            <a:noAutofit/>
          </a:bodyPr>
          <a:lstStyle/>
          <a:p>
            <a:pPr indent="-228600"/>
            <a:r>
              <a:rPr lang="en-US" dirty="0"/>
              <a:t>What is the relationship between students’ mathematical knowledge and their perception of mathematics?</a:t>
            </a:r>
          </a:p>
          <a:p>
            <a:pPr indent="-228600"/>
            <a:r>
              <a:rPr lang="en-US" dirty="0"/>
              <a:t>How can this perception be used to develop a growth mindset?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Analyze feelings toward math.</a:t>
            </a:r>
          </a:p>
          <a:p>
            <a:r>
              <a:rPr lang="en-US" dirty="0"/>
              <a:t>Create a plan to find success in math class.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6A53-707D-169E-8D93-816F3EF6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76" y="4572000"/>
            <a:ext cx="7328647" cy="5715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 Math I Can…</a:t>
            </a:r>
            <a:endParaRPr lang="en-US" dirty="0"/>
          </a:p>
        </p:txBody>
      </p:sp>
      <p:pic>
        <p:nvPicPr>
          <p:cNvPr id="3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64EF558A-09B4-664C-0479-755BA94C47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907677" y="448309"/>
            <a:ext cx="7328647" cy="41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8049C-BDE9-B427-99F5-D29728C9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08AFBBA-A718-02E5-8B41-91765B4A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Reflection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CD9CD34-62BF-3D32-B776-45E60CF0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a moment to talk to your</a:t>
            </a:r>
            <a:br>
              <a:rPr lang="en-US" dirty="0"/>
            </a:br>
            <a:r>
              <a:rPr lang="en-US" dirty="0"/>
              <a:t>elbow partner and reflect on the video.</a:t>
            </a:r>
          </a:p>
          <a:p>
            <a:r>
              <a:rPr lang="en-US" dirty="0"/>
              <a:t>What did you like about the video?</a:t>
            </a:r>
          </a:p>
          <a:p>
            <a:r>
              <a:rPr lang="en-US" dirty="0"/>
              <a:t>What did you not like about the video?</a:t>
            </a:r>
          </a:p>
          <a:p>
            <a:r>
              <a:rPr lang="en-US" dirty="0"/>
              <a:t>What is one takeaway that really caught your attention?</a:t>
            </a:r>
          </a:p>
        </p:txBody>
      </p:sp>
      <p:pic>
        <p:nvPicPr>
          <p:cNvPr id="3" name="Picture 2" descr="A yellow pasta on a black background&#10;&#10;AI-generated content may be incorrect.">
            <a:extLst>
              <a:ext uri="{FF2B5EF4-FFF2-40B4-BE49-F238E27FC236}">
                <a16:creationId xmlns:a16="http://schemas.microsoft.com/office/drawing/2014/main" id="{E72A31E7-EBA5-86B5-BC50-5C6417DF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721" y="307247"/>
            <a:ext cx="2480079" cy="1521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12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C39C6058-7AC2-7556-1D0C-B0C00BB903CB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buClrTx/>
              <a:buFontTx/>
            </a:pPr>
            <a:r>
              <a:rPr lang="en-US"/>
              <a:t>How Much Math Do You Know?</a:t>
            </a:r>
            <a:endParaRPr lang="en-US" dirty="0"/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D5B8807F-81EF-E562-FD61-926B40A09519}"/>
              </a:ext>
            </a:extLst>
          </p:cNvPr>
          <p:cNvSpPr txBox="1">
            <a:spLocks/>
          </p:cNvSpPr>
          <p:nvPr/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stem Font Regular"/>
              <a:buNone/>
            </a:pPr>
            <a:r>
              <a:rPr lang="en-US" dirty="0"/>
              <a:t>Place a sticky note on the Math Spectrum Line.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19CC00-2E64-6E61-EB55-629EE574920A}"/>
              </a:ext>
            </a:extLst>
          </p:cNvPr>
          <p:cNvSpPr/>
          <p:nvPr/>
        </p:nvSpPr>
        <p:spPr>
          <a:xfrm>
            <a:off x="457200" y="2637225"/>
            <a:ext cx="2156275" cy="155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No Knowledge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(far left end)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20918C-6D3E-E9B9-846D-0D3060E138BC}"/>
              </a:ext>
            </a:extLst>
          </p:cNvPr>
          <p:cNvSpPr/>
          <p:nvPr/>
        </p:nvSpPr>
        <p:spPr>
          <a:xfrm>
            <a:off x="6528816" y="2639927"/>
            <a:ext cx="2157984" cy="1554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Mastery Level Knowledge</a:t>
            </a:r>
            <a:b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(far right end)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F079E8-3378-A326-C3DF-3203152B30C6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2613475" y="3414465"/>
            <a:ext cx="3915341" cy="2702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BC12A-6B38-127A-EA8C-A1586A39E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EE4B2E6-9D21-5313-C884-481C6420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Dump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44AECDA-D421-9C80-BE1C-5C9A1184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/>
            <a:r>
              <a:rPr lang="en-US" dirty="0"/>
              <a:t>Individually, list every math concept</a:t>
            </a:r>
            <a:br>
              <a:rPr lang="en-US" dirty="0"/>
            </a:br>
            <a:r>
              <a:rPr lang="en-US" dirty="0"/>
              <a:t>you remember learning.</a:t>
            </a:r>
          </a:p>
          <a:p>
            <a:pPr lvl="1"/>
            <a:r>
              <a:rPr lang="en-US" dirty="0"/>
              <a:t>They can be ideas from elementary</a:t>
            </a:r>
            <a:br>
              <a:rPr lang="en-US" dirty="0"/>
            </a:br>
            <a:r>
              <a:rPr lang="en-US" dirty="0"/>
              <a:t>school through today.</a:t>
            </a:r>
          </a:p>
          <a:p>
            <a:endParaRPr lang="en-US" dirty="0"/>
          </a:p>
          <a:p>
            <a:r>
              <a:rPr lang="en-US" dirty="0"/>
              <a:t>You will later pick 2 math topics to research.</a:t>
            </a:r>
          </a:p>
          <a:p>
            <a:pPr lvl="1"/>
            <a:r>
              <a:rPr lang="en-US" dirty="0"/>
              <a:t>You will be presenting this research to a peer.</a:t>
            </a:r>
          </a:p>
        </p:txBody>
      </p:sp>
      <p:pic>
        <p:nvPicPr>
          <p:cNvPr id="5" name="Picture 4" descr="A group of colorful brain&#10;&#10;AI-generated content may be incorrect.">
            <a:extLst>
              <a:ext uri="{FF2B5EF4-FFF2-40B4-BE49-F238E27FC236}">
                <a16:creationId xmlns:a16="http://schemas.microsoft.com/office/drawing/2014/main" id="{66A156B6-5FE0-74E6-F6BB-030A00D7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77" y="511174"/>
            <a:ext cx="2434357" cy="2388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30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796CF-2733-9A98-4F4F-2C7A53A2E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F12B6AC-2BA0-0A98-EADF-EDA68E3C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the Research Begin!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50BC6BC-5C8D-6334-A3CC-4C1D2A9B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70013"/>
            <a:ext cx="8159749" cy="3262312"/>
          </a:xfrm>
        </p:spPr>
        <p:txBody>
          <a:bodyPr>
            <a:noAutofit/>
          </a:bodyPr>
          <a:lstStyle/>
          <a:p>
            <a:pPr marL="319088" indent="-319088"/>
            <a:r>
              <a:rPr lang="en-US" dirty="0"/>
              <a:t>Pick 2 math topics and start researching</a:t>
            </a:r>
            <a:br>
              <a:rPr lang="en-US" dirty="0"/>
            </a:br>
            <a:r>
              <a:rPr lang="en-US" dirty="0"/>
              <a:t>the material using your Math Concepts handout.</a:t>
            </a:r>
          </a:p>
          <a:p>
            <a:pPr marL="319088" indent="-319088"/>
            <a:r>
              <a:rPr lang="en-US" dirty="0"/>
              <a:t>Use the table to jot down notes from your research.</a:t>
            </a:r>
          </a:p>
          <a:p>
            <a:pPr lvl="1"/>
            <a:r>
              <a:rPr lang="en-US" sz="2400" dirty="0"/>
              <a:t>If you prefer, you can brainstorm first on the other handout and then formalize your thoughts on the Math Concepts handout.</a:t>
            </a:r>
          </a:p>
          <a:p>
            <a:pPr marL="365760" lvl="1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b="1" i="1" dirty="0"/>
              <a:t>You will be presenting this research to a peer,</a:t>
            </a:r>
            <a:br>
              <a:rPr lang="en-US" b="1" i="1" dirty="0"/>
            </a:br>
            <a:r>
              <a:rPr lang="en-US" b="1" i="1" dirty="0"/>
              <a:t>so be sure to write as much detail as you can!</a:t>
            </a:r>
          </a:p>
        </p:txBody>
      </p:sp>
      <p:pic>
        <p:nvPicPr>
          <p:cNvPr id="3" name="Picture 2" descr="A pencil in a hexagon shape&#10;&#10;AI-generated content may be incorrect.">
            <a:extLst>
              <a:ext uri="{FF2B5EF4-FFF2-40B4-BE49-F238E27FC236}">
                <a16:creationId xmlns:a16="http://schemas.microsoft.com/office/drawing/2014/main" id="{AF059310-9C4E-3EEB-0612-48B798B3E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20" y="240770"/>
            <a:ext cx="1605279" cy="160527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2857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3864FDE4-BD66-9348-B923-FBAAADA80F7B}" vid="{82339467-3629-9643-A0BF-1C31E461CBA4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3864FDE4-BD66-9348-B923-FBAAADA80F7B}" vid="{EE3E3A29-ECBC-684E-9E45-8D6948BFB0F0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5d9c401-6781-4bfe-8c35-d41a045eaf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48B8C59B5B54881A902ED9A75DDB4" ma:contentTypeVersion="7" ma:contentTypeDescription="Create a new document." ma:contentTypeScope="" ma:versionID="28b9fa3224942b635fa696e3958b187f">
  <xsd:schema xmlns:xsd="http://www.w3.org/2001/XMLSchema" xmlns:xs="http://www.w3.org/2001/XMLSchema" xmlns:p="http://schemas.microsoft.com/office/2006/metadata/properties" xmlns:ns2="75d9c401-6781-4bfe-8c35-d41a045eaf31" xmlns:ns3="8dcace12-f43a-49c1-8347-3ffc57de5fd6" targetNamespace="http://schemas.microsoft.com/office/2006/metadata/properties" ma:root="true" ma:fieldsID="51a539d48bf65c9634230b3c6931dac2" ns2:_="" ns3:_="">
    <xsd:import namespace="75d9c401-6781-4bfe-8c35-d41a045eaf31"/>
    <xsd:import namespace="8dcace12-f43a-49c1-8347-3ffc57de5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9c401-6781-4bfe-8c35-d41a045ea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ce12-f43a-49c1-8347-3ffc57de5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9BBC9-983D-4923-AFDF-EF86E7FED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283C5-8560-4905-887A-6E53A6F05B34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dcace12-f43a-49c1-8347-3ffc57de5fd6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5d9c401-6781-4bfe-8c35-d41a045eaf31"/>
  </ds:schemaRefs>
</ds:datastoreItem>
</file>

<file path=customXml/itemProps3.xml><?xml version="1.0" encoding="utf-8"?>
<ds:datastoreItem xmlns:ds="http://schemas.openxmlformats.org/officeDocument/2006/customXml" ds:itemID="{F45C9AAA-6E39-48EE-AD1D-17C269606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9c401-6781-4bfe-8c35-d41a045eaf31"/>
    <ds:schemaRef ds:uri="8dcace12-f43a-49c1-8347-3ffc57de5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960</TotalTime>
  <Words>819</Words>
  <Application>Microsoft Office PowerPoint</Application>
  <PresentationFormat>On-screen Show (16:9)</PresentationFormat>
  <Paragraphs>73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Walking Along the Math Spectrum</vt:lpstr>
      <vt:lpstr>Essential Questions</vt:lpstr>
      <vt:lpstr>Objectives</vt:lpstr>
      <vt:lpstr>With Math I Can…</vt:lpstr>
      <vt:lpstr>Video Reflection</vt:lpstr>
      <vt:lpstr>PowerPoint Presentation</vt:lpstr>
      <vt:lpstr>Brain Dump</vt:lpstr>
      <vt:lpstr>Let the Research Begin!</vt:lpstr>
      <vt:lpstr>Let Your Knowledge Be Known!</vt:lpstr>
      <vt:lpstr>Summary Statement</vt:lpstr>
      <vt:lpstr>PowerPoint Presentation</vt:lpstr>
      <vt:lpstr>In Order to See, You Must Have a Vision!</vt:lpstr>
      <vt:lpstr>SMART Goals</vt:lpstr>
      <vt:lpstr>Possible Barriers</vt:lpstr>
      <vt:lpstr>I Ain’t Afraid of No Math!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Along the Math Spectrum</dc:title>
  <dc:subject/>
  <dc:creator>K20 Center</dc:creator>
  <cp:keywords/>
  <dc:description/>
  <cp:lastModifiedBy>Eike, Michell L.</cp:lastModifiedBy>
  <cp:revision>23</cp:revision>
  <dcterms:created xsi:type="dcterms:W3CDTF">2025-05-14T14:51:40Z</dcterms:created>
  <dcterms:modified xsi:type="dcterms:W3CDTF">2025-07-29T15:54:08Z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0x0101005D948B8C59B5B54881A902ED9A75DDB4</vt:lpwstr>
  </property>
</Properties>
</file>