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843"/>
    <a:srgbClr val="463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38"/>
  </p:normalViewPr>
  <p:slideViewPr>
    <p:cSldViewPr snapToGrid="0">
      <p:cViewPr>
        <p:scale>
          <a:sx n="133" d="100"/>
          <a:sy n="133" d="100"/>
        </p:scale>
        <p:origin x="1184" y="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3c9bdfa4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73c9bdfa4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3c9bdfa4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73c9bdfa4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3c9bdfa4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73c9bdfa4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73c9bdfa4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73c9bdfa4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3c9bdfa4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73c9bdfa4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3c9bdfa4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73c9bdfa4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3c9bdfa4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73c9bdfa4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3c9bdfa4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73c9bdfa4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3c9bdfa4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3c9bdfa4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</a:rPr>
              <a:t>Broadcast excellence</a:t>
            </a:r>
            <a:r>
              <a:rPr lang="en-US">
                <a:solidFill>
                  <a:schemeClr val="dk1"/>
                </a:solidFill>
              </a:rPr>
              <a:t>. STN. (2025). https://www.studenttelevision.com/broadcast-excellence-winners-2025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ac3f63c4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36ac3f63c4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ac3f63c4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36ac3f63c4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6ac3f63c4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Collective brain dump.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https://learn.k20center.ou.edu/strategy/111</a:t>
            </a:r>
            <a:endParaRPr/>
          </a:p>
        </p:txBody>
      </p:sp>
      <p:sp>
        <p:nvSpPr>
          <p:cNvPr id="81" name="Google Shape;81;g36ac3f63c4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3c9bdfa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73c9bdfa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Story Pitch Session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456300" y="1263077"/>
            <a:ext cx="8225400" cy="3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On a piece of paper write down 3 ideas you have for a news story.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Everyone will stand up.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Each person will read out one of their ideas.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If someone says an idea on your paper, mark it off.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You will only sit if you have shared all of your ideas or your list is marked off.</a:t>
            </a:r>
            <a:endParaRPr/>
          </a:p>
        </p:txBody>
      </p:sp>
      <p:pic>
        <p:nvPicPr>
          <p:cNvPr id="98" name="Google Shape;98;p20" title="Stand Up Sit Dow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825" y="252375"/>
            <a:ext cx="1053875" cy="101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news reporter&#10;&#10;AI-generated content may be incorrect.">
            <a:extLst>
              <a:ext uri="{FF2B5EF4-FFF2-40B4-BE49-F238E27FC236}">
                <a16:creationId xmlns:a16="http://schemas.microsoft.com/office/drawing/2014/main" id="{E9E070A6-F5ED-BC37-3A1E-00718C5F2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960" y="1131655"/>
            <a:ext cx="4396080" cy="2880190"/>
          </a:xfrm>
          <a:prstGeom prst="rect">
            <a:avLst/>
          </a:prstGeom>
        </p:spPr>
      </p:pic>
      <p:pic>
        <p:nvPicPr>
          <p:cNvPr id="7" name="Picture 6" descr="A person wearing headphones sitting at a computer&#10;&#10;AI-generated content may be incorrect.">
            <a:extLst>
              <a:ext uri="{FF2B5EF4-FFF2-40B4-BE49-F238E27FC236}">
                <a16:creationId xmlns:a16="http://schemas.microsoft.com/office/drawing/2014/main" id="{2C76C554-03E0-6BF6-F219-B937B16C3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82" y="1131655"/>
            <a:ext cx="1909072" cy="2880190"/>
          </a:xfrm>
          <a:prstGeom prst="rect">
            <a:avLst/>
          </a:prstGeom>
        </p:spPr>
      </p:pic>
      <p:pic>
        <p:nvPicPr>
          <p:cNvPr id="9" name="Picture 8" descr="A person taking a picture of a person&#10;&#10;AI-generated content may be incorrect.">
            <a:extLst>
              <a:ext uri="{FF2B5EF4-FFF2-40B4-BE49-F238E27FC236}">
                <a16:creationId xmlns:a16="http://schemas.microsoft.com/office/drawing/2014/main" id="{430E94C0-7517-6100-B876-E984274A1A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212" t="4763" r="1544" b="7311"/>
          <a:stretch/>
        </p:blipFill>
        <p:spPr>
          <a:xfrm>
            <a:off x="6770040" y="1131655"/>
            <a:ext cx="1933545" cy="28801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C6023E-AF7F-5190-9035-0E87CF13D7F6}"/>
              </a:ext>
            </a:extLst>
          </p:cNvPr>
          <p:cNvSpPr/>
          <p:nvPr/>
        </p:nvSpPr>
        <p:spPr>
          <a:xfrm>
            <a:off x="1176935" y="3814049"/>
            <a:ext cx="1015442" cy="3955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Editor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51677B-1330-C49F-4792-91DBD1363E7B}"/>
              </a:ext>
            </a:extLst>
          </p:cNvPr>
          <p:cNvSpPr/>
          <p:nvPr/>
        </p:nvSpPr>
        <p:spPr>
          <a:xfrm>
            <a:off x="4935475" y="3869880"/>
            <a:ext cx="1367946" cy="395592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Director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55C098-E27B-AE56-4A68-03EEF3C2B22C}"/>
              </a:ext>
            </a:extLst>
          </p:cNvPr>
          <p:cNvSpPr/>
          <p:nvPr/>
        </p:nvSpPr>
        <p:spPr>
          <a:xfrm>
            <a:off x="2553732" y="3239512"/>
            <a:ext cx="1109065" cy="39559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Anchor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077AA0-1B19-7DE5-BE32-AAF66E0E5D70}"/>
              </a:ext>
            </a:extLst>
          </p:cNvPr>
          <p:cNvSpPr/>
          <p:nvPr/>
        </p:nvSpPr>
        <p:spPr>
          <a:xfrm>
            <a:off x="7639455" y="3814049"/>
            <a:ext cx="1304552" cy="39559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Reporter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EE83D3-CCE2-6630-17D2-231B9C16A573}"/>
              </a:ext>
            </a:extLst>
          </p:cNvPr>
          <p:cNvSpPr/>
          <p:nvPr/>
        </p:nvSpPr>
        <p:spPr>
          <a:xfrm>
            <a:off x="6925053" y="902850"/>
            <a:ext cx="1015442" cy="39559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Audio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438425-29E9-ACEF-6FFF-F2D97BB62884}"/>
              </a:ext>
            </a:extLst>
          </p:cNvPr>
          <p:cNvSpPr/>
          <p:nvPr/>
        </p:nvSpPr>
        <p:spPr>
          <a:xfrm>
            <a:off x="4889960" y="565425"/>
            <a:ext cx="1518741" cy="736867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Camera Operator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C6B4B4-0D44-8FBE-DFD2-D85D8B045D26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1242467" y="3231811"/>
            <a:ext cx="442189" cy="582238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DC7960-EAAF-8A68-8E9D-0E9D22B1DC10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108265" y="2865709"/>
            <a:ext cx="0" cy="373803"/>
          </a:xfrm>
          <a:prstGeom prst="straightConnector1">
            <a:avLst/>
          </a:prstGeom>
          <a:ln w="412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16FC82-5DE5-EDBA-007B-9390AB47B39D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649331" y="1302292"/>
            <a:ext cx="148354" cy="513538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53A0C68-E0CC-58F6-ACD4-E8AD6C48BB9F}"/>
              </a:ext>
            </a:extLst>
          </p:cNvPr>
          <p:cNvCxnSpPr>
            <a:cxnSpLocks/>
          </p:cNvCxnSpPr>
          <p:nvPr/>
        </p:nvCxnSpPr>
        <p:spPr>
          <a:xfrm>
            <a:off x="5657838" y="1329451"/>
            <a:ext cx="1473541" cy="1536258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8DAD830-B02A-8DC4-F91A-838648D65DEC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5619448" y="3119336"/>
            <a:ext cx="355381" cy="750544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204AA14-CE8F-A2F8-2459-AE4696A1BE7D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7236659" y="1298442"/>
            <a:ext cx="196115" cy="885676"/>
          </a:xfrm>
          <a:prstGeom prst="straightConnector1">
            <a:avLst/>
          </a:prstGeom>
          <a:ln w="412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26489D5-E54E-2C70-478A-7E37F9752989}"/>
              </a:ext>
            </a:extLst>
          </p:cNvPr>
          <p:cNvCxnSpPr>
            <a:cxnSpLocks/>
          </p:cNvCxnSpPr>
          <p:nvPr/>
        </p:nvCxnSpPr>
        <p:spPr>
          <a:xfrm flipV="1">
            <a:off x="7846979" y="3365770"/>
            <a:ext cx="324255" cy="448279"/>
          </a:xfrm>
          <a:prstGeom prst="straightConnector1">
            <a:avLst/>
          </a:prstGeom>
          <a:ln w="412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6DF2D9F-3AB0-B046-BCE5-581154D0F43E}"/>
              </a:ext>
            </a:extLst>
          </p:cNvPr>
          <p:cNvSpPr/>
          <p:nvPr/>
        </p:nvSpPr>
        <p:spPr>
          <a:xfrm>
            <a:off x="960330" y="1627833"/>
            <a:ext cx="796375" cy="215220"/>
          </a:xfrm>
          <a:prstGeom prst="rect">
            <a:avLst/>
          </a:prstGeom>
          <a:solidFill>
            <a:srgbClr val="463D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44C4860-91A9-474D-23B8-101911CF0C84}"/>
              </a:ext>
            </a:extLst>
          </p:cNvPr>
          <p:cNvSpPr/>
          <p:nvPr/>
        </p:nvSpPr>
        <p:spPr>
          <a:xfrm>
            <a:off x="849086" y="1843053"/>
            <a:ext cx="1015442" cy="215220"/>
          </a:xfrm>
          <a:prstGeom prst="roundRect">
            <a:avLst/>
          </a:prstGeom>
          <a:solidFill>
            <a:srgbClr val="1C18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EBC066F-7119-A876-E204-B50CACDDEBCA}"/>
              </a:ext>
            </a:extLst>
          </p:cNvPr>
          <p:cNvSpPr/>
          <p:nvPr/>
        </p:nvSpPr>
        <p:spPr>
          <a:xfrm>
            <a:off x="2651733" y="659805"/>
            <a:ext cx="1602308" cy="736867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Floor Manager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4D6F761-9628-BDBC-0559-7F07AFBA2E83}"/>
              </a:ext>
            </a:extLst>
          </p:cNvPr>
          <p:cNvCxnSpPr>
            <a:cxnSpLocks/>
            <a:stCxn id="63" idx="2"/>
          </p:cNvCxnSpPr>
          <p:nvPr/>
        </p:nvCxnSpPr>
        <p:spPr>
          <a:xfrm>
            <a:off x="3452887" y="1396672"/>
            <a:ext cx="801154" cy="373803"/>
          </a:xfrm>
          <a:prstGeom prst="straightConnector1">
            <a:avLst/>
          </a:prstGeom>
          <a:ln w="412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Role Selection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Determine your top three roles you would like to try out.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Be advised you may not get your first choice!!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600"/>
              <a:buChar char="●"/>
            </a:pPr>
            <a:r>
              <a:rPr lang="en-US"/>
              <a:t>You will have the opportunity to experience all the roles involved in producing a newscast during the semester.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Story Development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In your group, use the Newcast Story Planning Sheet to determine the needs for your story.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What will the story be called?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How long will the story be?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What type of story is it (field or studio)?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What will you need (equipment, types of shots, graphics)?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Script Writing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With your group develop a script for your story.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As you write your script include the following: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The names of each person talking on camera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The types of shots you will need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Places where you transition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Voice overs, music, intros, and outros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Filming Timeline</a:t>
            </a:r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order do we need to film the stories?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things are needed for the stories? (voice-overs, graphics)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Who is going to be responsible for each of these?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are the deadlines?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Who will keep us on track?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Planning and Preparation</a:t>
            </a:r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Once you have your plan for your newscast, you may start filming the segments according to your schedule.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Be sure to obtain the proper permission for filming!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Editing</a:t>
            </a:r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With your group, use the Video Editing Guide to help you import media, cut and arrange footage, and add graphics and music for your segment.</a:t>
            </a:r>
          </a:p>
          <a:p>
            <a:r>
              <a:rPr lang="en-US" dirty="0"/>
              <a:t>Once you have completed your segment, export the file so it can be merged with the other segments into one broadcast.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Bringing it all together</a:t>
            </a:r>
            <a:endParaRPr dirty="0"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The main editors will put the segments together using the outline you developed.</a:t>
            </a:r>
          </a:p>
          <a:p>
            <a:pPr lvl="1">
              <a:buChar char="●"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For those who are not working on editing, create promotional material for your newscast (posters, flyers, trailers, social media posts)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Screening Time</a:t>
            </a:r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456299" y="1263100"/>
            <a:ext cx="7117846" cy="19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 dirty="0"/>
              <a:t>We will watch our broadcast together.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As we watch it write down 2 stars you have (things done well) and 1 wish (something that can be improved for next time).</a:t>
            </a:r>
            <a:endParaRPr dirty="0"/>
          </a:p>
        </p:txBody>
      </p:sp>
      <p:pic>
        <p:nvPicPr>
          <p:cNvPr id="152" name="Google Shape;152;p29" title="Two Stars and a Wis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701" y="299406"/>
            <a:ext cx="1615525" cy="1452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ctrTitle"/>
          </p:nvPr>
        </p:nvSpPr>
        <p:spPr>
          <a:xfrm>
            <a:off x="697075" y="744575"/>
            <a:ext cx="79911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Broadcasting</a:t>
            </a:r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1"/>
          </p:nvPr>
        </p:nvSpPr>
        <p:spPr>
          <a:xfrm>
            <a:off x="697390" y="2834125"/>
            <a:ext cx="7991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Creating a Successful Newscast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1FBA7-6D60-3B6D-CF3A-4CBF2AE5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B68E9-F74B-9C91-F168-95EAC688B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Thinking about the process of making a broadcast, answer these two questions on your paper:</a:t>
            </a:r>
          </a:p>
          <a:p>
            <a:pPr lvl="1"/>
            <a:r>
              <a:rPr lang="en-US" sz="2400" dirty="0"/>
              <a:t>What was the most challenging part of making the broadcast?</a:t>
            </a:r>
          </a:p>
          <a:p>
            <a:pPr lvl="1"/>
            <a:r>
              <a:rPr lang="en-US" sz="2400" dirty="0"/>
              <a:t>What steps did you take to help make the broadcast a success?</a:t>
            </a:r>
          </a:p>
          <a:p>
            <a:pPr lvl="1"/>
            <a:r>
              <a:rPr lang="en-US" sz="2400" dirty="0"/>
              <a:t>How did you and your group work together as a team?</a:t>
            </a:r>
          </a:p>
        </p:txBody>
      </p:sp>
    </p:spTree>
    <p:extLst>
      <p:ext uri="{BB962C8B-B14F-4D97-AF65-F5344CB8AC3E}">
        <p14:creationId xmlns:p14="http://schemas.microsoft.com/office/powerpoint/2010/main" val="52640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1218150" y="272850"/>
            <a:ext cx="60933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456175" y="1442350"/>
            <a:ext cx="8232300" cy="21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/>
            <a:r>
              <a:rPr lang="en-US" sz="2800" dirty="0"/>
              <a:t>What makes a news broadcast effective?</a:t>
            </a:r>
          </a:p>
          <a:p>
            <a:pPr marL="457200" indent="-457200"/>
            <a:r>
              <a:rPr lang="en-US" sz="2800" dirty="0"/>
              <a:t>How can we create a compelling student newscast?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227250" y="390800"/>
            <a:ext cx="82323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Learning Objective</a:t>
            </a: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456175" y="1149069"/>
            <a:ext cx="8232300" cy="247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/>
            <a:r>
              <a:rPr lang="en-US" dirty="0"/>
              <a:t>Students will identify key features of a high-quality news broadcast and understand what makes a story newsworthy.</a:t>
            </a:r>
          </a:p>
          <a:p>
            <a:pPr marL="457200" indent="-457200"/>
            <a:r>
              <a:rPr lang="en-US" dirty="0"/>
              <a:t>Students will collaborate in production roles to plan, film, and edit a short news segment.</a:t>
            </a:r>
          </a:p>
          <a:p>
            <a:pPr marL="457200" indent="-457200"/>
            <a:r>
              <a:rPr lang="en-US" dirty="0"/>
              <a:t>Students will evaluate their own and others’ newscasts using constructive feedback to improve their final products.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Student Broadcasting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5009700" cy="27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With your partner select a video to watch.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As you watch the video answer the questions on your handout.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Be prepared to share your answers with the class.</a:t>
            </a:r>
            <a:endParaRPr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66" name="Google Shape;66;p15" title="Student Videos site B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450" y="783961"/>
            <a:ext cx="3073752" cy="357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What is NEWS?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955100" cy="24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What makes a story “newsworthy”?</a:t>
            </a:r>
            <a:endParaRPr sz="300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What are things that are happening in our school that we could make into stories?</a:t>
            </a:r>
            <a:endParaRPr sz="300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Pop-Up Challenge!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955100" cy="24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Create a 1-2 minute news segment about something that is happening in the school.</a:t>
            </a:r>
            <a:endParaRPr sz="300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You have X minutes to complete the challenge!</a:t>
            </a:r>
            <a:endParaRPr sz="300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Pop-Up Challenge!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7955100" cy="24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What did you need to be successful? </a:t>
            </a:r>
            <a:endParaRPr sz="300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What role did you play in the filming of your pop-up challenge video?</a:t>
            </a:r>
            <a:endParaRPr sz="3000"/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What was challenging?</a:t>
            </a:r>
            <a:endParaRPr sz="300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85" name="Google Shape;85;p18" title="Collective Brain Dump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8375" y="339900"/>
            <a:ext cx="923201" cy="92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Production Reflection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worked well - in your production and the broadcasts you watched?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types of stories that stood out?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made those stories effective or engaging?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they would like to incorporate into their own production?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776</Words>
  <Application>Microsoft Macintosh PowerPoint</Application>
  <PresentationFormat>On-screen Show (16:9)</PresentationFormat>
  <Paragraphs>84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Noto Sans Symbols</vt:lpstr>
      <vt:lpstr>NTR</vt:lpstr>
      <vt:lpstr>K20 LEARN</vt:lpstr>
      <vt:lpstr>PowerPoint Presentation</vt:lpstr>
      <vt:lpstr>Broadcasting</vt:lpstr>
      <vt:lpstr>Essential Question</vt:lpstr>
      <vt:lpstr>Learning Objective</vt:lpstr>
      <vt:lpstr>Student Broadcasting</vt:lpstr>
      <vt:lpstr>What is NEWS?</vt:lpstr>
      <vt:lpstr>Pop-Up Challenge!</vt:lpstr>
      <vt:lpstr>Pop-Up Challenge!</vt:lpstr>
      <vt:lpstr>Production Reflection</vt:lpstr>
      <vt:lpstr>Story Pitch Session</vt:lpstr>
      <vt:lpstr>PowerPoint Presentation</vt:lpstr>
      <vt:lpstr>Role Selection</vt:lpstr>
      <vt:lpstr>Story Development</vt:lpstr>
      <vt:lpstr>Script Writing</vt:lpstr>
      <vt:lpstr>Filming Timeline</vt:lpstr>
      <vt:lpstr>Planning and Preparation</vt:lpstr>
      <vt:lpstr>Video Editing</vt:lpstr>
      <vt:lpstr>Bringing it all together</vt:lpstr>
      <vt:lpstr>Screening Time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Johnson, Rachelle J.</cp:lastModifiedBy>
  <cp:revision>4</cp:revision>
  <dcterms:modified xsi:type="dcterms:W3CDTF">2025-07-30T19:34:49Z</dcterms:modified>
</cp:coreProperties>
</file>