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  <p:sldMasterId id="2147483677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843"/>
    <a:srgbClr val="463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24"/>
    <p:restoredTop sz="94708"/>
  </p:normalViewPr>
  <p:slideViewPr>
    <p:cSldViewPr snapToGrid="0">
      <p:cViewPr varScale="1">
        <p:scale>
          <a:sx n="158" d="100"/>
          <a:sy n="158" d="100"/>
        </p:scale>
        <p:origin x="3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7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83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73c9bdfa4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73c9bdfa4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Stand up, sit down. Strategies. </a:t>
            </a:r>
            <a:r>
              <a:rPr lang="en-US" dirty="0">
                <a:hlinkClick r:id="rId3"/>
              </a:rPr>
              <a:t>https://learn.k20center.ou.edu/strategy/1771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73c9bdfa4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73c9bdfa4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73c9bdfa4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73c9bdfa4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73c9bdfa48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73c9bdfa48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73c9bdfa4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73c9bdfa4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73c9bdfa4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73c9bdfa4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73c9bdfa4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73c9bdfa4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73c9bdfa4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73c9bdfa4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73c9bdfa48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73c9bdfa48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dirty="0"/>
          </a:p>
          <a:p>
            <a:r>
              <a:rPr lang="en-US" dirty="0"/>
              <a:t>K20 Center. (n.d.). Two stars and a wish. Strategies. </a:t>
            </a:r>
            <a:r>
              <a:rPr lang="en-US" dirty="0">
                <a:hlinkClick r:id="rId3"/>
              </a:rPr>
              <a:t>https://learn.k20center.ou.edu/strategy/83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chemeClr val="dk1"/>
                </a:solidFill>
              </a:rPr>
              <a:t>Broadcast excellence</a:t>
            </a:r>
            <a:r>
              <a:rPr lang="en-US">
                <a:solidFill>
                  <a:schemeClr val="dk1"/>
                </a:solidFill>
              </a:rPr>
              <a:t>. STN. (2025). https://www.studenttelevision.com/broadcast-excellence-winners-2025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ac3f63c4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36ac3f63c4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6ac3f63c4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g36ac3f63c4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6ac3f63c4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Collective brain dump.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https://learn.k20center.ou.edu/strategy/111</a:t>
            </a:r>
            <a:endParaRPr/>
          </a:p>
        </p:txBody>
      </p:sp>
      <p:sp>
        <p:nvSpPr>
          <p:cNvPr id="81" name="Google Shape;81;g36ac3f63c4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73c9bdfa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73c9bdfa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72944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8884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071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127369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328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2808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690666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454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Question/Objectiv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9301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One Column Layout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956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466" y="559689"/>
            <a:ext cx="4565121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944799" y="2807732"/>
            <a:ext cx="4564202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876336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With Cover Imag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384C1E7-5E3D-A621-C2AF-8355619A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800CFF90-44AF-7644-A3CC-9BC9ACF5E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4756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0972949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1150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7808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7891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59746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492405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386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444449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eaLnBrk="1" fontAlgn="base" hangingPunct="1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Story Pitch Session</a:t>
            </a:r>
            <a:endParaRPr dirty="0"/>
          </a:p>
        </p:txBody>
      </p:sp>
      <p:sp>
        <p:nvSpPr>
          <p:cNvPr id="97" name="Google Shape;97;p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On a piece of paper write down three ideas you have for a news story.</a:t>
            </a:r>
            <a:endParaRPr dirty="0"/>
          </a:p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Everyone will stand up.</a:t>
            </a:r>
            <a:endParaRPr dirty="0"/>
          </a:p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Each person will read out one of their ideas.</a:t>
            </a:r>
            <a:endParaRPr dirty="0"/>
          </a:p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If someone says an idea on your paper, mark it off. </a:t>
            </a:r>
            <a:endParaRPr dirty="0"/>
          </a:p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You will only sit if you have shared all your ideas or your list is marked off.</a:t>
            </a:r>
            <a:endParaRPr dirty="0"/>
          </a:p>
        </p:txBody>
      </p:sp>
      <p:pic>
        <p:nvPicPr>
          <p:cNvPr id="98" name="Google Shape;98;p20" title="Stand Up Sit Dow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7825" y="252375"/>
            <a:ext cx="1053875" cy="101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news reporter&#10;&#10;AI-generated content may be incorrect.">
            <a:extLst>
              <a:ext uri="{FF2B5EF4-FFF2-40B4-BE49-F238E27FC236}">
                <a16:creationId xmlns:a16="http://schemas.microsoft.com/office/drawing/2014/main" id="{E9E070A6-F5ED-BC37-3A1E-00718C5F2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960" y="1131655"/>
            <a:ext cx="4396080" cy="2880190"/>
          </a:xfrm>
          <a:prstGeom prst="rect">
            <a:avLst/>
          </a:prstGeom>
        </p:spPr>
      </p:pic>
      <p:pic>
        <p:nvPicPr>
          <p:cNvPr id="7" name="Picture 6" descr="A person wearing headphones sitting at a computer&#10;&#10;AI-generated content may be incorrect.">
            <a:extLst>
              <a:ext uri="{FF2B5EF4-FFF2-40B4-BE49-F238E27FC236}">
                <a16:creationId xmlns:a16="http://schemas.microsoft.com/office/drawing/2014/main" id="{2C76C554-03E0-6BF6-F219-B937B16C3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82" y="1131655"/>
            <a:ext cx="1909072" cy="2880190"/>
          </a:xfrm>
          <a:prstGeom prst="rect">
            <a:avLst/>
          </a:prstGeom>
        </p:spPr>
      </p:pic>
      <p:pic>
        <p:nvPicPr>
          <p:cNvPr id="9" name="Picture 8" descr="A person taking a picture of a person&#10;&#10;AI-generated content may be incorrect.">
            <a:extLst>
              <a:ext uri="{FF2B5EF4-FFF2-40B4-BE49-F238E27FC236}">
                <a16:creationId xmlns:a16="http://schemas.microsoft.com/office/drawing/2014/main" id="{430E94C0-7517-6100-B876-E984274A1A7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5212" t="4763" r="1544" b="7311"/>
          <a:stretch/>
        </p:blipFill>
        <p:spPr>
          <a:xfrm>
            <a:off x="6770040" y="1131655"/>
            <a:ext cx="1933545" cy="28801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2C6023E-AF7F-5190-9035-0E87CF13D7F6}"/>
              </a:ext>
            </a:extLst>
          </p:cNvPr>
          <p:cNvSpPr/>
          <p:nvPr/>
        </p:nvSpPr>
        <p:spPr>
          <a:xfrm>
            <a:off x="1176935" y="3814049"/>
            <a:ext cx="1015442" cy="39559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Editor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51677B-1330-C49F-4792-91DBD1363E7B}"/>
              </a:ext>
            </a:extLst>
          </p:cNvPr>
          <p:cNvSpPr/>
          <p:nvPr/>
        </p:nvSpPr>
        <p:spPr>
          <a:xfrm>
            <a:off x="4935475" y="3869880"/>
            <a:ext cx="1367946" cy="395592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Director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55C098-E27B-AE56-4A68-03EEF3C2B22C}"/>
              </a:ext>
            </a:extLst>
          </p:cNvPr>
          <p:cNvSpPr/>
          <p:nvPr/>
        </p:nvSpPr>
        <p:spPr>
          <a:xfrm>
            <a:off x="2553732" y="3239512"/>
            <a:ext cx="1109065" cy="39559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Anchor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077AA0-1B19-7DE5-BE32-AAF66E0E5D70}"/>
              </a:ext>
            </a:extLst>
          </p:cNvPr>
          <p:cNvSpPr/>
          <p:nvPr/>
        </p:nvSpPr>
        <p:spPr>
          <a:xfrm>
            <a:off x="7639455" y="3814049"/>
            <a:ext cx="1304552" cy="39559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Reporter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EE83D3-CCE2-6630-17D2-231B9C16A573}"/>
              </a:ext>
            </a:extLst>
          </p:cNvPr>
          <p:cNvSpPr/>
          <p:nvPr/>
        </p:nvSpPr>
        <p:spPr>
          <a:xfrm>
            <a:off x="6925053" y="902850"/>
            <a:ext cx="1015442" cy="39559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Audio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438425-29E9-ACEF-6FFF-F2D97BB62884}"/>
              </a:ext>
            </a:extLst>
          </p:cNvPr>
          <p:cNvSpPr/>
          <p:nvPr/>
        </p:nvSpPr>
        <p:spPr>
          <a:xfrm>
            <a:off x="4889960" y="565425"/>
            <a:ext cx="1518741" cy="736867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Camera Operator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0C6B4B4-0D44-8FBE-DFD2-D85D8B045D26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1242467" y="3231811"/>
            <a:ext cx="442189" cy="582238"/>
          </a:xfrm>
          <a:prstGeom prst="straightConnector1">
            <a:avLst/>
          </a:prstGeom>
          <a:ln w="412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8DC7960-EAAF-8A68-8E9D-0E9D22B1DC10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3108265" y="2865709"/>
            <a:ext cx="0" cy="373803"/>
          </a:xfrm>
          <a:prstGeom prst="straightConnector1">
            <a:avLst/>
          </a:prstGeom>
          <a:ln w="412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816FC82-5DE5-EDBA-007B-9390AB47B39D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5649331" y="1302292"/>
            <a:ext cx="148354" cy="513538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53A0C68-E0CC-58F6-ACD4-E8AD6C48BB9F}"/>
              </a:ext>
            </a:extLst>
          </p:cNvPr>
          <p:cNvCxnSpPr>
            <a:cxnSpLocks/>
          </p:cNvCxnSpPr>
          <p:nvPr/>
        </p:nvCxnSpPr>
        <p:spPr>
          <a:xfrm>
            <a:off x="5657838" y="1329451"/>
            <a:ext cx="1473541" cy="1536258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8DAD830-B02A-8DC4-F91A-838648D65DEC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5619448" y="3119336"/>
            <a:ext cx="355381" cy="750544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204AA14-CE8F-A2F8-2459-AE4696A1BE7D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7236659" y="1298442"/>
            <a:ext cx="196115" cy="885676"/>
          </a:xfrm>
          <a:prstGeom prst="straightConnector1">
            <a:avLst/>
          </a:prstGeom>
          <a:ln w="412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26489D5-E54E-2C70-478A-7E37F9752989}"/>
              </a:ext>
            </a:extLst>
          </p:cNvPr>
          <p:cNvCxnSpPr>
            <a:cxnSpLocks/>
          </p:cNvCxnSpPr>
          <p:nvPr/>
        </p:nvCxnSpPr>
        <p:spPr>
          <a:xfrm flipV="1">
            <a:off x="7846979" y="3365770"/>
            <a:ext cx="324255" cy="448279"/>
          </a:xfrm>
          <a:prstGeom prst="straightConnector1">
            <a:avLst/>
          </a:prstGeom>
          <a:ln w="412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96DF2D9F-3AB0-B046-BCE5-581154D0F43E}"/>
              </a:ext>
            </a:extLst>
          </p:cNvPr>
          <p:cNvSpPr/>
          <p:nvPr/>
        </p:nvSpPr>
        <p:spPr>
          <a:xfrm>
            <a:off x="960330" y="1627833"/>
            <a:ext cx="796375" cy="215220"/>
          </a:xfrm>
          <a:prstGeom prst="rect">
            <a:avLst/>
          </a:prstGeom>
          <a:solidFill>
            <a:srgbClr val="463D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444C4860-91A9-474D-23B8-101911CF0C84}"/>
              </a:ext>
            </a:extLst>
          </p:cNvPr>
          <p:cNvSpPr/>
          <p:nvPr/>
        </p:nvSpPr>
        <p:spPr>
          <a:xfrm>
            <a:off x="849086" y="1843053"/>
            <a:ext cx="1015442" cy="215220"/>
          </a:xfrm>
          <a:prstGeom prst="roundRect">
            <a:avLst/>
          </a:prstGeom>
          <a:solidFill>
            <a:srgbClr val="1C18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EBC066F-7119-A876-E204-B50CACDDEBCA}"/>
              </a:ext>
            </a:extLst>
          </p:cNvPr>
          <p:cNvSpPr/>
          <p:nvPr/>
        </p:nvSpPr>
        <p:spPr>
          <a:xfrm>
            <a:off x="2651733" y="659805"/>
            <a:ext cx="1602308" cy="736867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Floor Manager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4D6F761-9628-BDBC-0559-7F07AFBA2E83}"/>
              </a:ext>
            </a:extLst>
          </p:cNvPr>
          <p:cNvCxnSpPr>
            <a:cxnSpLocks/>
            <a:stCxn id="63" idx="2"/>
          </p:cNvCxnSpPr>
          <p:nvPr/>
        </p:nvCxnSpPr>
        <p:spPr>
          <a:xfrm>
            <a:off x="3452887" y="1396672"/>
            <a:ext cx="801154" cy="373803"/>
          </a:xfrm>
          <a:prstGeom prst="straightConnector1">
            <a:avLst/>
          </a:prstGeom>
          <a:ln w="412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Role Selection</a:t>
            </a:r>
            <a:endParaRPr dirty="0"/>
          </a:p>
        </p:txBody>
      </p:sp>
      <p:sp>
        <p:nvSpPr>
          <p:cNvPr id="109" name="Google Shape;109;p2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Determine your top three roles you would like to try out.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Aft>
                <a:spcPts val="0"/>
              </a:spcAft>
              <a:buSzPts val="2600"/>
              <a:buChar char="●"/>
            </a:pPr>
            <a:r>
              <a:rPr lang="en-US" dirty="0"/>
              <a:t>Be advised you may not get your first choice!!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Aft>
                <a:spcPts val="1000"/>
              </a:spcAft>
              <a:buSzPts val="2600"/>
              <a:buChar char="●"/>
            </a:pPr>
            <a:r>
              <a:rPr lang="en-US" dirty="0"/>
              <a:t>You will have the opportunity to experience all the roles involved in producing a newscast throughout the semester. 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Story Development</a:t>
            </a:r>
            <a:endParaRPr dirty="0"/>
          </a:p>
        </p:txBody>
      </p:sp>
      <p:sp>
        <p:nvSpPr>
          <p:cNvPr id="115" name="Google Shape;115;p2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In your group, use the </a:t>
            </a:r>
            <a:r>
              <a:rPr lang="en-US" dirty="0" err="1"/>
              <a:t>Newcast</a:t>
            </a:r>
            <a:r>
              <a:rPr lang="en-US" dirty="0"/>
              <a:t> Story Planning Sheet to determine the needs for your story.</a:t>
            </a:r>
            <a:endParaRPr dirty="0"/>
          </a:p>
          <a:p>
            <a:pPr marL="914400" lvl="1" algn="l" rtl="0">
              <a:spcAft>
                <a:spcPts val="0"/>
              </a:spcAft>
              <a:buSzPts val="2600"/>
              <a:buChar char="o"/>
            </a:pPr>
            <a:r>
              <a:rPr lang="en-US" dirty="0"/>
              <a:t>What will the story be called?</a:t>
            </a:r>
            <a:endParaRPr dirty="0"/>
          </a:p>
          <a:p>
            <a:pPr marL="914400" lvl="1" algn="l" rtl="0">
              <a:spcAft>
                <a:spcPts val="0"/>
              </a:spcAft>
              <a:buSzPts val="2600"/>
              <a:buChar char="o"/>
            </a:pPr>
            <a:r>
              <a:rPr lang="en-US" dirty="0"/>
              <a:t>How long will the story be?</a:t>
            </a:r>
            <a:endParaRPr dirty="0"/>
          </a:p>
          <a:p>
            <a:pPr marL="914400" lvl="1" algn="l" rtl="0">
              <a:spcAft>
                <a:spcPts val="0"/>
              </a:spcAft>
              <a:buSzPts val="2600"/>
              <a:buChar char="o"/>
            </a:pPr>
            <a:r>
              <a:rPr lang="en-US" dirty="0"/>
              <a:t>What type of story is it (field or studio)?</a:t>
            </a:r>
            <a:endParaRPr dirty="0"/>
          </a:p>
          <a:p>
            <a:pPr marL="914400" lvl="1" algn="l" rtl="0">
              <a:spcAft>
                <a:spcPts val="0"/>
              </a:spcAft>
              <a:buSzPts val="2600"/>
              <a:buChar char="o"/>
            </a:pPr>
            <a:r>
              <a:rPr lang="en-US" dirty="0"/>
              <a:t>What will you need (equipment, types of shots, graphics)?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Script Writing</a:t>
            </a:r>
            <a:endParaRPr dirty="0"/>
          </a:p>
        </p:txBody>
      </p:sp>
      <p:sp>
        <p:nvSpPr>
          <p:cNvPr id="121" name="Google Shape;121;p2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With your group develop a script for your story.</a:t>
            </a:r>
            <a:endParaRPr dirty="0"/>
          </a:p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As you write your script include the following:</a:t>
            </a:r>
            <a:endParaRPr dirty="0"/>
          </a:p>
          <a:p>
            <a:pPr marL="914400" lvl="1" indent="-274320" algn="l" rtl="0">
              <a:spcAft>
                <a:spcPts val="0"/>
              </a:spcAft>
              <a:buSzPts val="2600"/>
              <a:buChar char="o"/>
            </a:pPr>
            <a:r>
              <a:rPr lang="en-US" dirty="0"/>
              <a:t>The names of each person talking on camera</a:t>
            </a:r>
            <a:endParaRPr dirty="0"/>
          </a:p>
          <a:p>
            <a:pPr marL="914400" lvl="1" indent="-274320" algn="l" rtl="0">
              <a:spcAft>
                <a:spcPts val="0"/>
              </a:spcAft>
              <a:buSzPts val="2600"/>
              <a:buChar char="o"/>
            </a:pPr>
            <a:r>
              <a:rPr lang="en-US" dirty="0"/>
              <a:t>The types of shots you will need</a:t>
            </a:r>
            <a:endParaRPr dirty="0"/>
          </a:p>
          <a:p>
            <a:pPr marL="914400" lvl="1" indent="-274320" algn="l" rtl="0">
              <a:spcAft>
                <a:spcPts val="0"/>
              </a:spcAft>
              <a:buSzPts val="2600"/>
              <a:buChar char="o"/>
            </a:pPr>
            <a:r>
              <a:rPr lang="en-US" dirty="0"/>
              <a:t>Places where you transition</a:t>
            </a:r>
            <a:endParaRPr dirty="0"/>
          </a:p>
          <a:p>
            <a:pPr marL="914400" lvl="1" indent="-274320" algn="l" rtl="0">
              <a:spcAft>
                <a:spcPts val="0"/>
              </a:spcAft>
              <a:buSzPts val="2600"/>
              <a:buChar char="o"/>
            </a:pPr>
            <a:r>
              <a:rPr lang="en-US" dirty="0"/>
              <a:t>Voice overs, music, intros, and outros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Filming Timeline</a:t>
            </a:r>
            <a:endParaRPr dirty="0"/>
          </a:p>
        </p:txBody>
      </p:sp>
      <p:sp>
        <p:nvSpPr>
          <p:cNvPr id="127" name="Google Shape;127;p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What order do we need to film the stories?</a:t>
            </a:r>
            <a:endParaRPr dirty="0"/>
          </a:p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What things are needed for the stories? (Voice-overs, graphics, etc.)</a:t>
            </a:r>
            <a:endParaRPr dirty="0"/>
          </a:p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Who is going to be responsible for each of these?</a:t>
            </a:r>
            <a:endParaRPr dirty="0"/>
          </a:p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What are the deadlines?</a:t>
            </a:r>
            <a:endParaRPr dirty="0"/>
          </a:p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Who will keep us on track?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Planning and Preparation</a:t>
            </a:r>
            <a:endParaRPr dirty="0"/>
          </a:p>
        </p:txBody>
      </p:sp>
      <p:sp>
        <p:nvSpPr>
          <p:cNvPr id="133" name="Google Shape;133;p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Once you have your plan for your newscast, you may start filming the segments according to your schedule.</a:t>
            </a:r>
            <a:endParaRPr dirty="0"/>
          </a:p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Be sure to obtain the proper permission for filming!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Video Editing</a:t>
            </a:r>
            <a:endParaRPr dirty="0"/>
          </a:p>
        </p:txBody>
      </p:sp>
      <p:sp>
        <p:nvSpPr>
          <p:cNvPr id="139" name="Google Shape;139;p2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With your group, use the Video Editing Guide to help you import media, cut and arrange footage, and add graphics and music for your segment.</a:t>
            </a:r>
          </a:p>
          <a:p>
            <a:r>
              <a:rPr lang="en-US" dirty="0"/>
              <a:t>Once you have completed your segment, export the file so it can be merged with the other segments into one broadcast. 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Bringing It All Together</a:t>
            </a:r>
            <a:endParaRPr dirty="0"/>
          </a:p>
        </p:txBody>
      </p:sp>
      <p:sp>
        <p:nvSpPr>
          <p:cNvPr id="145" name="Google Shape;145;p2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The main editors will put the segments together using the outline you developed.</a:t>
            </a:r>
          </a:p>
          <a:p>
            <a:pPr marL="457200" lvl="1" indent="-393192">
              <a:spcBef>
                <a:spcPts val="520"/>
              </a:spcBef>
              <a:buChar char="●"/>
            </a:pPr>
            <a:endParaRPr dirty="0"/>
          </a:p>
          <a:p>
            <a:pPr lvl="0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For those who are not working on editing, create promotional material for your newscast (posters, flyers, trailers, social media posts).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Screening Time</a:t>
            </a:r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We will watch our broadcast together.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Aft>
                <a:spcPts val="0"/>
              </a:spcAft>
              <a:buSzPts val="2600"/>
              <a:buChar char="●"/>
            </a:pPr>
            <a:r>
              <a:rPr lang="en-US" dirty="0"/>
              <a:t>As we watch it write down two stars you have (things done well) and one wish (something that can be improved for next time).</a:t>
            </a:r>
            <a:endParaRPr dirty="0"/>
          </a:p>
        </p:txBody>
      </p:sp>
      <p:pic>
        <p:nvPicPr>
          <p:cNvPr id="152" name="Google Shape;152;p29" title="Two Stars and a Wis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7701" y="299406"/>
            <a:ext cx="1615525" cy="1452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Broadcasting</a:t>
            </a:r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Creating a Successful Newscast</a:t>
            </a:r>
            <a:endParaRPr/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6DC64687-34A3-E9B8-83C1-4342D2754F7E}"/>
              </a:ext>
            </a:extLst>
          </p:cNvPr>
          <p:cNvSpPr/>
          <p:nvPr/>
        </p:nvSpPr>
        <p:spPr>
          <a:xfrm>
            <a:off x="744173" y="1312133"/>
            <a:ext cx="2922311" cy="2519234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1FBA7-6D60-3B6D-CF3A-4CBF2AE5F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B68E9-F74B-9C91-F168-95EAC688B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Thinking about the process of making a broadcast, answer these two questions on your paper:</a:t>
            </a:r>
          </a:p>
          <a:p>
            <a:pPr lvl="1"/>
            <a:r>
              <a:rPr lang="en-US" sz="2400" dirty="0"/>
              <a:t>What was the most challenging part of making the broadcast?</a:t>
            </a:r>
          </a:p>
          <a:p>
            <a:pPr lvl="1"/>
            <a:r>
              <a:rPr lang="en-US" sz="2400" dirty="0"/>
              <a:t>What steps did you take to help make the broadcast a success?</a:t>
            </a:r>
          </a:p>
          <a:p>
            <a:pPr lvl="1"/>
            <a:r>
              <a:rPr lang="en-US" sz="2400" dirty="0"/>
              <a:t>How did you and your group work together as a team?</a:t>
            </a:r>
          </a:p>
        </p:txBody>
      </p:sp>
    </p:spTree>
    <p:extLst>
      <p:ext uri="{BB962C8B-B14F-4D97-AF65-F5344CB8AC3E}">
        <p14:creationId xmlns:p14="http://schemas.microsoft.com/office/powerpoint/2010/main" val="526409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sz="quarter" idx="10"/>
          </p:nvPr>
        </p:nvSpPr>
        <p:spPr>
          <a:xfrm>
            <a:off x="623888" y="2571750"/>
            <a:ext cx="7885113" cy="163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/>
            <a:r>
              <a:rPr lang="en-US" sz="2800" dirty="0"/>
              <a:t>What makes a news broadcast effective?</a:t>
            </a:r>
          </a:p>
          <a:p>
            <a:pPr marL="457200"/>
            <a:r>
              <a:rPr lang="en-US" sz="2800" dirty="0"/>
              <a:t>How can we create a compelling student newscast?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623888" y="-311984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sz="quarter" idx="10"/>
          </p:nvPr>
        </p:nvSpPr>
        <p:spPr>
          <a:xfrm>
            <a:off x="623888" y="1546787"/>
            <a:ext cx="7885113" cy="1786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/>
            <a:r>
              <a:rPr lang="en-US" sz="2400" dirty="0"/>
              <a:t>Students will identify key features of a high-quality news broadcast and understand what makes a story newsworthy.</a:t>
            </a:r>
          </a:p>
          <a:p>
            <a:pPr marL="457200"/>
            <a:r>
              <a:rPr lang="en-US" sz="2400" dirty="0"/>
              <a:t>Students will collaborate in production roles to plan, film, and edit a short news segment.</a:t>
            </a:r>
          </a:p>
          <a:p>
            <a:pPr marL="457200"/>
            <a:r>
              <a:rPr lang="en-US" sz="2400" dirty="0"/>
              <a:t>Students will evaluate their own and others’ newscasts using constructive feedback to improve their final products.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Student Broadcasting</a:t>
            </a:r>
            <a:endParaRPr dirty="0"/>
          </a:p>
        </p:txBody>
      </p:sp>
      <p:sp>
        <p:nvSpPr>
          <p:cNvPr id="65" name="Google Shape;65;p15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With your partner select a video to watch.</a:t>
            </a:r>
            <a:endParaRPr dirty="0"/>
          </a:p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As you watch the video answer the questions on your handout.</a:t>
            </a:r>
            <a:endParaRPr dirty="0"/>
          </a:p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Be prepared to share your answers with the class.</a:t>
            </a:r>
            <a:endParaRPr dirty="0"/>
          </a:p>
          <a:p>
            <a:pPr marL="63500" lvl="0" indent="0" algn="l" rtl="0"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66" name="Google Shape;66;p15" title="Student Videos site B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2450" y="783961"/>
            <a:ext cx="3073752" cy="3575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What is NEWS?</a:t>
            </a:r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algn="l" rtl="0">
              <a:spcAft>
                <a:spcPts val="0"/>
              </a:spcAft>
              <a:buSzPts val="3000"/>
              <a:buChar char="●"/>
            </a:pPr>
            <a:r>
              <a:rPr lang="en-US" sz="3000" dirty="0"/>
              <a:t>What makes a story “newsworthy”?</a:t>
            </a:r>
            <a:endParaRPr sz="3000" dirty="0"/>
          </a:p>
          <a:p>
            <a:pPr marL="457200" lvl="0" algn="l" rtl="0">
              <a:spcAft>
                <a:spcPts val="0"/>
              </a:spcAft>
              <a:buSzPts val="3000"/>
              <a:buChar char="●"/>
            </a:pPr>
            <a:r>
              <a:rPr lang="en-US" sz="3000" dirty="0"/>
              <a:t>What things are happening in our school that we could make into stories?</a:t>
            </a:r>
            <a:endParaRPr sz="3000" dirty="0"/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Pop-Up Challenge!</a:t>
            </a: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algn="l" rtl="0">
              <a:spcAft>
                <a:spcPts val="0"/>
              </a:spcAft>
              <a:buSzPts val="3000"/>
              <a:buChar char="●"/>
            </a:pPr>
            <a:r>
              <a:rPr lang="en-US" sz="3000" dirty="0"/>
              <a:t>Create a 1–2-minute news segment about something that is happening in the school.</a:t>
            </a:r>
            <a:endParaRPr sz="3000" dirty="0"/>
          </a:p>
          <a:p>
            <a:pPr marL="457200" lvl="0" algn="l" rtl="0">
              <a:spcAft>
                <a:spcPts val="0"/>
              </a:spcAft>
              <a:buSzPts val="3000"/>
              <a:buChar char="●"/>
            </a:pPr>
            <a:r>
              <a:rPr lang="en-US" sz="3000" dirty="0"/>
              <a:t>You </a:t>
            </a:r>
            <a:r>
              <a:rPr lang="en-US" sz="3000"/>
              <a:t>have 50 </a:t>
            </a:r>
            <a:r>
              <a:rPr lang="en-US" sz="3000" dirty="0"/>
              <a:t>minutes to complete the challenge!</a:t>
            </a:r>
            <a:endParaRPr sz="3000" dirty="0"/>
          </a:p>
          <a:p>
            <a:pPr marL="63500" lvl="0" algn="l" rtl="0"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Pop-Up Challenge!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algn="l" rtl="0">
              <a:spcAft>
                <a:spcPts val="0"/>
              </a:spcAft>
              <a:buSzPts val="3000"/>
              <a:buChar char="●"/>
            </a:pPr>
            <a:r>
              <a:rPr lang="en-US" sz="3000" dirty="0"/>
              <a:t>What did you need to be successful? </a:t>
            </a:r>
            <a:endParaRPr sz="3000" dirty="0"/>
          </a:p>
          <a:p>
            <a:pPr marL="457200" lvl="0" algn="l" rtl="0">
              <a:spcAft>
                <a:spcPts val="0"/>
              </a:spcAft>
              <a:buSzPts val="3000"/>
              <a:buChar char="●"/>
            </a:pPr>
            <a:r>
              <a:rPr lang="en-US" sz="3000" dirty="0"/>
              <a:t>What role did you play in the filming of your pop-up challenge video?</a:t>
            </a:r>
            <a:endParaRPr sz="3000" dirty="0"/>
          </a:p>
          <a:p>
            <a:pPr marL="457200" lvl="0" algn="l" rtl="0">
              <a:spcAft>
                <a:spcPts val="0"/>
              </a:spcAft>
              <a:buSzPts val="3000"/>
              <a:buChar char="●"/>
            </a:pPr>
            <a:r>
              <a:rPr lang="en-US" sz="3000" dirty="0"/>
              <a:t>What was challenging?</a:t>
            </a:r>
            <a:endParaRPr sz="3000" dirty="0"/>
          </a:p>
          <a:p>
            <a:pPr marL="63500" lvl="0" algn="l" rtl="0"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85" name="Google Shape;85;p18" title="Collective Brain Dump-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0280" y="171446"/>
            <a:ext cx="1880075" cy="188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Production Reflection</a:t>
            </a:r>
            <a:endParaRPr dirty="0"/>
          </a:p>
        </p:txBody>
      </p:sp>
      <p:sp>
        <p:nvSpPr>
          <p:cNvPr id="91" name="Google Shape;91;p1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What worked well—in your production and the broadcasts you watched?</a:t>
            </a:r>
            <a:endParaRPr dirty="0"/>
          </a:p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What types of stories that stood out?</a:t>
            </a:r>
            <a:endParaRPr dirty="0"/>
          </a:p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What made those stories effective or engaging?</a:t>
            </a:r>
            <a:endParaRPr dirty="0"/>
          </a:p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What would you like to incorporate into your own production?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2955A4EC-A41F-924E-8A5C-EC8D30BCF2B0}" vid="{C1FC503B-5766-4541-B590-824E08429B9B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2955A4EC-A41F-924E-8A5C-EC8D30BCF2B0}" vid="{D45ADE69-AC46-AB4B-AFB7-4F6B3A12186F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25</Template>
  <TotalTime>5645</TotalTime>
  <Words>832</Words>
  <Application>Microsoft Macintosh PowerPoint</Application>
  <PresentationFormat>On-screen Show (16:9)</PresentationFormat>
  <Paragraphs>87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Aptos Display</vt:lpstr>
      <vt:lpstr>Arial</vt:lpstr>
      <vt:lpstr>Calibri</vt:lpstr>
      <vt:lpstr>Courier New</vt:lpstr>
      <vt:lpstr>Noto Sans Symbols</vt:lpstr>
      <vt:lpstr>NTR</vt:lpstr>
      <vt:lpstr>System Font Regular</vt:lpstr>
      <vt:lpstr>Wingdings</vt:lpstr>
      <vt:lpstr>Custom Design</vt:lpstr>
      <vt:lpstr>1_Custom Design</vt:lpstr>
      <vt:lpstr>PowerPoint Presentation</vt:lpstr>
      <vt:lpstr>Broadcasting</vt:lpstr>
      <vt:lpstr>Essential Question</vt:lpstr>
      <vt:lpstr>Learning Objectives</vt:lpstr>
      <vt:lpstr>Student Broadcasting</vt:lpstr>
      <vt:lpstr>What is NEWS?</vt:lpstr>
      <vt:lpstr>Pop-Up Challenge!</vt:lpstr>
      <vt:lpstr>Pop-Up Challenge!</vt:lpstr>
      <vt:lpstr>Production Reflection</vt:lpstr>
      <vt:lpstr>Story Pitch Session</vt:lpstr>
      <vt:lpstr>PowerPoint Presentation</vt:lpstr>
      <vt:lpstr>Role Selection</vt:lpstr>
      <vt:lpstr>Story Development</vt:lpstr>
      <vt:lpstr>Script Writing</vt:lpstr>
      <vt:lpstr>Filming Timeline</vt:lpstr>
      <vt:lpstr>Planning and Preparation</vt:lpstr>
      <vt:lpstr>Video Editing</vt:lpstr>
      <vt:lpstr>Bringing It All Together</vt:lpstr>
      <vt:lpstr>Screening Time</vt:lpstr>
      <vt:lpstr>Reflection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Broadcasting</dc:title>
  <dc:subject/>
  <dc:creator>K20 Center</dc:creator>
  <cp:keywords/>
  <dc:description/>
  <cp:lastModifiedBy>Wilson, Izzy</cp:lastModifiedBy>
  <cp:revision>8</cp:revision>
  <dcterms:modified xsi:type="dcterms:W3CDTF">2025-09-19T15:23:24Z</dcterms:modified>
  <cp:category/>
</cp:coreProperties>
</file>