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5" r:id="rId20"/>
    <p:sldId id="274" r:id="rId21"/>
    <p:sldId id="275" r:id="rId22"/>
    <p:sldId id="277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6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JKBD+WcDPivkL/GaSWdCXuv15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59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42e7472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g3642e7472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4370a4850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g364370a4850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577EBC20-4B49-C17F-C9CB-6BA31E080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4370a4850_1_12:notes">
            <a:extLst>
              <a:ext uri="{FF2B5EF4-FFF2-40B4-BE49-F238E27FC236}">
                <a16:creationId xmlns:a16="http://schemas.microsoft.com/office/drawing/2014/main" id="{DDDB5539-384A-FCB5-2BE8-F7AF9F538A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g364370a4850_1_12:notes">
            <a:extLst>
              <a:ext uri="{FF2B5EF4-FFF2-40B4-BE49-F238E27FC236}">
                <a16:creationId xmlns:a16="http://schemas.microsoft.com/office/drawing/2014/main" id="{E8A6A63A-17E9-1A6D-2E59-D937078211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2744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64370a485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" name="Google Shape;44;g364370a485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4370a485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364370a485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5e155f67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g375e155f67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4370a485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g364370a485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75e155f6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g375e155f6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84ca8b1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g3784ca8b1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75e155f6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g375e155f6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784ca8b1d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g3784ca8b1d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75e155f67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375e155f67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784ca8b1d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g3784ca8b1d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784ca8b1d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g3784ca8b1d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6" name="Google Shape;2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784ca8b1d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2" name="Google Shape;252;g3784ca8b1d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784ca8b1d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" name="Google Shape;264;g3784ca8b1d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0" name="Google Shape;2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>
          <a:extLst>
            <a:ext uri="{FF2B5EF4-FFF2-40B4-BE49-F238E27FC236}">
              <a16:creationId xmlns:a16="http://schemas.microsoft.com/office/drawing/2014/main" id="{BCCE2932-1C0D-C734-365F-D6B03024F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784ca8b1d6_0_32:notes">
            <a:extLst>
              <a:ext uri="{FF2B5EF4-FFF2-40B4-BE49-F238E27FC236}">
                <a16:creationId xmlns:a16="http://schemas.microsoft.com/office/drawing/2014/main" id="{A3B0738D-DCDC-129B-DD62-C563835986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" name="Google Shape;264;g3784ca8b1d6_0_32:notes">
            <a:extLst>
              <a:ext uri="{FF2B5EF4-FFF2-40B4-BE49-F238E27FC236}">
                <a16:creationId xmlns:a16="http://schemas.microsoft.com/office/drawing/2014/main" id="{17F925A9-75D2-87C5-CFC1-EFA3997D7E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1344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" name="Google Shape;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" name="Google Shape;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With Cover Image">
  <p:cSld name="Title - With Cover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g364370a4850_0_77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g364370a4850_0_77"/>
          <p:cNvSpPr txBox="1">
            <a:spLocks noGrp="1"/>
          </p:cNvSpPr>
          <p:nvPr>
            <p:ph type="title"/>
          </p:nvPr>
        </p:nvSpPr>
        <p:spPr>
          <a:xfrm>
            <a:off x="3569666" y="559689"/>
            <a:ext cx="49410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g364370a4850_0_77"/>
          <p:cNvSpPr txBox="1">
            <a:spLocks noGrp="1"/>
          </p:cNvSpPr>
          <p:nvPr>
            <p:ph type="body" idx="1"/>
          </p:nvPr>
        </p:nvSpPr>
        <p:spPr>
          <a:xfrm>
            <a:off x="3569073" y="2807732"/>
            <a:ext cx="49398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208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Essential Ques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1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1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Objectiv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2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2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Content - 1 Column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3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3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Option 1">
  <p:cSld name="Video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5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5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Content - 2 column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4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Calibri"/>
              <a:buAutoNum type="arabi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alibri"/>
              <a:buAutoNum type="alpha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roman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" name="Google Shape;29;p34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4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0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0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ctrTitle"/>
          </p:nvPr>
        </p:nvSpPr>
        <p:spPr>
          <a:xfrm>
            <a:off x="455850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36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Vc1g9NowqV4?feature=oembed" TargetMode="Externa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UczpTPATyU?feature=oembed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s://www.youtube.com/watch?v=rUczpTPATy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AHHH770W4Wk?feature=oembed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s://www.youtube.com/watch?v=AHHH770W4Wk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tudiobinder.com/company/580e85847e7982164664e844/collab/641c45362f546ec3203ebc0c/projects/5c9a7cab1f6684ed9751fd63/shots/5c9a8761ddf7dfdc2073f17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Shot Scavenger Hunt</a:t>
            </a:r>
            <a:endParaRPr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56643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You are going to go on a scavenger hunt for various shots around the school.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Using your Scavenger Hunt handout on the back of the Shot Types, collect at least one of each type of shot. </a:t>
            </a:r>
            <a:endParaRPr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pic>
        <p:nvPicPr>
          <p:cNvPr id="98" name="Google Shape;98;p10" title="Scavenger Hun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8875" y="783961"/>
            <a:ext cx="2462688" cy="3575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1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Scavenger Hunt Review</a:t>
            </a:r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Upload your clips to the place provided for you.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As you watch some of the clips, think about if it fits the shot type requested.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What went well in the clip? What did not?</a:t>
            </a:r>
            <a:endParaRPr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42e7472d7_0_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Shot Sequence </a:t>
            </a:r>
            <a:endParaRPr/>
          </a:p>
        </p:txBody>
      </p:sp>
      <p:sp>
        <p:nvSpPr>
          <p:cNvPr id="110" name="Google Shape;110;g3642e7472d7_0_0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A shot sequence is a group of camera shots that are edited together to show a complete action or tell part of a story.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Each shot shows something different, like what is happening, where, and to whom.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Example Shot Sequence</a:t>
            </a:r>
            <a:endParaRPr dirty="0"/>
          </a:p>
        </p:txBody>
      </p:sp>
      <p:sp>
        <p:nvSpPr>
          <p:cNvPr id="116" name="Google Shape;116;p13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pic>
        <p:nvPicPr>
          <p:cNvPr id="2" name="Online Media 1" title="5-Shot Sequence example">
            <a:hlinkClick r:id="" action="ppaction://media"/>
            <a:extLst>
              <a:ext uri="{FF2B5EF4-FFF2-40B4-BE49-F238E27FC236}">
                <a16:creationId xmlns:a16="http://schemas.microsoft.com/office/drawing/2014/main" id="{2C6E84BD-3BD6-EBFE-F2DA-395BC638DB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04693" y="1341988"/>
            <a:ext cx="6179441" cy="3491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Shot Types – Establishing</a:t>
            </a:r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4266171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Shows the setting or location.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Helps the viewer know </a:t>
            </a:r>
            <a:r>
              <a:rPr lang="en-US" i="1"/>
              <a:t>where</a:t>
            </a:r>
            <a:r>
              <a:rPr lang="en-US"/>
              <a:t> a scene takes place.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Example: A wide shot of a building or hallway. </a:t>
            </a:r>
            <a:endParaRPr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pic>
        <p:nvPicPr>
          <p:cNvPr id="123" name="Google Shape;123;p14" title="EstablishingSho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7396" y="1618086"/>
            <a:ext cx="4116730" cy="231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Shot Types – Wide</a:t>
            </a:r>
            <a:endParaRPr dirty="0"/>
          </a:p>
        </p:txBody>
      </p:sp>
      <p:sp>
        <p:nvSpPr>
          <p:cNvPr id="129" name="Google Shape;129;p2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462308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This shot shows the entire subject and their relation to what is around them.</a:t>
            </a:r>
            <a:endParaRPr dirty="0"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Example: Showing two characters head to toe. </a:t>
            </a:r>
            <a:endParaRPr dirty="0"/>
          </a:p>
        </p:txBody>
      </p:sp>
      <p:pic>
        <p:nvPicPr>
          <p:cNvPr id="3" name="Picture 2" descr="A group of boys playing football&#10;&#10;AI-generated content may be incorrect.">
            <a:extLst>
              <a:ext uri="{FF2B5EF4-FFF2-40B4-BE49-F238E27FC236}">
                <a16:creationId xmlns:a16="http://schemas.microsoft.com/office/drawing/2014/main" id="{4CF90541-8EA0-13BB-E634-CEF46A853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402" y="1291783"/>
            <a:ext cx="3250151" cy="26945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Shot Types – Medium Shot</a:t>
            </a:r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4266171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Shows the subject from the waist up.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Used for showing actions or interactions.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Example: A student walks into a room.  </a:t>
            </a:r>
            <a:endParaRPr/>
          </a:p>
        </p:txBody>
      </p:sp>
      <p:pic>
        <p:nvPicPr>
          <p:cNvPr id="136" name="Google Shape;136;p15" title="MediumSho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3121" y="1608586"/>
            <a:ext cx="4116730" cy="231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Shot Types – Close-Up</a:t>
            </a:r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50367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Focuses on a face or object.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Used to show emotion or detail.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Example: A close shot of a surprised face. </a:t>
            </a:r>
            <a:endParaRPr/>
          </a:p>
        </p:txBody>
      </p:sp>
      <p:pic>
        <p:nvPicPr>
          <p:cNvPr id="143" name="Google Shape;143;p16" title="CloseU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6625" y="1533311"/>
            <a:ext cx="3346200" cy="1882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64370a4850_1_12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Shot Types –  POV</a:t>
            </a:r>
            <a:endParaRPr/>
          </a:p>
        </p:txBody>
      </p:sp>
      <p:sp>
        <p:nvSpPr>
          <p:cNvPr id="149" name="Google Shape;149;g364370a4850_1_12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42663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A shot taken from the perspective or “view” of a character or subject. </a:t>
            </a:r>
            <a:endParaRPr dirty="0"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Example: A shot of what someone see on their phone. </a:t>
            </a:r>
            <a:endParaRPr dirty="0"/>
          </a:p>
        </p:txBody>
      </p:sp>
      <p:pic>
        <p:nvPicPr>
          <p:cNvPr id="3" name="Picture 2" descr="A person lying in a hammock&#10;&#10;AI-generated content may be incorrect.">
            <a:extLst>
              <a:ext uri="{FF2B5EF4-FFF2-40B4-BE49-F238E27FC236}">
                <a16:creationId xmlns:a16="http://schemas.microsoft.com/office/drawing/2014/main" id="{41F88C8C-7C23-BA31-F56D-B5197B72A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259" y="1664970"/>
            <a:ext cx="3767657" cy="25107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BE2BD264-5CDD-0B91-22EA-08D5572E7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64370a4850_1_12">
            <a:extLst>
              <a:ext uri="{FF2B5EF4-FFF2-40B4-BE49-F238E27FC236}">
                <a16:creationId xmlns:a16="http://schemas.microsoft.com/office/drawing/2014/main" id="{BFE02BA4-92F7-80CF-DBBC-20B759AA83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Shot Types –  Over the Shoulder (OTS)</a:t>
            </a:r>
            <a:endParaRPr dirty="0"/>
          </a:p>
        </p:txBody>
      </p:sp>
      <p:sp>
        <p:nvSpPr>
          <p:cNvPr id="149" name="Google Shape;149;g364370a4850_1_12">
            <a:extLst>
              <a:ext uri="{FF2B5EF4-FFF2-40B4-BE49-F238E27FC236}">
                <a16:creationId xmlns:a16="http://schemas.microsoft.com/office/drawing/2014/main" id="{41C2889E-86C4-A5A8-D4EE-6C6A50D504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502248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400" dirty="0"/>
              <a:t>A camera angle where the camera is placed behind the back above the shoulder of a subject. </a:t>
            </a: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400" dirty="0"/>
              <a:t>Commonly used to show a back and forth between characters.</a:t>
            </a: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400" dirty="0"/>
              <a:t>Example: A heated conversation.</a:t>
            </a:r>
            <a:endParaRPr sz="2400" dirty="0"/>
          </a:p>
        </p:txBody>
      </p:sp>
      <p:pic>
        <p:nvPicPr>
          <p:cNvPr id="3" name="Picture 2" descr="A person sitting at a desk looking at a computer screen&#10;&#10;AI-generated content may be incorrect.">
            <a:extLst>
              <a:ext uri="{FF2B5EF4-FFF2-40B4-BE49-F238E27FC236}">
                <a16:creationId xmlns:a16="http://schemas.microsoft.com/office/drawing/2014/main" id="{D83CDACE-42A7-9923-6EFB-75275FFE4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68" y="1927131"/>
            <a:ext cx="3665220" cy="22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8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64370a4850_0_4"/>
          <p:cNvSpPr txBox="1">
            <a:spLocks noGrp="1"/>
          </p:cNvSpPr>
          <p:nvPr>
            <p:ph type="title"/>
          </p:nvPr>
        </p:nvSpPr>
        <p:spPr>
          <a:xfrm>
            <a:off x="3569666" y="559689"/>
            <a:ext cx="49410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Videography</a:t>
            </a:r>
            <a:endParaRPr/>
          </a:p>
        </p:txBody>
      </p:sp>
      <p:sp>
        <p:nvSpPr>
          <p:cNvPr id="47" name="Google Shape;47;g364370a4850_0_4"/>
          <p:cNvSpPr txBox="1">
            <a:spLocks noGrp="1"/>
          </p:cNvSpPr>
          <p:nvPr>
            <p:ph type="body" idx="1"/>
          </p:nvPr>
        </p:nvSpPr>
        <p:spPr>
          <a:xfrm>
            <a:off x="3569073" y="2807732"/>
            <a:ext cx="49398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Telling Stories One Shot at a Time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g364370a4850_0_4"/>
          <p:cNvSpPr/>
          <p:nvPr/>
        </p:nvSpPr>
        <p:spPr>
          <a:xfrm>
            <a:off x="647355" y="1312133"/>
            <a:ext cx="2922300" cy="25191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Shot Types – Cut-In</a:t>
            </a:r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4266171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Zooms on a specific part of the subject.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Adds detail or emphasis.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Example: A close shot of someone tapping on a desk.</a:t>
            </a:r>
            <a:endParaRPr/>
          </a:p>
        </p:txBody>
      </p:sp>
      <p:pic>
        <p:nvPicPr>
          <p:cNvPr id="2" name="Cut In">
            <a:hlinkClick r:id="" action="ppaction://media"/>
            <a:extLst>
              <a:ext uri="{FF2B5EF4-FFF2-40B4-BE49-F238E27FC236}">
                <a16:creationId xmlns:a16="http://schemas.microsoft.com/office/drawing/2014/main" id="{8274217E-E726-D34C-8E0B-490F4AF57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8280" y="1554837"/>
            <a:ext cx="3393295" cy="2033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Shot Types – Cutaway</a:t>
            </a:r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45495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Shows something outside the main action.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Adds context or reaction.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Example: The characters discuss someone in another room, who is then shown.</a:t>
            </a:r>
            <a:endParaRPr/>
          </a:p>
        </p:txBody>
      </p:sp>
      <p:pic>
        <p:nvPicPr>
          <p:cNvPr id="2" name="CUT AWAY">
            <a:hlinkClick r:id="" action="ppaction://media"/>
            <a:extLst>
              <a:ext uri="{FF2B5EF4-FFF2-40B4-BE49-F238E27FC236}">
                <a16:creationId xmlns:a16="http://schemas.microsoft.com/office/drawing/2014/main" id="{EEEF16D9-DF13-6550-6A3F-369E828CD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5800" y="1622243"/>
            <a:ext cx="3855720" cy="203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The Princess Bride (3/12) Movie CLIP - I Am Not Left-Handed (1987) HD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75" name="Google Shape;175;p27"/>
          <p:cNvSpPr/>
          <p:nvPr/>
        </p:nvSpPr>
        <p:spPr>
          <a:xfrm>
            <a:off x="1294200" y="448425"/>
            <a:ext cx="6555600" cy="37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nline Media 1" title="The Princess Bride (3/12) Movie CLIP - I Am Not Left-Handed (1987) HD">
            <a:hlinkClick r:id="" action="ppaction://media"/>
            <a:extLst>
              <a:ext uri="{FF2B5EF4-FFF2-40B4-BE49-F238E27FC236}">
                <a16:creationId xmlns:a16="http://schemas.microsoft.com/office/drawing/2014/main" id="{16178846-E0AF-C7A8-6884-23334C58EB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94200" y="448425"/>
            <a:ext cx="6555600" cy="374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4370a4850_1_1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Spy Kids (1/10) Movie CLIP - Marriage is a Mission (2001) HD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69" name="Google Shape;169;g364370a4850_1_1"/>
          <p:cNvSpPr/>
          <p:nvPr/>
        </p:nvSpPr>
        <p:spPr>
          <a:xfrm>
            <a:off x="1294200" y="448425"/>
            <a:ext cx="6555600" cy="37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nline Media 1" title="Spy Kids (1/10) Movie CLIP - Marriage is a Mission (2001) HD">
            <a:hlinkClick r:id="" action="ppaction://media"/>
            <a:extLst>
              <a:ext uri="{FF2B5EF4-FFF2-40B4-BE49-F238E27FC236}">
                <a16:creationId xmlns:a16="http://schemas.microsoft.com/office/drawing/2014/main" id="{C979AEC2-3186-D45E-020A-4737965CE29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94200" y="448425"/>
            <a:ext cx="6555600" cy="374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Framing &amp; Composition</a:t>
            </a:r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Framing refers to what the image shows or does not show. For example, a character who is “out of frame” is present but not shown in the scene.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Composition is the arrangement of elements in the scene itself, often done in a way to create a specific effect or </a:t>
            </a:r>
            <a:endParaRPr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e155f67a_1_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Rule of Thirds</a:t>
            </a:r>
            <a:endParaRPr/>
          </a:p>
        </p:txBody>
      </p:sp>
      <p:sp>
        <p:nvSpPr>
          <p:cNvPr id="187" name="Google Shape;187;g375e155f67a_1_0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This is a composition guideline which encourages dividing a frame into nine parts using two vertical and two horizontal lines.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Subjects should then be placed at the intersections of these lines. (See the example on the next slide). </a:t>
            </a:r>
            <a:endParaRPr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64370a4850_1_1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Rule of Thirds - Example</a:t>
            </a:r>
            <a:endParaRPr/>
          </a:p>
        </p:txBody>
      </p:sp>
      <p:sp>
        <p:nvSpPr>
          <p:cNvPr id="193" name="Google Shape;193;g364370a4850_1_17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pic>
        <p:nvPicPr>
          <p:cNvPr id="194" name="Google Shape;194;g364370a4850_1_17" title="RuleofThird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8488" y="1263125"/>
            <a:ext cx="6727027" cy="37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75e155f67a_0_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Headroom</a:t>
            </a:r>
            <a:endParaRPr/>
          </a:p>
        </p:txBody>
      </p:sp>
      <p:sp>
        <p:nvSpPr>
          <p:cNvPr id="200" name="Google Shape;200;g375e155f67a_0_0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Refers to the space between the top of the subjects head and the top of the frame.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Relates to the Rule of Thirds, proper head room creates visual balance and impacts how viewers “see” a subject.</a:t>
            </a:r>
            <a:endParaRPr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84ca8b1d6_0_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Headroom - Examples</a:t>
            </a:r>
            <a:endParaRPr/>
          </a:p>
        </p:txBody>
      </p:sp>
      <p:sp>
        <p:nvSpPr>
          <p:cNvPr id="206" name="Google Shape;206;g3784ca8b1d6_0_0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Correct</a:t>
            </a:r>
            <a:endParaRPr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sp>
        <p:nvSpPr>
          <p:cNvPr id="207" name="Google Shape;207;g3784ca8b1d6_0_0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Incorrect</a:t>
            </a:r>
            <a:endParaRPr/>
          </a:p>
        </p:txBody>
      </p:sp>
      <p:pic>
        <p:nvPicPr>
          <p:cNvPr id="208" name="Google Shape;208;g3784ca8b1d6_0_0" title="HeadRoom_Goo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938" y="1831175"/>
            <a:ext cx="3692626" cy="263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784ca8b1d6_0_0" title="HeadRoom_Ba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7925" y="1831175"/>
            <a:ext cx="3692626" cy="263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75e155f67a_0_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Lead Room (Nose Room)</a:t>
            </a:r>
            <a:endParaRPr/>
          </a:p>
        </p:txBody>
      </p:sp>
      <p:sp>
        <p:nvSpPr>
          <p:cNvPr id="215" name="Google Shape;215;g375e155f67a_0_5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400"/>
              <a:buChar char="●"/>
            </a:pPr>
            <a:r>
              <a:rPr lang="en-US" sz="2400"/>
              <a:t>This is the space in front, and in the direction of, moving or still subjects. 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Shots with good framing leave a bit of room in front of an object, which corresponds to what the human eye expects.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Example: A race car moving down the track, with room in front.  </a:t>
            </a:r>
            <a:endParaRPr sz="240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How can you use camera shots and editing to tell a story visually? 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84ca8b1d6_0_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Lead Room (Nose Room) - Example</a:t>
            </a:r>
            <a:endParaRPr/>
          </a:p>
        </p:txBody>
      </p:sp>
      <p:sp>
        <p:nvSpPr>
          <p:cNvPr id="221" name="Google Shape;221;g3784ca8b1d6_0_8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Correct</a:t>
            </a:r>
            <a:endParaRPr sz="240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sp>
        <p:nvSpPr>
          <p:cNvPr id="222" name="Google Shape;222;g3784ca8b1d6_0_8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Incorrect</a:t>
            </a:r>
            <a:endParaRPr/>
          </a:p>
        </p:txBody>
      </p:sp>
      <p:pic>
        <p:nvPicPr>
          <p:cNvPr id="223" name="Google Shape;223;g3784ca8b1d6_0_8" title="Lead_Goo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599" y="1830150"/>
            <a:ext cx="4039301" cy="25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784ca8b1d6_0_8" title="Lead_Ba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7925" y="1830150"/>
            <a:ext cx="3993902" cy="250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5e155f67a_0_1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Balance</a:t>
            </a:r>
            <a:endParaRPr/>
          </a:p>
        </p:txBody>
      </p:sp>
      <p:sp>
        <p:nvSpPr>
          <p:cNvPr id="230" name="Google Shape;230;g375e155f67a_0_15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Balance in a shot refers to all the elements in the frame feeling evenly placed and visually comfortable.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For example, a person on one side of the frame and something interesting on the other side.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784ca8b1d6_0_1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Symmetry</a:t>
            </a:r>
            <a:endParaRPr/>
          </a:p>
        </p:txBody>
      </p:sp>
      <p:sp>
        <p:nvSpPr>
          <p:cNvPr id="236" name="Google Shape;236;g3784ca8b1d6_0_16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Symmetry is when both sides of a shot look very similar or the same. Often used to show calm, order, and tranquility.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For example, a person standing in the center of the hallway with equal space on both sides.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784ca8b1d6_0_21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Symmetry or Balance?</a:t>
            </a:r>
            <a:endParaRPr/>
          </a:p>
        </p:txBody>
      </p:sp>
      <p:sp>
        <p:nvSpPr>
          <p:cNvPr id="242" name="Google Shape;242;g3784ca8b1d6_0_21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243" name="Google Shape;243;g3784ca8b1d6_0_21" title="Symmetry (1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761" y="1263099"/>
            <a:ext cx="6898488" cy="380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Tell A Story</a:t>
            </a:r>
            <a:endParaRPr/>
          </a:p>
        </p:txBody>
      </p:sp>
      <p:sp>
        <p:nvSpPr>
          <p:cNvPr id="249" name="Google Shape;249;p21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400"/>
              <a:buChar char="●"/>
            </a:pPr>
            <a:r>
              <a:rPr lang="en-US" sz="2400"/>
              <a:t>Using the scenarios you will see in just a bit, you are going to tell your own story through film.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Each shot needs to have a purpose.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The story must be told chronologically. 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Must use a mix of ten shots, with one each of: Establishing, Wide, Medium, Close Up, Cut-in, and Cut Away.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784ca8b1d6_0_2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Tell A Story: Scenarios</a:t>
            </a:r>
            <a:endParaRPr/>
          </a:p>
        </p:txBody>
      </p:sp>
      <p:sp>
        <p:nvSpPr>
          <p:cNvPr id="255" name="Google Shape;255;g3784ca8b1d6_0_2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Trashketball Showdown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o"/>
            </a:pPr>
            <a:r>
              <a:rPr lang="en-US"/>
              <a:t>Two fierce competitors face off to score a goal in a game of trashketball.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The Great Hallway Race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o"/>
            </a:pPr>
            <a:r>
              <a:rPr lang="en-US"/>
              <a:t>A dramatic photo finish between classmates in a hallway race.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Tell A Story: Scenarios (cont.)</a:t>
            </a:r>
            <a:endParaRPr/>
          </a:p>
        </p:txBody>
      </p:sp>
      <p:sp>
        <p:nvSpPr>
          <p:cNvPr id="261" name="Google Shape;261;p22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Rock, Paper, Chaos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o"/>
            </a:pPr>
            <a:r>
              <a:rPr lang="en-US"/>
              <a:t>A tense game of rock, paper, scissors, with unexpected twists and turns.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The Tale of the Lost Pencil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o"/>
            </a:pPr>
            <a:r>
              <a:rPr lang="en-US"/>
              <a:t>A student has lost their lucky pencil and finds it in the unlikeliest of places.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784ca8b1d6_0_32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Chop it Up!</a:t>
            </a:r>
            <a:endParaRPr dirty="0"/>
          </a:p>
        </p:txBody>
      </p:sp>
      <p:sp>
        <p:nvSpPr>
          <p:cNvPr id="267" name="Google Shape;267;g3784ca8b1d6_0_32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indent="-457200">
              <a:buClr>
                <a:srgbClr val="91192A"/>
              </a:buClr>
            </a:pPr>
            <a:r>
              <a:rPr lang="en-US" dirty="0"/>
              <a:t>Using the provided guide, edit your video into a coherent, chronological story.</a:t>
            </a:r>
          </a:p>
          <a:p>
            <a:pPr marL="685800" indent="-457200">
              <a:buClr>
                <a:srgbClr val="91192A"/>
              </a:buClr>
            </a:pPr>
            <a:r>
              <a:rPr lang="en-US" dirty="0"/>
              <a:t>It must be at least 90 seconds long, but not over three minutes. </a:t>
            </a:r>
          </a:p>
          <a:p>
            <a:pPr marL="685800" indent="-457200">
              <a:buClr>
                <a:srgbClr val="91192A"/>
              </a:buClr>
            </a:pPr>
            <a:r>
              <a:rPr lang="en-US" dirty="0"/>
              <a:t>Use one of each: Establishing, Wide, Medium, Close Up, Cut Away, Cut-in.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3-2-1 Feedback</a:t>
            </a:r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body" idx="1"/>
          </p:nvPr>
        </p:nvSpPr>
        <p:spPr>
          <a:xfrm>
            <a:off x="456301" y="1263111"/>
            <a:ext cx="4801499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Using the provided handout, answer the questions to give feedback as you watch each video.</a:t>
            </a:r>
            <a:endParaRPr dirty="0"/>
          </a:p>
        </p:txBody>
      </p:sp>
      <p:pic>
        <p:nvPicPr>
          <p:cNvPr id="274" name="Google Shape;274;p24" title="3-2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4398" y="1263100"/>
            <a:ext cx="2867176" cy="286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>
          <a:extLst>
            <a:ext uri="{FF2B5EF4-FFF2-40B4-BE49-F238E27FC236}">
              <a16:creationId xmlns:a16="http://schemas.microsoft.com/office/drawing/2014/main" id="{EB7D6AEB-063C-77A3-98E5-0D4F17A11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784ca8b1d6_0_32">
            <a:extLst>
              <a:ext uri="{FF2B5EF4-FFF2-40B4-BE49-F238E27FC236}">
                <a16:creationId xmlns:a16="http://schemas.microsoft.com/office/drawing/2014/main" id="{3EBC17A7-373D-667F-3A95-51508881C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That’s a Wrap</a:t>
            </a:r>
            <a:endParaRPr dirty="0"/>
          </a:p>
        </p:txBody>
      </p:sp>
      <p:sp>
        <p:nvSpPr>
          <p:cNvPr id="267" name="Google Shape;267;g3784ca8b1d6_0_32">
            <a:extLst>
              <a:ext uri="{FF2B5EF4-FFF2-40B4-BE49-F238E27FC236}">
                <a16:creationId xmlns:a16="http://schemas.microsoft.com/office/drawing/2014/main" id="{809D68B8-213D-7FCC-886B-88A6FB8C53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indent="-457200">
              <a:buClr>
                <a:srgbClr val="91192A"/>
              </a:buClr>
            </a:pPr>
            <a:r>
              <a:rPr lang="en-US" dirty="0"/>
              <a:t>What could have made this project easier or more successful?</a:t>
            </a:r>
          </a:p>
          <a:p>
            <a:pPr marL="685800" indent="-457200">
              <a:buClr>
                <a:srgbClr val="91192A"/>
              </a:buClr>
            </a:pPr>
            <a:r>
              <a:rPr lang="en-US" dirty="0"/>
              <a:t>What part of the video making process did you find most challenging? </a:t>
            </a:r>
          </a:p>
          <a:p>
            <a:pPr marL="685800" indent="-457200">
              <a:buClr>
                <a:srgbClr val="91192A"/>
              </a:buClr>
            </a:pPr>
            <a:r>
              <a:rPr lang="en-US" dirty="0"/>
              <a:t>How did your editing choices affect the way the story was told?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475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Objectives</a:t>
            </a:r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Identify different types of camera shots.</a:t>
            </a:r>
            <a:endParaRPr dirty="0"/>
          </a:p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Demonstrate basic camera operation and setup.</a:t>
            </a:r>
            <a:endParaRPr dirty="0"/>
          </a:p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Edit footage using basic editing techniques.</a:t>
            </a:r>
            <a:endParaRPr dirty="0"/>
          </a:p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 dirty="0"/>
              <a:t>Produce a finalized short video product. 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Making a Shot List</a:t>
            </a:r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sz="2400"/>
              <a:t>You are going to be composing a shot list from a short clip from a movie or TV show.  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 sz="2400"/>
              <a:t>Choose a short clip about 1-3 minutes long.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 sz="2400"/>
              <a:t>It must be school appropriate. 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 sz="2400"/>
              <a:t>Watch the clip twice. The first time all the way through, and the second, pausing to fill in your handout.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I Notice, I Wonder</a:t>
            </a:r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53442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/>
              <a:t>What was a particular shot that you found interesting or particularly compelling? 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What did you notice about how it was used?</a:t>
            </a:r>
            <a:endParaRPr/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What do you still wonder? </a:t>
            </a:r>
            <a:endParaRPr/>
          </a:p>
        </p:txBody>
      </p:sp>
      <p:pic>
        <p:nvPicPr>
          <p:cNvPr id="73" name="Google Shape;73;p7" title="I Notice I W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9200" y="1147350"/>
            <a:ext cx="2870977" cy="298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What is a Shot List?</a:t>
            </a:r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77652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200"/>
              <a:buChar char="●"/>
            </a:pPr>
            <a:r>
              <a:rPr lang="en-US" sz="2200"/>
              <a:t>A shot list is the structure or skeleton of your video, it’s a map of your scene.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200"/>
              <a:buChar char="●"/>
            </a:pPr>
            <a:r>
              <a:rPr lang="en-US" sz="2200"/>
              <a:t>You want to create a comprehensive list of every shot including details like the shot number, shot type, the camera movement, and a short description, as well as other information.  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u="sng">
                <a:solidFill>
                  <a:schemeClr val="hlink"/>
                </a:solidFill>
                <a:hlinkClick r:id="rId3"/>
              </a:rPr>
              <a:t>Shot List Example</a:t>
            </a:r>
            <a:r>
              <a:rPr lang="en-US" sz="2200"/>
              <a:t> from Wonder Woman</a:t>
            </a:r>
            <a:endParaRPr sz="2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Basic Camera Functionality</a:t>
            </a:r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Take some time to familiarize yourself with the basic features of the camera. You should be able to: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Power the camera on and off.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Start and stop recording.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Zoom in and out.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Basic Camera Functionality – Cont.</a:t>
            </a:r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Watch something on playback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Connect a mic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Connect headphones</a:t>
            </a:r>
            <a:endParaRPr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Mount on tripod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20 LEAR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8AC3"/>
      </a:accent1>
      <a:accent2>
        <a:srgbClr val="285781"/>
      </a:accent2>
      <a:accent3>
        <a:srgbClr val="971D20"/>
      </a:accent3>
      <a:accent4>
        <a:srgbClr val="E8BF3C"/>
      </a:accent4>
      <a:accent5>
        <a:srgbClr val="FFFFF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1277</Words>
  <Application>Microsoft Office PowerPoint</Application>
  <PresentationFormat>On-screen Show (16:9)</PresentationFormat>
  <Paragraphs>128</Paragraphs>
  <Slides>39</Slides>
  <Notes>39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Courier New</vt:lpstr>
      <vt:lpstr>Noto Sans Symbols</vt:lpstr>
      <vt:lpstr>NTR</vt:lpstr>
      <vt:lpstr>K20 LEARN</vt:lpstr>
      <vt:lpstr>PowerPoint Presentation</vt:lpstr>
      <vt:lpstr>Videography</vt:lpstr>
      <vt:lpstr>Essential Question</vt:lpstr>
      <vt:lpstr>Objectives</vt:lpstr>
      <vt:lpstr>Making a Shot List</vt:lpstr>
      <vt:lpstr>I Notice, I Wonder</vt:lpstr>
      <vt:lpstr>What is a Shot List?</vt:lpstr>
      <vt:lpstr>Basic Camera Functionality</vt:lpstr>
      <vt:lpstr>Basic Camera Functionality – Cont.</vt:lpstr>
      <vt:lpstr>Shot Scavenger Hunt</vt:lpstr>
      <vt:lpstr>Scavenger Hunt Review</vt:lpstr>
      <vt:lpstr>Shot Sequence </vt:lpstr>
      <vt:lpstr>Example Shot Sequence</vt:lpstr>
      <vt:lpstr>Shot Types – Establishing</vt:lpstr>
      <vt:lpstr>Shot Types – Wide</vt:lpstr>
      <vt:lpstr>Shot Types – Medium Shot</vt:lpstr>
      <vt:lpstr>Shot Types – Close-Up</vt:lpstr>
      <vt:lpstr>Shot Types –  POV</vt:lpstr>
      <vt:lpstr>Shot Types –  Over the Shoulder (OTS)</vt:lpstr>
      <vt:lpstr>Shot Types – Cut-In</vt:lpstr>
      <vt:lpstr>Shot Types – Cutaway</vt:lpstr>
      <vt:lpstr>The Princess Bride (3/12) Movie CLIP - I Am Not Left-Handed (1987) HD</vt:lpstr>
      <vt:lpstr>Spy Kids (1/10) Movie CLIP - Marriage is a Mission (2001) HD </vt:lpstr>
      <vt:lpstr>Framing &amp; Composition</vt:lpstr>
      <vt:lpstr>Rule of Thirds</vt:lpstr>
      <vt:lpstr>Rule of Thirds - Example</vt:lpstr>
      <vt:lpstr>Headroom</vt:lpstr>
      <vt:lpstr>Headroom - Examples</vt:lpstr>
      <vt:lpstr>Lead Room (Nose Room)</vt:lpstr>
      <vt:lpstr>Lead Room (Nose Room) - Example</vt:lpstr>
      <vt:lpstr>Balance</vt:lpstr>
      <vt:lpstr>Symmetry</vt:lpstr>
      <vt:lpstr>Symmetry or Balance?</vt:lpstr>
      <vt:lpstr>Tell A Story</vt:lpstr>
      <vt:lpstr>Tell A Story: Scenarios</vt:lpstr>
      <vt:lpstr>Tell A Story: Scenarios (cont.)</vt:lpstr>
      <vt:lpstr>Chop it Up!</vt:lpstr>
      <vt:lpstr>3-2-1 Feedback</vt:lpstr>
      <vt:lpstr>That’s a Wrap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K20 Center</dc:creator>
  <cp:lastModifiedBy>McDonald, Matt R.</cp:lastModifiedBy>
  <cp:revision>4</cp:revision>
  <dcterms:modified xsi:type="dcterms:W3CDTF">2025-08-18T20:18:30Z</dcterms:modified>
</cp:coreProperties>
</file>