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97" r:id="rId8"/>
    <p:sldId id="298" r:id="rId9"/>
    <p:sldId id="299" r:id="rId10"/>
    <p:sldId id="300" r:id="rId11"/>
    <p:sldId id="301" r:id="rId12"/>
    <p:sldId id="267" r:id="rId13"/>
    <p:sldId id="268" r:id="rId14"/>
    <p:sldId id="269" r:id="rId15"/>
    <p:sldId id="270" r:id="rId16"/>
    <p:sldId id="271" r:id="rId17"/>
    <p:sldId id="304" r:id="rId18"/>
    <p:sldId id="302" r:id="rId19"/>
    <p:sldId id="295" r:id="rId20"/>
    <p:sldId id="274" r:id="rId21"/>
    <p:sldId id="275" r:id="rId22"/>
    <p:sldId id="277" r:id="rId23"/>
    <p:sldId id="276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303" r:id="rId35"/>
    <p:sldId id="306" r:id="rId36"/>
    <p:sldId id="289" r:id="rId37"/>
    <p:sldId id="290" r:id="rId38"/>
    <p:sldId id="291" r:id="rId39"/>
    <p:sldId id="292" r:id="rId40"/>
    <p:sldId id="296" r:id="rId4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5" roundtripDataSignature="AMtx7mjJKBD+WcDPivkL/GaSWdCXuv15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5413"/>
    <p:restoredTop sz="63145"/>
  </p:normalViewPr>
  <p:slideViewPr>
    <p:cSldViewPr snapToGrid="0">
      <p:cViewPr>
        <p:scale>
          <a:sx n="71" d="100"/>
          <a:sy n="71" d="100"/>
        </p:scale>
        <p:origin x="368" y="912"/>
      </p:cViewPr>
      <p:guideLst>
        <p:guide orient="horz" pos="1620"/>
        <p:guide pos="2880"/>
      </p:guideLst>
    </p:cSldViewPr>
  </p:slideViewPr>
  <p:notesTextViewPr>
    <p:cViewPr>
      <p:scale>
        <a:sx n="110" d="100"/>
        <a:sy n="11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" name="Google Shape;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 err="1"/>
              <a:t>amek</a:t>
            </a:r>
            <a:r>
              <a:rPr lang="en-US" dirty="0"/>
              <a:t>. (n.d.). </a:t>
            </a:r>
            <a:r>
              <a:rPr lang="en-US" i="1" dirty="0"/>
              <a:t>Football, youth, shot image </a:t>
            </a:r>
            <a:r>
              <a:rPr lang="en-US" dirty="0"/>
              <a:t>[Image]. </a:t>
            </a:r>
            <a:r>
              <a:rPr lang="en-US" dirty="0" err="1"/>
              <a:t>Pixabay</a:t>
            </a:r>
            <a:r>
              <a:rPr lang="en-US" dirty="0"/>
              <a:t>. https://</a:t>
            </a:r>
            <a:r>
              <a:rPr lang="en-US" dirty="0" err="1"/>
              <a:t>pixabay.com</a:t>
            </a:r>
            <a:r>
              <a:rPr lang="en-US" dirty="0"/>
              <a:t>/photos/football-youth-shot-2389444/</a:t>
            </a:r>
            <a:endParaRPr dirty="0"/>
          </a:p>
        </p:txBody>
      </p:sp>
      <p:sp>
        <p:nvSpPr>
          <p:cNvPr id="126" name="Google Shape;12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a_mv92. (n.d.). </a:t>
            </a:r>
            <a:r>
              <a:rPr lang="en-US" i="1" dirty="0"/>
              <a:t>Arkansas, winter, adventure image</a:t>
            </a:r>
            <a:r>
              <a:rPr lang="en-US" i="0" dirty="0"/>
              <a:t> [Photograph]. </a:t>
            </a:r>
            <a:r>
              <a:rPr lang="en-US" i="0" dirty="0" err="1"/>
              <a:t>Pixabay</a:t>
            </a:r>
            <a:r>
              <a:rPr lang="en-US" i="0" dirty="0"/>
              <a:t>. https://</a:t>
            </a:r>
            <a:r>
              <a:rPr lang="en-US" i="0" dirty="0" err="1"/>
              <a:t>pixabay.com</a:t>
            </a:r>
            <a:r>
              <a:rPr lang="en-US" i="0" dirty="0"/>
              <a:t>/photos/arkansas-winter-adventure-nature-2028759/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518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>
          <a:extLst>
            <a:ext uri="{FF2B5EF4-FFF2-40B4-BE49-F238E27FC236}">
              <a16:creationId xmlns:a16="http://schemas.microsoft.com/office/drawing/2014/main" id="{577EBC20-4B49-C17F-C9CB-6BA31E080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64370a4850_1_12:notes">
            <a:extLst>
              <a:ext uri="{FF2B5EF4-FFF2-40B4-BE49-F238E27FC236}">
                <a16:creationId xmlns:a16="http://schemas.microsoft.com/office/drawing/2014/main" id="{DDDB5539-384A-FCB5-2BE8-F7AF9F538A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K20 Center. (n.d.). </a:t>
            </a:r>
            <a:r>
              <a:rPr lang="en-US" i="1" dirty="0"/>
              <a:t>Over-the-shoulder shot of a person at a computer </a:t>
            </a:r>
            <a:r>
              <a:rPr lang="en-US" i="0" dirty="0"/>
              <a:t>[Photograph]. </a:t>
            </a:r>
            <a:endParaRPr dirty="0"/>
          </a:p>
        </p:txBody>
      </p:sp>
      <p:sp>
        <p:nvSpPr>
          <p:cNvPr id="146" name="Google Shape;146;g364370a4850_1_12:notes">
            <a:extLst>
              <a:ext uri="{FF2B5EF4-FFF2-40B4-BE49-F238E27FC236}">
                <a16:creationId xmlns:a16="http://schemas.microsoft.com/office/drawing/2014/main" id="{E8A6A63A-17E9-1A6D-2E59-D937078211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02744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Ohana, O. (n.d.). </a:t>
            </a:r>
            <a:r>
              <a:rPr lang="en-US" i="1" dirty="0"/>
              <a:t>Baker, cutting, bread, cut</a:t>
            </a:r>
            <a:r>
              <a:rPr lang="en-US" i="0" dirty="0"/>
              <a:t> [Video]. </a:t>
            </a:r>
            <a:r>
              <a:rPr lang="en-US" i="0" dirty="0" err="1"/>
              <a:t>Artlist</a:t>
            </a:r>
            <a:r>
              <a:rPr lang="en-US" i="0" dirty="0"/>
              <a:t>. https://</a:t>
            </a:r>
            <a:r>
              <a:rPr lang="en-US" i="0" dirty="0" err="1"/>
              <a:t>artlist.io</a:t>
            </a:r>
            <a:r>
              <a:rPr lang="en-US" i="0" dirty="0"/>
              <a:t>/stock-footage/clip/close-up-of-baker-cutting-bread-loaves/32482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i="0" dirty="0"/>
              <a:t>Ohana, O. (n.d.). </a:t>
            </a:r>
            <a:r>
              <a:rPr lang="en-US" i="1" dirty="0"/>
              <a:t>Baker, bread, knife, cutting </a:t>
            </a:r>
            <a:r>
              <a:rPr lang="en-US" i="0" dirty="0"/>
              <a:t>[Video]. </a:t>
            </a:r>
            <a:r>
              <a:rPr lang="en-US" i="0" dirty="0" err="1"/>
              <a:t>Artlist</a:t>
            </a:r>
            <a:r>
              <a:rPr lang="en-US" i="0" dirty="0"/>
              <a:t>. https://</a:t>
            </a:r>
            <a:r>
              <a:rPr lang="en-US" i="0" dirty="0" err="1"/>
              <a:t>artlist.io</a:t>
            </a:r>
            <a:r>
              <a:rPr lang="en-US" i="0" dirty="0"/>
              <a:t>/stock-footage/clip/baker-cutting-bread/32480 </a:t>
            </a:r>
            <a:endParaRPr dirty="0"/>
          </a:p>
        </p:txBody>
      </p:sp>
      <p:sp>
        <p:nvSpPr>
          <p:cNvPr id="152" name="Google Shape;15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Frost, S. (n.d.). </a:t>
            </a:r>
            <a:r>
              <a:rPr lang="en-US" i="1" dirty="0"/>
              <a:t>Sunset, fisherman, sailing, boat</a:t>
            </a:r>
            <a:r>
              <a:rPr lang="en-US" i="0" dirty="0"/>
              <a:t> [Video]. </a:t>
            </a:r>
            <a:r>
              <a:rPr lang="en-US" i="0" dirty="0" err="1"/>
              <a:t>Artlist</a:t>
            </a:r>
            <a:r>
              <a:rPr lang="en-US" i="0" dirty="0"/>
              <a:t>. https://</a:t>
            </a:r>
            <a:r>
              <a:rPr lang="en-US" i="0" dirty="0" err="1"/>
              <a:t>artlist.io</a:t>
            </a:r>
            <a:r>
              <a:rPr lang="en-US" i="0" dirty="0"/>
              <a:t>/stock-footage/clip/sunset-fisherman-sailing-boat/6496026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i="0" dirty="0"/>
              <a:t>Frost, S. (n.d.). </a:t>
            </a:r>
            <a:r>
              <a:rPr lang="en-US" i="1" dirty="0"/>
              <a:t>Kids, fun, childhood, beach </a:t>
            </a:r>
            <a:r>
              <a:rPr lang="en-US" i="0" dirty="0"/>
              <a:t>[Video]. </a:t>
            </a:r>
            <a:r>
              <a:rPr lang="en-US" i="0" dirty="0" err="1"/>
              <a:t>Artlist</a:t>
            </a:r>
            <a:r>
              <a:rPr lang="en-US" i="0" dirty="0"/>
              <a:t>. https://</a:t>
            </a:r>
            <a:r>
              <a:rPr lang="en-US" i="0" dirty="0" err="1"/>
              <a:t>artlist.io</a:t>
            </a:r>
            <a:r>
              <a:rPr lang="en-US" i="0" dirty="0"/>
              <a:t>/stock-footage/clip/kids-fun-childhood-beach/6496024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9" name="Google Shape;15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 err="1"/>
              <a:t>Movieclips</a:t>
            </a:r>
            <a:r>
              <a:rPr lang="en-US" dirty="0"/>
              <a:t>. (2015, February 11). </a:t>
            </a:r>
            <a:r>
              <a:rPr lang="en-US" i="1" dirty="0"/>
              <a:t>The Princess Bride (3/12) movie clip – I am not left-handed </a:t>
            </a:r>
            <a:r>
              <a:rPr lang="en-US" i="0" dirty="0"/>
              <a:t>[Video]. YouTube. https://</a:t>
            </a:r>
            <a:r>
              <a:rPr lang="en-US" i="0" dirty="0" err="1"/>
              <a:t>www.youtube.com</a:t>
            </a:r>
            <a:r>
              <a:rPr lang="en-US" i="0" dirty="0"/>
              <a:t>/</a:t>
            </a:r>
            <a:r>
              <a:rPr lang="en-US" i="0" dirty="0" err="1"/>
              <a:t>watch?v</a:t>
            </a:r>
            <a:r>
              <a:rPr lang="en-US" i="0" dirty="0"/>
              <a:t>=</a:t>
            </a:r>
            <a:r>
              <a:rPr lang="en-US" i="0" dirty="0" err="1"/>
              <a:t>rUczpTPATyU</a:t>
            </a:r>
            <a:r>
              <a:rPr lang="en-US" i="0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64370a4850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g364370a4850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 err="1"/>
              <a:t>Movieclips</a:t>
            </a:r>
            <a:r>
              <a:rPr lang="en-US" dirty="0"/>
              <a:t>. (2011, September 28). </a:t>
            </a:r>
            <a:r>
              <a:rPr lang="en-US" i="1" dirty="0"/>
              <a:t>Spy Kids (1/10) movie clip – Marriage is a mission (2001) HD </a:t>
            </a:r>
            <a:r>
              <a:rPr lang="en-US" i="0" dirty="0"/>
              <a:t>[Video]. YouTube. https://</a:t>
            </a:r>
            <a:r>
              <a:rPr lang="en-US" i="0" dirty="0" err="1"/>
              <a:t>www.youtube.com</a:t>
            </a:r>
            <a:r>
              <a:rPr lang="en-US" i="0" dirty="0"/>
              <a:t>/</a:t>
            </a:r>
            <a:r>
              <a:rPr lang="en-US" i="0" dirty="0" err="1"/>
              <a:t>watch?v</a:t>
            </a:r>
            <a:r>
              <a:rPr lang="en-US" i="0" dirty="0"/>
              <a:t>=AHHH770W4Wk </a:t>
            </a: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78" name="Google Shape;17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364370a4850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" name="Google Shape;44;g364370a485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75e155f67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84" name="Google Shape;184;g375e155f67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64370a4850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90" name="Google Shape;190;g364370a4850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75e155f67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7" name="Google Shape;197;g375e155f67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784ca8b1d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03" name="Google Shape;203;g3784ca8b1d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75e155f67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2" name="Google Shape;212;g375e155f67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784ca8b1d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g3784ca8b1d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75e155f67a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7" name="Google Shape;227;g375e155f67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784ca8b1d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33" name="Google Shape;233;g3784ca8b1d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784ca8b1d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9" name="Google Shape;239;g3784ca8b1d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>
          <a:extLst>
            <a:ext uri="{FF2B5EF4-FFF2-40B4-BE49-F238E27FC236}">
              <a16:creationId xmlns:a16="http://schemas.microsoft.com/office/drawing/2014/main" id="{712C24D7-B5D8-DE97-2E46-DB123F7A1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1:notes">
            <a:extLst>
              <a:ext uri="{FF2B5EF4-FFF2-40B4-BE49-F238E27FC236}">
                <a16:creationId xmlns:a16="http://schemas.microsoft.com/office/drawing/2014/main" id="{468979FD-6E38-0D92-2177-F2E4B74F25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6" name="Google Shape;246;p21:notes">
            <a:extLst>
              <a:ext uri="{FF2B5EF4-FFF2-40B4-BE49-F238E27FC236}">
                <a16:creationId xmlns:a16="http://schemas.microsoft.com/office/drawing/2014/main" id="{56FC9310-96DA-446D-2275-57A25FC875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39973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" name="Google Shape;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784ca8b1d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2" name="Google Shape;252;g3784ca8b1d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8" name="Google Shape;25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784ca8b1d6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64" name="Google Shape;264;g3784ca8b1d6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3-2-1. Strategies. https://learn.k20center.ou.edu/strategy/117</a:t>
            </a:r>
            <a:endParaRPr dirty="0"/>
          </a:p>
        </p:txBody>
      </p:sp>
      <p:sp>
        <p:nvSpPr>
          <p:cNvPr id="270" name="Google Shape;27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>
          <a:extLst>
            <a:ext uri="{FF2B5EF4-FFF2-40B4-BE49-F238E27FC236}">
              <a16:creationId xmlns:a16="http://schemas.microsoft.com/office/drawing/2014/main" id="{BCCE2932-1C0D-C734-365F-D6B03024F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784ca8b1d6_0_32:notes">
            <a:extLst>
              <a:ext uri="{FF2B5EF4-FFF2-40B4-BE49-F238E27FC236}">
                <a16:creationId xmlns:a16="http://schemas.microsoft.com/office/drawing/2014/main" id="{A3B0738D-DCDC-129B-DD62-C563835986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4" name="Google Shape;264;g3784ca8b1d6_0_32:notes">
            <a:extLst>
              <a:ext uri="{FF2B5EF4-FFF2-40B4-BE49-F238E27FC236}">
                <a16:creationId xmlns:a16="http://schemas.microsoft.com/office/drawing/2014/main" id="{17F925A9-75D2-87C5-CFC1-EFA3997D7E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31344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" name="Google Shape;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3" name="Google Shape;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(n.d.). I notice, I wonder. Strategies. https://learn.k20center.ou.edu/strategy/180</a:t>
            </a:r>
            <a:endParaRPr dirty="0"/>
          </a:p>
        </p:txBody>
      </p:sp>
      <p:sp>
        <p:nvSpPr>
          <p:cNvPr id="69" name="Google Shape;6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r>
              <a:rPr lang="en-US" b="0" i="1" dirty="0"/>
              <a:t>Shot list for Wonder Woman. </a:t>
            </a:r>
            <a:r>
              <a:rPr lang="en-US" b="0" i="0" dirty="0"/>
              <a:t>(2025). Studio Binder. https://</a:t>
            </a:r>
            <a:r>
              <a:rPr lang="en-US" b="0" i="0" dirty="0" err="1"/>
              <a:t>app.studiobinder.com</a:t>
            </a:r>
            <a:r>
              <a:rPr lang="en-US" b="0" i="0" dirty="0"/>
              <a:t>/company/580e85847e7982164664e844/collab/66ee07a4cb549cdd5a4c7abd/projects/66ee06ce7e498ff44f63133b/shots/66ee06db9358adfb649e8245?utm_source=</a:t>
            </a:r>
            <a:r>
              <a:rPr lang="en-US" b="0" i="0" dirty="0" err="1"/>
              <a:t>blog&amp;utm_medium</a:t>
            </a:r>
            <a:r>
              <a:rPr lang="en-US" b="0" i="0" dirty="0"/>
              <a:t>=</a:t>
            </a:r>
            <a:r>
              <a:rPr lang="en-US" b="0" i="0" dirty="0" err="1"/>
              <a:t>sb-app&amp;utm_campaign</a:t>
            </a:r>
            <a:r>
              <a:rPr lang="en-US" b="0" i="0" dirty="0"/>
              <a:t>=</a:t>
            </a:r>
            <a:r>
              <a:rPr lang="en-US" b="0" i="0" dirty="0" err="1"/>
              <a:t>shot-list&amp;utm_content</a:t>
            </a:r>
            <a:r>
              <a:rPr lang="en-US" b="0" i="0" dirty="0"/>
              <a:t>=</a:t>
            </a:r>
            <a:r>
              <a:rPr lang="en-US" b="0" i="0" dirty="0" err="1"/>
              <a:t>wonder-woman-shot-list&amp;utm_term</a:t>
            </a:r>
            <a:r>
              <a:rPr lang="en-US" b="0" i="0" dirty="0"/>
              <a:t>=shot-list-template </a:t>
            </a:r>
          </a:p>
        </p:txBody>
      </p:sp>
    </p:spTree>
    <p:extLst>
      <p:ext uri="{BB962C8B-B14F-4D97-AF65-F5344CB8AC3E}">
        <p14:creationId xmlns:p14="http://schemas.microsoft.com/office/powerpoint/2010/main" val="1029513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642e7472d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7" name="Google Shape;107;g3642e7472d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Goble, D. (2020, March 2). </a:t>
            </a:r>
            <a:r>
              <a:rPr lang="en-US" i="1" dirty="0"/>
              <a:t>5-shot sequence example </a:t>
            </a:r>
            <a:r>
              <a:rPr lang="en-US" i="0" dirty="0"/>
              <a:t>[Video]. YouTube. https://</a:t>
            </a:r>
            <a:r>
              <a:rPr lang="en-US" i="0" dirty="0" err="1"/>
              <a:t>www.youtube.com</a:t>
            </a:r>
            <a:r>
              <a:rPr lang="en-US" i="0" dirty="0"/>
              <a:t>/</a:t>
            </a:r>
            <a:r>
              <a:rPr lang="en-US" i="0" dirty="0" err="1"/>
              <a:t>watch?v</a:t>
            </a:r>
            <a:r>
              <a:rPr lang="en-US" i="0" dirty="0"/>
              <a:t>=Vc1g9NowqV4 </a:t>
            </a:r>
            <a:endParaRPr dirty="0"/>
          </a:p>
        </p:txBody>
      </p:sp>
      <p:sp>
        <p:nvSpPr>
          <p:cNvPr id="113" name="Google Shape;11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With Cover Image">
  <p:cSld name="Title - With Cover Imag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g364370a4850_0_77" title="k20center-logo-variations_K20 Bug -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g364370a4850_0_77"/>
          <p:cNvSpPr txBox="1">
            <a:spLocks noGrp="1"/>
          </p:cNvSpPr>
          <p:nvPr>
            <p:ph type="title"/>
          </p:nvPr>
        </p:nvSpPr>
        <p:spPr>
          <a:xfrm>
            <a:off x="3569666" y="559689"/>
            <a:ext cx="4941000" cy="21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g364370a4850_0_77"/>
          <p:cNvSpPr txBox="1">
            <a:spLocks noGrp="1"/>
          </p:cNvSpPr>
          <p:nvPr>
            <p:ph type="body" idx="1"/>
          </p:nvPr>
        </p:nvSpPr>
        <p:spPr>
          <a:xfrm>
            <a:off x="3569073" y="2807732"/>
            <a:ext cx="49398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208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/Objective">
  <p:cSld name="Essential Ques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31" title="k20center-logo-variations_K20 Bug -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801" y="4450849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1"/>
          <p:cNvSpPr txBox="1">
            <a:spLocks noGrp="1"/>
          </p:cNvSpPr>
          <p:nvPr>
            <p:ph type="ctrTitle"/>
          </p:nvPr>
        </p:nvSpPr>
        <p:spPr>
          <a:xfrm>
            <a:off x="456175" y="744575"/>
            <a:ext cx="8232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1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/Objective">
  <p:cSld name="Objectiv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2" title="k20center-logo-variations_K20 Bug -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801" y="4450849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2"/>
          <p:cNvSpPr txBox="1">
            <a:spLocks noGrp="1"/>
          </p:cNvSpPr>
          <p:nvPr>
            <p:ph type="ctrTitle"/>
          </p:nvPr>
        </p:nvSpPr>
        <p:spPr>
          <a:xfrm>
            <a:off x="456175" y="744575"/>
            <a:ext cx="8232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32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Layout">
  <p:cSld name="Content - 1 Column"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33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3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3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1968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Courier New"/>
              <a:buChar char="o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Noto Sans Symbols"/>
              <a:buChar char="▪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 Option 1">
  <p:cSld name="Video"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35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5"/>
          <p:cNvSpPr txBox="1">
            <a:spLocks noGrp="1"/>
          </p:cNvSpPr>
          <p:nvPr>
            <p:ph type="title"/>
          </p:nvPr>
        </p:nvSpPr>
        <p:spPr>
          <a:xfrm>
            <a:off x="754050" y="432957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2757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Layout">
  <p:cSld name="Content - 2 column">
    <p:bg>
      <p:bgPr>
        <a:solidFill>
          <a:schemeClr val="l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4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3993900" cy="325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Courier New"/>
              <a:buChar char="o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Noto Sans Symbols"/>
              <a:buChar char="▪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34"/>
          <p:cNvSpPr txBox="1">
            <a:spLocks noGrp="1"/>
          </p:cNvSpPr>
          <p:nvPr>
            <p:ph type="body" idx="2"/>
          </p:nvPr>
        </p:nvSpPr>
        <p:spPr>
          <a:xfrm>
            <a:off x="4687932" y="1263111"/>
            <a:ext cx="3993900" cy="325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Calibri"/>
              <a:buAutoNum type="arabicPeriod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Calibri"/>
              <a:buAutoNum type="alphaLcPeriod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romanLcPeriod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9" name="Google Shape;29;p34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34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30" title="k20center-logo-variations_K20 Bug -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801" y="4450849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30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ctrTitle"/>
          </p:nvPr>
        </p:nvSpPr>
        <p:spPr>
          <a:xfrm>
            <a:off x="455850" y="744575"/>
            <a:ext cx="8232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36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36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Vc1g9NowqV4?feature=oembed" TargetMode="Externa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rUczpTPATyU?feature=oembed" TargetMode="Externa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AHHH770W4Wk?feature=oembed" TargetMode="External"/><Relationship Id="rId5" Type="http://schemas.openxmlformats.org/officeDocument/2006/relationships/image" Target="../media/image21.jpeg"/><Relationship Id="rId4" Type="http://schemas.openxmlformats.org/officeDocument/2006/relationships/hyperlink" Target="https://www.youtube.com/watch?v=AHHH770W4Wk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studiobinder.com/company/580e85847e7982164664e844/collab/641c45362f546ec3203ebc0c/projects/5c9a7cab1f6684ed9751fd63/shots/5c9a8761ddf7dfdc2073f172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6521B-8A99-0ABB-8049-375D88145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Shot Scavenger Hunt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28B656-DD83-648B-7C17-535834A09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300" y="1263110"/>
            <a:ext cx="5643417" cy="343536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Go on a scavenger hunt to take various shots around the school.</a:t>
            </a:r>
          </a:p>
          <a:p>
            <a:pPr>
              <a:lnSpc>
                <a:spcPct val="100000"/>
              </a:lnSpc>
            </a:pPr>
            <a:r>
              <a:rPr lang="en-US" dirty="0"/>
              <a:t>Use your Scavenger Hunt handout to review the different shot types you must collect. </a:t>
            </a:r>
          </a:p>
          <a:p>
            <a:pPr>
              <a:lnSpc>
                <a:spcPct val="100000"/>
              </a:lnSpc>
            </a:pPr>
            <a:r>
              <a:rPr lang="en-US" dirty="0"/>
              <a:t>Check shots off your list as you complete them. </a:t>
            </a:r>
          </a:p>
        </p:txBody>
      </p:sp>
      <p:pic>
        <p:nvPicPr>
          <p:cNvPr id="4" name="Google Shape;98;p10" title="Scavenger Hunt.png">
            <a:extLst>
              <a:ext uri="{FF2B5EF4-FFF2-40B4-BE49-F238E27FC236}">
                <a16:creationId xmlns:a16="http://schemas.microsoft.com/office/drawing/2014/main" id="{5691A4AA-F259-CAED-CB2E-8CFAB53BA75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18875" y="783961"/>
            <a:ext cx="2462688" cy="3575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5686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7173E-328E-E036-B060-0D330FB3D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Scavenger Hunt Review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A5D865-F96E-153A-9223-A24E3FC5D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Upload your clips in the space provided.</a:t>
            </a:r>
          </a:p>
          <a:p>
            <a:r>
              <a:rPr lang="en-US" dirty="0"/>
              <a:t>Watch each clip shown and consider if the clip matches the shot type. </a:t>
            </a:r>
          </a:p>
          <a:p>
            <a:r>
              <a:rPr lang="en-US" dirty="0"/>
              <a:t>What went well in each clip? What did not?</a:t>
            </a:r>
          </a:p>
        </p:txBody>
      </p:sp>
    </p:spTree>
    <p:extLst>
      <p:ext uri="{BB962C8B-B14F-4D97-AF65-F5344CB8AC3E}">
        <p14:creationId xmlns:p14="http://schemas.microsoft.com/office/powerpoint/2010/main" val="2116113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642e7472d7_0_0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Shot Sequence </a:t>
            </a:r>
            <a:endParaRPr/>
          </a:p>
        </p:txBody>
      </p:sp>
      <p:sp>
        <p:nvSpPr>
          <p:cNvPr id="110" name="Google Shape;110;g3642e7472d7_0_0"/>
          <p:cNvSpPr txBox="1">
            <a:spLocks noGrp="1"/>
          </p:cNvSpPr>
          <p:nvPr>
            <p:ph type="body" idx="1"/>
          </p:nvPr>
        </p:nvSpPr>
        <p:spPr>
          <a:xfrm>
            <a:off x="456300" y="1263100"/>
            <a:ext cx="82254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A </a:t>
            </a:r>
            <a:r>
              <a:rPr lang="en-US" b="1" i="1" dirty="0"/>
              <a:t>shot sequence</a:t>
            </a:r>
            <a:r>
              <a:rPr lang="en-US" dirty="0"/>
              <a:t> is a group of camera shots that are edited together to show a complete action or tell part of a story.</a:t>
            </a:r>
            <a:endParaRPr dirty="0"/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Each shot shows something different: what is happening, where something is happening, to whom, etc.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3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Example Shot Sequence</a:t>
            </a:r>
            <a:endParaRPr dirty="0"/>
          </a:p>
        </p:txBody>
      </p:sp>
      <p:sp>
        <p:nvSpPr>
          <p:cNvPr id="116" name="Google Shape;116;p13"/>
          <p:cNvSpPr txBox="1">
            <a:spLocks noGrp="1"/>
          </p:cNvSpPr>
          <p:nvPr>
            <p:ph type="body" idx="1"/>
          </p:nvPr>
        </p:nvSpPr>
        <p:spPr>
          <a:xfrm>
            <a:off x="456300" y="1263100"/>
            <a:ext cx="82254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  <a:p>
            <a:pPr marL="635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  <p:pic>
        <p:nvPicPr>
          <p:cNvPr id="3" name="Online Media 2" descr="5-Shot Sequence example">
            <a:hlinkClick r:id="" action="ppaction://media"/>
            <a:extLst>
              <a:ext uri="{FF2B5EF4-FFF2-40B4-BE49-F238E27FC236}">
                <a16:creationId xmlns:a16="http://schemas.microsoft.com/office/drawing/2014/main" id="{484332E3-84D3-E454-2270-AE9BB6681DB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26540" y="1370106"/>
            <a:ext cx="5890920" cy="3328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4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Shot Types: Establishing Shot</a:t>
            </a:r>
            <a:endParaRPr dirty="0"/>
          </a:p>
        </p:txBody>
      </p:sp>
      <p:sp>
        <p:nvSpPr>
          <p:cNvPr id="122" name="Google Shape;122;p14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4266171" cy="275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An </a:t>
            </a:r>
            <a:r>
              <a:rPr lang="en-US" b="1" i="1" dirty="0"/>
              <a:t>establishing shot </a:t>
            </a:r>
            <a:r>
              <a:rPr lang="en-US" dirty="0"/>
              <a:t>shows the setting or location. </a:t>
            </a: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Helps the viewer understand </a:t>
            </a:r>
            <a:r>
              <a:rPr lang="en-US" i="1" dirty="0"/>
              <a:t>where</a:t>
            </a:r>
            <a:r>
              <a:rPr lang="en-US" dirty="0"/>
              <a:t> a scene takes place.</a:t>
            </a:r>
            <a:endParaRPr dirty="0"/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Example: A wide shot of a building or hallway. </a:t>
            </a:r>
            <a:endParaRPr dirty="0"/>
          </a:p>
          <a:p>
            <a:pPr marL="635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  <p:pic>
        <p:nvPicPr>
          <p:cNvPr id="123" name="Google Shape;123;p14" title="EstablishingSho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7396" y="1618086"/>
            <a:ext cx="4116730" cy="2315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Shot Types: Wide Shot</a:t>
            </a:r>
            <a:endParaRPr dirty="0"/>
          </a:p>
        </p:txBody>
      </p:sp>
      <p:sp>
        <p:nvSpPr>
          <p:cNvPr id="129" name="Google Shape;129;p2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4623080" cy="275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A </a:t>
            </a:r>
            <a:r>
              <a:rPr lang="en-US" b="1" i="1" dirty="0"/>
              <a:t>wide shot </a:t>
            </a:r>
            <a:r>
              <a:rPr lang="en-US" dirty="0"/>
              <a:t>shows the entire subject and their relation to what is around them.</a:t>
            </a: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Example: A shot that shows two characters head to toe. </a:t>
            </a:r>
            <a:endParaRPr dirty="0"/>
          </a:p>
        </p:txBody>
      </p:sp>
      <p:pic>
        <p:nvPicPr>
          <p:cNvPr id="3" name="Picture 2" descr="A group of boys playing football&#10;&#10;AI-generated content may be incorrect.">
            <a:extLst>
              <a:ext uri="{FF2B5EF4-FFF2-40B4-BE49-F238E27FC236}">
                <a16:creationId xmlns:a16="http://schemas.microsoft.com/office/drawing/2014/main" id="{4CF90541-8EA0-13BB-E634-CEF46A853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402" y="1291783"/>
            <a:ext cx="3250151" cy="269459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5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Shot Types: Medium Shot</a:t>
            </a:r>
            <a:endParaRPr dirty="0"/>
          </a:p>
        </p:txBody>
      </p:sp>
      <p:sp>
        <p:nvSpPr>
          <p:cNvPr id="135" name="Google Shape;135;p15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4266171" cy="275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A </a:t>
            </a:r>
            <a:r>
              <a:rPr lang="en-US" b="1" i="1" dirty="0"/>
              <a:t>medium shot </a:t>
            </a:r>
            <a:r>
              <a:rPr lang="en-US" dirty="0"/>
              <a:t>shows the subject from the waist up.</a:t>
            </a: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This type of shot is used to show actions or interactions.</a:t>
            </a: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Example: A shot of a student walking into a room.  </a:t>
            </a:r>
            <a:endParaRPr dirty="0"/>
          </a:p>
        </p:txBody>
      </p:sp>
      <p:pic>
        <p:nvPicPr>
          <p:cNvPr id="136" name="Google Shape;136;p15" title="MediumSho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83121" y="1608586"/>
            <a:ext cx="4116730" cy="2315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B2D72-1F80-B35A-5F50-9A2A3805D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Shot Types: Close-Up Shot</a:t>
            </a:r>
            <a:br>
              <a:rPr lang="en-US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60E4D-3B06-2230-FB38-EB6764B76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300" y="1263111"/>
            <a:ext cx="4439085" cy="1968286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/>
              <a:t>A </a:t>
            </a:r>
            <a:r>
              <a:rPr lang="en-US" b="1" i="1"/>
              <a:t>close-up shot </a:t>
            </a:r>
            <a:r>
              <a:rPr lang="en-US"/>
              <a:t>focuses on a face or object.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/>
              <a:t>This type of shot is often used to show emotion or detail.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/>
              <a:t>Example: A close-up shot of a surprised face.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F13819A-DB86-F084-F3AD-A2AA37911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541" y="1751936"/>
            <a:ext cx="3497955" cy="196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484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19C02-2046-35B7-5A14-126CFB2B2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Shot Types: POV Shot</a:t>
            </a:r>
          </a:p>
        </p:txBody>
      </p:sp>
      <p:sp>
        <p:nvSpPr>
          <p:cNvPr id="4" name="Google Shape;149;g364370a4850_1_12">
            <a:extLst>
              <a:ext uri="{FF2B5EF4-FFF2-40B4-BE49-F238E27FC236}">
                <a16:creationId xmlns:a16="http://schemas.microsoft.com/office/drawing/2014/main" id="{AD282037-BF90-B03A-C3ED-D03D509FC2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42663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dirty="0"/>
              <a:t>A </a:t>
            </a:r>
            <a:r>
              <a:rPr lang="en-US" b="1" i="1" dirty="0"/>
              <a:t>POV shot </a:t>
            </a:r>
            <a:r>
              <a:rPr lang="en-US" dirty="0"/>
              <a:t>is taken from the perspective or “view” of a character or subject. </a:t>
            </a: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dirty="0"/>
              <a:t>Example: A shot of what someone sees on their phone. </a:t>
            </a:r>
            <a:endParaRPr dirty="0"/>
          </a:p>
        </p:txBody>
      </p:sp>
      <p:pic>
        <p:nvPicPr>
          <p:cNvPr id="5" name="Picture 4" descr="A person lying in a hammock&#10;&#10;AI-generated content may be incorrect.">
            <a:extLst>
              <a:ext uri="{FF2B5EF4-FFF2-40B4-BE49-F238E27FC236}">
                <a16:creationId xmlns:a16="http://schemas.microsoft.com/office/drawing/2014/main" id="{AA96BA1D-CF77-1577-3FAD-A9776D3D9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259" y="1664970"/>
            <a:ext cx="3767657" cy="251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74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>
          <a:extLst>
            <a:ext uri="{FF2B5EF4-FFF2-40B4-BE49-F238E27FC236}">
              <a16:creationId xmlns:a16="http://schemas.microsoft.com/office/drawing/2014/main" id="{BE2BD264-5CDD-0B91-22EA-08D5572E7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64370a4850_1_12">
            <a:extLst>
              <a:ext uri="{FF2B5EF4-FFF2-40B4-BE49-F238E27FC236}">
                <a16:creationId xmlns:a16="http://schemas.microsoft.com/office/drawing/2014/main" id="{BFE02BA4-92F7-80CF-DBBC-20B759AA83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Shot Types: Over-the-Shoulder (OTS) Shot</a:t>
            </a:r>
            <a:endParaRPr dirty="0"/>
          </a:p>
        </p:txBody>
      </p:sp>
      <p:pic>
        <p:nvPicPr>
          <p:cNvPr id="3" name="Picture 2" descr="A person sitting at a desk looking at a computer screen&#10;&#10;AI-generated content may be incorrect.">
            <a:extLst>
              <a:ext uri="{FF2B5EF4-FFF2-40B4-BE49-F238E27FC236}">
                <a16:creationId xmlns:a16="http://schemas.microsoft.com/office/drawing/2014/main" id="{D83CDACE-42A7-9923-6EFB-75275FFE4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579" y="1759504"/>
            <a:ext cx="3665220" cy="2255520"/>
          </a:xfrm>
          <a:prstGeom prst="rect">
            <a:avLst/>
          </a:prstGeom>
        </p:spPr>
      </p:pic>
      <p:sp>
        <p:nvSpPr>
          <p:cNvPr id="2" name="Google Shape;149;g364370a4850_1_12">
            <a:extLst>
              <a:ext uri="{FF2B5EF4-FFF2-40B4-BE49-F238E27FC236}">
                <a16:creationId xmlns:a16="http://schemas.microsoft.com/office/drawing/2014/main" id="{6C24D6B8-A260-E628-93FA-B47240C7CC35}"/>
              </a:ext>
            </a:extLst>
          </p:cNvPr>
          <p:cNvSpPr txBox="1">
            <a:spLocks/>
          </p:cNvSpPr>
          <p:nvPr/>
        </p:nvSpPr>
        <p:spPr>
          <a:xfrm>
            <a:off x="162201" y="1263124"/>
            <a:ext cx="5154378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Courier New"/>
              <a:buChar char="o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Noto Sans Symbols"/>
              <a:buChar char="▪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/>
              <a:t>An </a:t>
            </a:r>
            <a:r>
              <a:rPr lang="en-US" sz="2400" b="1" i="1" dirty="0"/>
              <a:t>over-the-shoulder (OTS) shot </a:t>
            </a:r>
            <a:r>
              <a:rPr lang="en-US" sz="2400" dirty="0"/>
              <a:t>is taken from a camera angle where the camera is placed behind a subject and looks over the subject’s shoulder.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This shot is commonly used to show a back-and-forth between two characters. 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Example: Over-the-shoulder shots to capture a heated conversation. </a:t>
            </a:r>
          </a:p>
        </p:txBody>
      </p:sp>
    </p:spTree>
    <p:extLst>
      <p:ext uri="{BB962C8B-B14F-4D97-AF65-F5344CB8AC3E}">
        <p14:creationId xmlns:p14="http://schemas.microsoft.com/office/powerpoint/2010/main" val="2732089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364370a4850_0_4"/>
          <p:cNvSpPr txBox="1">
            <a:spLocks noGrp="1"/>
          </p:cNvSpPr>
          <p:nvPr>
            <p:ph type="title"/>
          </p:nvPr>
        </p:nvSpPr>
        <p:spPr>
          <a:xfrm>
            <a:off x="3569666" y="559689"/>
            <a:ext cx="4941000" cy="21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Videography</a:t>
            </a:r>
            <a:endParaRPr/>
          </a:p>
        </p:txBody>
      </p:sp>
      <p:sp>
        <p:nvSpPr>
          <p:cNvPr id="47" name="Google Shape;47;g364370a4850_0_4"/>
          <p:cNvSpPr txBox="1">
            <a:spLocks noGrp="1"/>
          </p:cNvSpPr>
          <p:nvPr>
            <p:ph type="body" idx="1"/>
          </p:nvPr>
        </p:nvSpPr>
        <p:spPr>
          <a:xfrm>
            <a:off x="3569073" y="2807732"/>
            <a:ext cx="49398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Telling Stories One Shot at a Time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g364370a4850_0_4"/>
          <p:cNvSpPr/>
          <p:nvPr/>
        </p:nvSpPr>
        <p:spPr>
          <a:xfrm>
            <a:off x="647355" y="1312133"/>
            <a:ext cx="2922300" cy="2519100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3">
              <a:alphaModFix/>
            </a:blip>
            <a:stretch>
              <a:fillRect/>
            </a:stretch>
          </a:blip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"/>
          <p:cNvSpPr txBox="1">
            <a:spLocks noGrp="1"/>
          </p:cNvSpPr>
          <p:nvPr>
            <p:ph type="title"/>
          </p:nvPr>
        </p:nvSpPr>
        <p:spPr>
          <a:xfrm>
            <a:off x="459300" y="736750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Shot Types: Cut-In Shot</a:t>
            </a:r>
            <a:endParaRPr dirty="0"/>
          </a:p>
        </p:txBody>
      </p:sp>
      <p:sp>
        <p:nvSpPr>
          <p:cNvPr id="155" name="Google Shape;155;p17"/>
          <p:cNvSpPr txBox="1">
            <a:spLocks noGrp="1"/>
          </p:cNvSpPr>
          <p:nvPr>
            <p:ph type="body" idx="1"/>
          </p:nvPr>
        </p:nvSpPr>
        <p:spPr>
          <a:xfrm>
            <a:off x="456175" y="1554837"/>
            <a:ext cx="4266171" cy="275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A </a:t>
            </a:r>
            <a:r>
              <a:rPr lang="en-US" b="1" i="1" dirty="0"/>
              <a:t>cut-in shot </a:t>
            </a:r>
            <a:r>
              <a:rPr lang="en-US" dirty="0"/>
              <a:t>zooms in on a specific part of the subject. </a:t>
            </a: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Adds detail or emphasis. </a:t>
            </a:r>
            <a:endParaRPr dirty="0"/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Example: A close shot of someone tapping on a desk.</a:t>
            </a:r>
            <a:endParaRPr dirty="0"/>
          </a:p>
        </p:txBody>
      </p:sp>
      <p:pic>
        <p:nvPicPr>
          <p:cNvPr id="2" name="Cut In">
            <a:hlinkClick r:id="" action="ppaction://media"/>
            <a:extLst>
              <a:ext uri="{FF2B5EF4-FFF2-40B4-BE49-F238E27FC236}">
                <a16:creationId xmlns:a16="http://schemas.microsoft.com/office/drawing/2014/main" id="{8274217E-E726-D34C-8E0B-490F4AF570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1405" y="1913892"/>
            <a:ext cx="3393295" cy="2033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Shot Types: Cutaway Shot</a:t>
            </a:r>
            <a:endParaRPr dirty="0"/>
          </a:p>
        </p:txBody>
      </p:sp>
      <p:pic>
        <p:nvPicPr>
          <p:cNvPr id="2" name="CUT AWAY">
            <a:hlinkClick r:id="" action="ppaction://media"/>
            <a:extLst>
              <a:ext uri="{FF2B5EF4-FFF2-40B4-BE49-F238E27FC236}">
                <a16:creationId xmlns:a16="http://schemas.microsoft.com/office/drawing/2014/main" id="{EEEF16D9-DF13-6550-6A3F-369E828CD7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5800" y="1622243"/>
            <a:ext cx="3855720" cy="2033625"/>
          </a:xfrm>
          <a:prstGeom prst="rect">
            <a:avLst/>
          </a:prstGeom>
        </p:spPr>
      </p:pic>
      <p:sp>
        <p:nvSpPr>
          <p:cNvPr id="3" name="Google Shape;155;p17">
            <a:extLst>
              <a:ext uri="{FF2B5EF4-FFF2-40B4-BE49-F238E27FC236}">
                <a16:creationId xmlns:a16="http://schemas.microsoft.com/office/drawing/2014/main" id="{EA948E66-2131-6623-9129-309B492EFC5D}"/>
              </a:ext>
            </a:extLst>
          </p:cNvPr>
          <p:cNvSpPr txBox="1">
            <a:spLocks/>
          </p:cNvSpPr>
          <p:nvPr/>
        </p:nvSpPr>
        <p:spPr>
          <a:xfrm>
            <a:off x="456175" y="1554837"/>
            <a:ext cx="4266171" cy="275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Courier New"/>
              <a:buChar char="o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Noto Sans Symbols"/>
              <a:buChar char="▪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ct val="100000"/>
              </a:lnSpc>
              <a:buClr>
                <a:srgbClr val="91192A"/>
              </a:buClr>
            </a:pPr>
            <a:r>
              <a:rPr lang="en-US" dirty="0"/>
              <a:t>A </a:t>
            </a:r>
            <a:r>
              <a:rPr lang="en-US" b="1" i="1" dirty="0"/>
              <a:t>cutaway shot </a:t>
            </a:r>
            <a:r>
              <a:rPr lang="en-US" dirty="0"/>
              <a:t>shows something outside of the main action. </a:t>
            </a:r>
          </a:p>
          <a:p>
            <a:pPr>
              <a:lnSpc>
                <a:spcPct val="100000"/>
              </a:lnSpc>
              <a:buClr>
                <a:srgbClr val="91192A"/>
              </a:buClr>
            </a:pPr>
            <a:r>
              <a:rPr lang="en-US" dirty="0"/>
              <a:t>Adds context or a reaction. </a:t>
            </a:r>
          </a:p>
          <a:p>
            <a:pPr>
              <a:lnSpc>
                <a:spcPct val="100000"/>
              </a:lnSpc>
              <a:buClr>
                <a:srgbClr val="91192A"/>
              </a:buClr>
            </a:pPr>
            <a:r>
              <a:rPr lang="en-US" dirty="0"/>
              <a:t>Example: Characters discuss someone in another room, who is then shown.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>
            <a:spLocks noGrp="1"/>
          </p:cNvSpPr>
          <p:nvPr>
            <p:ph type="title"/>
          </p:nvPr>
        </p:nvSpPr>
        <p:spPr>
          <a:xfrm>
            <a:off x="754050" y="419092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u="sng" dirty="0">
                <a:solidFill>
                  <a:schemeClr val="hlink"/>
                </a:solidFill>
              </a:rPr>
              <a:t>The Princess Bride—I Am not Left-Handed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175" name="Google Shape;175;p27"/>
          <p:cNvSpPr/>
          <p:nvPr/>
        </p:nvSpPr>
        <p:spPr>
          <a:xfrm>
            <a:off x="1294200" y="448425"/>
            <a:ext cx="6555600" cy="374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Online Media 1" title="The Princess Bride (3/12) Movie CLIP - I Am Not Left-Handed (1987) HD">
            <a:hlinkClick r:id="" action="ppaction://media"/>
            <a:extLst>
              <a:ext uri="{FF2B5EF4-FFF2-40B4-BE49-F238E27FC236}">
                <a16:creationId xmlns:a16="http://schemas.microsoft.com/office/drawing/2014/main" id="{16178846-E0AF-C7A8-6884-23334C58EBA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94200" y="448425"/>
            <a:ext cx="6555600" cy="374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64370a4850_1_1"/>
          <p:cNvSpPr txBox="1">
            <a:spLocks noGrp="1"/>
          </p:cNvSpPr>
          <p:nvPr>
            <p:ph type="title"/>
          </p:nvPr>
        </p:nvSpPr>
        <p:spPr>
          <a:xfrm>
            <a:off x="754050" y="419092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Spy Kids—Marriage is a Mission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169" name="Google Shape;169;g364370a4850_1_1"/>
          <p:cNvSpPr/>
          <p:nvPr/>
        </p:nvSpPr>
        <p:spPr>
          <a:xfrm>
            <a:off x="1294200" y="448425"/>
            <a:ext cx="6555600" cy="374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Online Media 1" title="Spy Kids (1/10) Movie CLIP - Marriage is a Mission (2001) HD">
            <a:hlinkClick r:id="" action="ppaction://media"/>
            <a:extLst>
              <a:ext uri="{FF2B5EF4-FFF2-40B4-BE49-F238E27FC236}">
                <a16:creationId xmlns:a16="http://schemas.microsoft.com/office/drawing/2014/main" id="{C979AEC2-3186-D45E-020A-4737965CE29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294200" y="448425"/>
            <a:ext cx="6555600" cy="374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Framing &amp; Composition</a:t>
            </a:r>
            <a:endParaRPr/>
          </a:p>
        </p:txBody>
      </p:sp>
      <p:sp>
        <p:nvSpPr>
          <p:cNvPr id="181" name="Google Shape;181;p20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275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1192A"/>
              </a:buClr>
              <a:buSzPts val="2600"/>
              <a:buChar char="●"/>
            </a:pPr>
            <a:r>
              <a:rPr lang="en-US" b="1" i="1" dirty="0"/>
              <a:t>Framing</a:t>
            </a:r>
            <a:r>
              <a:rPr lang="en-US" dirty="0"/>
              <a:t> refers to what the scene shows or does not show. For example, a character who is “out of frame” is present but not shown in the scene. </a:t>
            </a: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1192A"/>
              </a:buClr>
              <a:buSzPts val="2600"/>
              <a:buChar char="●"/>
            </a:pPr>
            <a:r>
              <a:rPr lang="en-US" b="1" i="1" dirty="0"/>
              <a:t>Composition</a:t>
            </a:r>
            <a:r>
              <a:rPr lang="en-US" dirty="0"/>
              <a:t> is the arrangement of elements in the scene itself. This arrangement is often designed to create a specific effect or emotion.</a:t>
            </a:r>
            <a:endParaRPr lang="en-US" b="1" i="1" dirty="0"/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endParaRPr lang="en-US" dirty="0"/>
          </a:p>
          <a:p>
            <a:pPr marL="635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75e155f67a_1_0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Rule of Thirds</a:t>
            </a:r>
            <a:endParaRPr/>
          </a:p>
        </p:txBody>
      </p:sp>
      <p:sp>
        <p:nvSpPr>
          <p:cNvPr id="187" name="Google Shape;187;g375e155f67a_1_0"/>
          <p:cNvSpPr txBox="1">
            <a:spLocks noGrp="1"/>
          </p:cNvSpPr>
          <p:nvPr>
            <p:ph type="body" idx="1"/>
          </p:nvPr>
        </p:nvSpPr>
        <p:spPr>
          <a:xfrm>
            <a:off x="456300" y="1263100"/>
            <a:ext cx="82254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The </a:t>
            </a:r>
            <a:r>
              <a:rPr lang="en-US" b="1" i="1" dirty="0"/>
              <a:t>rule of thirds</a:t>
            </a:r>
            <a:r>
              <a:rPr lang="en-US" dirty="0"/>
              <a:t> is a composition guideline that suggests dividing a frame into nine parts using two vertical lines and two horizontal lines. </a:t>
            </a: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The guideline suggests that subjects should be placed at the intersections of the lines. </a:t>
            </a: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See an example of this rule on the next slide.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64370a4850_1_17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Rule of Thirds Example</a:t>
            </a:r>
            <a:endParaRPr dirty="0"/>
          </a:p>
        </p:txBody>
      </p:sp>
      <p:sp>
        <p:nvSpPr>
          <p:cNvPr id="193" name="Google Shape;193;g364370a4850_1_17"/>
          <p:cNvSpPr txBox="1">
            <a:spLocks noGrp="1"/>
          </p:cNvSpPr>
          <p:nvPr>
            <p:ph type="body" idx="1"/>
          </p:nvPr>
        </p:nvSpPr>
        <p:spPr>
          <a:xfrm>
            <a:off x="456300" y="1263100"/>
            <a:ext cx="82254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/>
          </a:p>
          <a:p>
            <a:pPr marL="635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/>
          </a:p>
        </p:txBody>
      </p:sp>
      <p:pic>
        <p:nvPicPr>
          <p:cNvPr id="194" name="Google Shape;194;g364370a4850_1_17" title="RuleofThird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8488" y="1263125"/>
            <a:ext cx="6727027" cy="378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75e155f67a_0_0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Headroom</a:t>
            </a:r>
            <a:endParaRPr/>
          </a:p>
        </p:txBody>
      </p:sp>
      <p:sp>
        <p:nvSpPr>
          <p:cNvPr id="200" name="Google Shape;200;g375e155f67a_0_0"/>
          <p:cNvSpPr txBox="1">
            <a:spLocks noGrp="1"/>
          </p:cNvSpPr>
          <p:nvPr>
            <p:ph type="body" idx="1"/>
          </p:nvPr>
        </p:nvSpPr>
        <p:spPr>
          <a:xfrm>
            <a:off x="456175" y="1263124"/>
            <a:ext cx="82254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The term </a:t>
            </a:r>
            <a:r>
              <a:rPr lang="en-US" b="1" i="1" dirty="0"/>
              <a:t>headroom</a:t>
            </a:r>
            <a:r>
              <a:rPr lang="en-US" dirty="0"/>
              <a:t> refers to the space between the top of the subject’s head and the top of the frame. </a:t>
            </a: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600"/>
              <a:buChar char="●"/>
            </a:pPr>
            <a:r>
              <a:rPr lang="en-US" dirty="0"/>
              <a:t>This relates to the rule of thirds, as proper headroom creates a visual balance and impacts how viewers “see” a subject. </a:t>
            </a:r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784ca8b1d6_0_0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Headroom Examples</a:t>
            </a:r>
            <a:endParaRPr dirty="0"/>
          </a:p>
        </p:txBody>
      </p:sp>
      <p:sp>
        <p:nvSpPr>
          <p:cNvPr id="206" name="Google Shape;206;g3784ca8b1d6_0_0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3993900" cy="3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dirty="0"/>
              <a:t>Correct</a:t>
            </a:r>
            <a:endParaRPr dirty="0"/>
          </a:p>
          <a:p>
            <a:pPr marL="635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  <p:sp>
        <p:nvSpPr>
          <p:cNvPr id="207" name="Google Shape;207;g3784ca8b1d6_0_0"/>
          <p:cNvSpPr txBox="1">
            <a:spLocks noGrp="1"/>
          </p:cNvSpPr>
          <p:nvPr>
            <p:ph type="body" idx="2"/>
          </p:nvPr>
        </p:nvSpPr>
        <p:spPr>
          <a:xfrm>
            <a:off x="4687932" y="1263111"/>
            <a:ext cx="3993900" cy="3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Incorrect</a:t>
            </a:r>
            <a:endParaRPr/>
          </a:p>
        </p:txBody>
      </p:sp>
      <p:pic>
        <p:nvPicPr>
          <p:cNvPr id="208" name="Google Shape;208;g3784ca8b1d6_0_0" title="HeadRoom_Goo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6938" y="1831175"/>
            <a:ext cx="3692626" cy="263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3784ca8b1d6_0_0" title="HeadRoom_Ba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7925" y="1831175"/>
            <a:ext cx="3692626" cy="263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75e155f67a_0_5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Lead Room or Nose Room</a:t>
            </a:r>
            <a:endParaRPr dirty="0"/>
          </a:p>
        </p:txBody>
      </p:sp>
      <p:sp>
        <p:nvSpPr>
          <p:cNvPr id="215" name="Google Shape;215;g375e155f67a_0_5"/>
          <p:cNvSpPr txBox="1">
            <a:spLocks noGrp="1"/>
          </p:cNvSpPr>
          <p:nvPr>
            <p:ph type="body" idx="1"/>
          </p:nvPr>
        </p:nvSpPr>
        <p:spPr>
          <a:xfrm>
            <a:off x="344788" y="1363461"/>
            <a:ext cx="82254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1192A"/>
              </a:buClr>
              <a:buSzPts val="2400"/>
              <a:buChar char="●"/>
            </a:pPr>
            <a:r>
              <a:rPr lang="en-US" sz="2400" b="1" i="1" dirty="0"/>
              <a:t>Lead room</a:t>
            </a:r>
            <a:r>
              <a:rPr lang="en-US" sz="2400" dirty="0"/>
              <a:t>, also called </a:t>
            </a:r>
            <a:r>
              <a:rPr lang="en-US" sz="2400" b="1" i="1" dirty="0"/>
              <a:t>nose room</a:t>
            </a:r>
            <a:r>
              <a:rPr lang="en-US" sz="2400" dirty="0"/>
              <a:t>, is the space in front and in the direction of moving or still subjects.</a:t>
            </a: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1192A"/>
              </a:buClr>
              <a:buSzPts val="2400"/>
              <a:buChar char="●"/>
            </a:pPr>
            <a:r>
              <a:rPr lang="en-US" sz="2400" dirty="0"/>
              <a:t>Shots with good framing leave lead room in front of an object, which corresponds to what the human eye expects. </a:t>
            </a: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1192A"/>
              </a:buClr>
              <a:buSzPts val="2400"/>
              <a:buChar char="●"/>
            </a:pPr>
            <a:r>
              <a:rPr lang="en-US" sz="2400" dirty="0"/>
              <a:t>Example: A shot featuring a race car moving down a track leaves room in front of the car.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456175" y="744575"/>
            <a:ext cx="8232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/>
              <a:t>Essential Question</a:t>
            </a:r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71500" lvl="0" indent="-457200"/>
            <a:r>
              <a:rPr lang="en-US" dirty="0"/>
              <a:t>How can you use camera shots and editing to tell a story visually?</a:t>
            </a: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784ca8b1d6_0_8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Lead Room (Nose Room) Example</a:t>
            </a:r>
            <a:endParaRPr dirty="0"/>
          </a:p>
        </p:txBody>
      </p:sp>
      <p:sp>
        <p:nvSpPr>
          <p:cNvPr id="221" name="Google Shape;221;g3784ca8b1d6_0_8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3993900" cy="3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Correct</a:t>
            </a:r>
            <a:endParaRPr sz="2400"/>
          </a:p>
          <a:p>
            <a:pPr marL="635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/>
          </a:p>
        </p:txBody>
      </p:sp>
      <p:sp>
        <p:nvSpPr>
          <p:cNvPr id="222" name="Google Shape;222;g3784ca8b1d6_0_8"/>
          <p:cNvSpPr txBox="1">
            <a:spLocks noGrp="1"/>
          </p:cNvSpPr>
          <p:nvPr>
            <p:ph type="body" idx="2"/>
          </p:nvPr>
        </p:nvSpPr>
        <p:spPr>
          <a:xfrm>
            <a:off x="4687932" y="1263111"/>
            <a:ext cx="3993900" cy="3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Incorrect</a:t>
            </a:r>
            <a:endParaRPr/>
          </a:p>
        </p:txBody>
      </p:sp>
      <p:pic>
        <p:nvPicPr>
          <p:cNvPr id="223" name="Google Shape;223;g3784ca8b1d6_0_8" title="Lead_Goo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599" y="1830150"/>
            <a:ext cx="4039301" cy="250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3784ca8b1d6_0_8" title="Lead_Ba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7925" y="1830150"/>
            <a:ext cx="3993902" cy="250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75e155f67a_0_15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Balance</a:t>
            </a:r>
            <a:endParaRPr/>
          </a:p>
        </p:txBody>
      </p:sp>
      <p:sp>
        <p:nvSpPr>
          <p:cNvPr id="230" name="Google Shape;230;g375e155f67a_0_15"/>
          <p:cNvSpPr txBox="1">
            <a:spLocks noGrp="1"/>
          </p:cNvSpPr>
          <p:nvPr>
            <p:ph type="body" idx="1"/>
          </p:nvPr>
        </p:nvSpPr>
        <p:spPr>
          <a:xfrm>
            <a:off x="456300" y="1263100"/>
            <a:ext cx="82254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600"/>
              <a:buChar char="●"/>
            </a:pPr>
            <a:r>
              <a:rPr lang="en-US" dirty="0"/>
              <a:t>When referring to a shot, </a:t>
            </a:r>
            <a:r>
              <a:rPr lang="en-US" b="1" i="1" dirty="0"/>
              <a:t>balance </a:t>
            </a:r>
            <a:r>
              <a:rPr lang="en-US" dirty="0"/>
              <a:t>describes all the elements in a frame being evenly placed visually comfortable. </a:t>
            </a: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600"/>
              <a:buChar char="●"/>
            </a:pPr>
            <a:r>
              <a:rPr lang="en-US" dirty="0"/>
              <a:t>Example: A person on one side of the frame and something interesting on the other side of the frame.</a:t>
            </a:r>
            <a:endParaRPr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784ca8b1d6_0_16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Symmetry</a:t>
            </a:r>
            <a:endParaRPr/>
          </a:p>
        </p:txBody>
      </p:sp>
      <p:sp>
        <p:nvSpPr>
          <p:cNvPr id="236" name="Google Shape;236;g3784ca8b1d6_0_16"/>
          <p:cNvSpPr txBox="1">
            <a:spLocks noGrp="1"/>
          </p:cNvSpPr>
          <p:nvPr>
            <p:ph type="body" idx="1"/>
          </p:nvPr>
        </p:nvSpPr>
        <p:spPr>
          <a:xfrm>
            <a:off x="456300" y="1263100"/>
            <a:ext cx="82254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600"/>
              <a:buChar char="●"/>
            </a:pPr>
            <a:r>
              <a:rPr lang="en-US" b="1" i="1" dirty="0"/>
              <a:t>Symmetry </a:t>
            </a:r>
            <a:r>
              <a:rPr lang="en-US" dirty="0"/>
              <a:t>describes both sides of a shot looking very similar or the same.</a:t>
            </a: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600"/>
              <a:buChar char="●"/>
            </a:pPr>
            <a:r>
              <a:rPr lang="en-US" dirty="0"/>
              <a:t>Symmetry is often used to show calm, order, and tranquility. </a:t>
            </a: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600"/>
              <a:buChar char="●"/>
            </a:pPr>
            <a:r>
              <a:rPr lang="en-US" dirty="0"/>
              <a:t>Example: A person standing in the center of a hallway with equal space on both sides.</a:t>
            </a: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784ca8b1d6_0_21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Symmetry or Balance?</a:t>
            </a:r>
            <a:endParaRPr/>
          </a:p>
        </p:txBody>
      </p:sp>
      <p:sp>
        <p:nvSpPr>
          <p:cNvPr id="242" name="Google Shape;242;g3784ca8b1d6_0_21"/>
          <p:cNvSpPr txBox="1">
            <a:spLocks noGrp="1"/>
          </p:cNvSpPr>
          <p:nvPr>
            <p:ph type="body" idx="1"/>
          </p:nvPr>
        </p:nvSpPr>
        <p:spPr>
          <a:xfrm>
            <a:off x="456300" y="1263100"/>
            <a:ext cx="82254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id="243" name="Google Shape;243;g3784ca8b1d6_0_21" title="Symmetry (1)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2761" y="1263099"/>
            <a:ext cx="6898488" cy="380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07E45-E9D1-5BDD-90A4-28F24B6FD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Tell a Story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B5E47-2518-C372-38E9-A38CB5B0BF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Use the scenarios on the next slides to tell your own story through film.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Each shot must have a purpose.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The story must be told chronologically.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Use a mix of 10 shots including one of each of the following types: 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Establishing shot, wide shot, medium shot, close-up shot, cut-in shot, and cutaway shot.</a:t>
            </a:r>
          </a:p>
        </p:txBody>
      </p:sp>
    </p:spTree>
    <p:extLst>
      <p:ext uri="{BB962C8B-B14F-4D97-AF65-F5344CB8AC3E}">
        <p14:creationId xmlns:p14="http://schemas.microsoft.com/office/powerpoint/2010/main" val="13978712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>
          <a:extLst>
            <a:ext uri="{FF2B5EF4-FFF2-40B4-BE49-F238E27FC236}">
              <a16:creationId xmlns:a16="http://schemas.microsoft.com/office/drawing/2014/main" id="{0F7E171C-D7ED-6E81-CB1C-868FBAF7D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1">
            <a:extLst>
              <a:ext uri="{FF2B5EF4-FFF2-40B4-BE49-F238E27FC236}">
                <a16:creationId xmlns:a16="http://schemas.microsoft.com/office/drawing/2014/main" id="{21E3784B-0F83-EDFB-B59B-FDC1B912FC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Example Storyboard</a:t>
            </a:r>
            <a:endParaRPr dirty="0"/>
          </a:p>
        </p:txBody>
      </p:sp>
      <p:pic>
        <p:nvPicPr>
          <p:cNvPr id="3" name="Picture 2" descr="A screenshot of a storyboard&#10;&#10;AI-generated content may be incorrect.">
            <a:extLst>
              <a:ext uri="{FF2B5EF4-FFF2-40B4-BE49-F238E27FC236}">
                <a16:creationId xmlns:a16="http://schemas.microsoft.com/office/drawing/2014/main" id="{513FB126-E6ED-C97F-61EF-7D9A15633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945" y="1263110"/>
            <a:ext cx="6716110" cy="388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505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784ca8b1d6_0_27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Tell a Story: Scenarios</a:t>
            </a:r>
            <a:endParaRPr dirty="0"/>
          </a:p>
        </p:txBody>
      </p:sp>
      <p:sp>
        <p:nvSpPr>
          <p:cNvPr id="255" name="Google Shape;255;g3784ca8b1d6_0_27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Trashketball Showdown</a:t>
            </a:r>
            <a:endParaRPr dirty="0"/>
          </a:p>
          <a:p>
            <a:pPr marL="914400" lvl="1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o"/>
            </a:pPr>
            <a:r>
              <a:rPr lang="en-US" dirty="0"/>
              <a:t>Two fierce competitors face off to score a goal in a game of trashketball.</a:t>
            </a:r>
            <a:endParaRPr dirty="0"/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The Great Hallway Race</a:t>
            </a:r>
            <a:endParaRPr dirty="0"/>
          </a:p>
          <a:p>
            <a:pPr marL="914400" lvl="1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o"/>
            </a:pPr>
            <a:r>
              <a:rPr lang="en-US" dirty="0"/>
              <a:t>A dramatic photo finish of a hallway race between classmates.</a:t>
            </a:r>
            <a:endParaRPr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2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Tell a Story: Scenarios</a:t>
            </a:r>
            <a:endParaRPr dirty="0"/>
          </a:p>
        </p:txBody>
      </p:sp>
      <p:sp>
        <p:nvSpPr>
          <p:cNvPr id="261" name="Google Shape;261;p22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275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Rock, Paper, Chaos</a:t>
            </a:r>
            <a:endParaRPr dirty="0"/>
          </a:p>
          <a:p>
            <a:pPr marL="914400" lvl="1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o"/>
            </a:pPr>
            <a:r>
              <a:rPr lang="en-US" dirty="0"/>
              <a:t>A tense game of rock, paper, scissors, with unexpected twists and turns.</a:t>
            </a:r>
            <a:endParaRPr dirty="0"/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The Tale of the Lost Pencil</a:t>
            </a:r>
            <a:endParaRPr dirty="0"/>
          </a:p>
          <a:p>
            <a:pPr marL="914400" lvl="1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o"/>
            </a:pPr>
            <a:r>
              <a:rPr lang="en-US" dirty="0"/>
              <a:t>A student loses their lucky pencil, then finds it in the unlikeliest of places.</a:t>
            </a:r>
            <a:endParaRPr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784ca8b1d6_0_32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Chop it Up!</a:t>
            </a:r>
            <a:endParaRPr dirty="0"/>
          </a:p>
        </p:txBody>
      </p:sp>
      <p:sp>
        <p:nvSpPr>
          <p:cNvPr id="267" name="Google Shape;267;g3784ca8b1d6_0_32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85800" indent="-457200">
              <a:buClr>
                <a:srgbClr val="91192A"/>
              </a:buClr>
            </a:pPr>
            <a:r>
              <a:rPr lang="en-US" dirty="0"/>
              <a:t>Use the provided guide to edit your video into a coherent, chronological story. </a:t>
            </a:r>
          </a:p>
          <a:p>
            <a:pPr marL="685800" indent="-457200">
              <a:buClr>
                <a:srgbClr val="91192A"/>
              </a:buClr>
            </a:pPr>
            <a:r>
              <a:rPr lang="en-US" dirty="0"/>
              <a:t>Your video must be between 90 seconds and 3 minutes long.</a:t>
            </a:r>
          </a:p>
          <a:p>
            <a:pPr marL="685800" indent="-457200">
              <a:buClr>
                <a:srgbClr val="91192A"/>
              </a:buClr>
            </a:pPr>
            <a:r>
              <a:rPr lang="en-US" dirty="0"/>
              <a:t>Use one of each of the following shots: establishing, wide, medium, close-up, cutaway, cut-in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4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3-2-1 Feedback</a:t>
            </a:r>
            <a:endParaRPr/>
          </a:p>
        </p:txBody>
      </p:sp>
      <p:sp>
        <p:nvSpPr>
          <p:cNvPr id="273" name="Google Shape;273;p24"/>
          <p:cNvSpPr txBox="1">
            <a:spLocks noGrp="1"/>
          </p:cNvSpPr>
          <p:nvPr>
            <p:ph type="body" idx="1"/>
          </p:nvPr>
        </p:nvSpPr>
        <p:spPr>
          <a:xfrm>
            <a:off x="456301" y="1263111"/>
            <a:ext cx="4801499" cy="1968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Watch your classmates’ videos.</a:t>
            </a:r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Provide feedback on your peers’ videos using the 3–2–1 Feedback handout. </a:t>
            </a:r>
          </a:p>
        </p:txBody>
      </p:sp>
      <p:pic>
        <p:nvPicPr>
          <p:cNvPr id="274" name="Google Shape;274;p24" title="3-2-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4398" y="1263100"/>
            <a:ext cx="2867176" cy="286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"/>
          <p:cNvSpPr txBox="1">
            <a:spLocks noGrp="1"/>
          </p:cNvSpPr>
          <p:nvPr>
            <p:ph type="ctrTitle"/>
          </p:nvPr>
        </p:nvSpPr>
        <p:spPr>
          <a:xfrm>
            <a:off x="456175" y="744575"/>
            <a:ext cx="8232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 dirty="0"/>
              <a:t>Learning Objectives</a:t>
            </a:r>
            <a:endParaRPr dirty="0"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715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</a:pPr>
            <a:r>
              <a:rPr lang="en-US" dirty="0"/>
              <a:t>Identify different types of camera shots.</a:t>
            </a:r>
            <a:endParaRPr dirty="0"/>
          </a:p>
          <a:p>
            <a:pPr marL="5715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</a:pPr>
            <a:r>
              <a:rPr lang="en-US" dirty="0"/>
              <a:t>Demonstrate basic camera operation and setup.</a:t>
            </a:r>
            <a:endParaRPr dirty="0"/>
          </a:p>
          <a:p>
            <a:pPr marL="5715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</a:pPr>
            <a:r>
              <a:rPr lang="en-US" dirty="0"/>
              <a:t>Edit footage using basic editing techniques.</a:t>
            </a:r>
            <a:endParaRPr dirty="0"/>
          </a:p>
          <a:p>
            <a:pPr marL="5715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</a:pPr>
            <a:r>
              <a:rPr lang="en-US" dirty="0"/>
              <a:t>Produce a finalized short video product. </a:t>
            </a:r>
            <a:endParaRPr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>
          <a:extLst>
            <a:ext uri="{FF2B5EF4-FFF2-40B4-BE49-F238E27FC236}">
              <a16:creationId xmlns:a16="http://schemas.microsoft.com/office/drawing/2014/main" id="{EB7D6AEB-063C-77A3-98E5-0D4F17A11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784ca8b1d6_0_32">
            <a:extLst>
              <a:ext uri="{FF2B5EF4-FFF2-40B4-BE49-F238E27FC236}">
                <a16:creationId xmlns:a16="http://schemas.microsoft.com/office/drawing/2014/main" id="{3EBC17A7-373D-667F-3A95-51508881CE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That’s a Wrap!</a:t>
            </a:r>
            <a:endParaRPr dirty="0"/>
          </a:p>
        </p:txBody>
      </p:sp>
      <p:sp>
        <p:nvSpPr>
          <p:cNvPr id="267" name="Google Shape;267;g3784ca8b1d6_0_32">
            <a:extLst>
              <a:ext uri="{FF2B5EF4-FFF2-40B4-BE49-F238E27FC236}">
                <a16:creationId xmlns:a16="http://schemas.microsoft.com/office/drawing/2014/main" id="{809D68B8-213D-7FCC-886B-88A6FB8C53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85800" indent="-457200">
              <a:buClr>
                <a:srgbClr val="91192A"/>
              </a:buClr>
            </a:pPr>
            <a:r>
              <a:rPr lang="en-US" dirty="0"/>
              <a:t>What could have made this project easier or more successful?</a:t>
            </a:r>
          </a:p>
          <a:p>
            <a:pPr marL="685800" indent="-457200">
              <a:buClr>
                <a:srgbClr val="91192A"/>
              </a:buClr>
            </a:pPr>
            <a:r>
              <a:rPr lang="en-US" dirty="0"/>
              <a:t>Which part of the video-making process did you find to be the most challenging? </a:t>
            </a:r>
          </a:p>
          <a:p>
            <a:pPr marL="685800" indent="-457200">
              <a:buClr>
                <a:srgbClr val="91192A"/>
              </a:buClr>
            </a:pPr>
            <a:r>
              <a:rPr lang="en-US" dirty="0"/>
              <a:t>How did your editing choices affect the way the story was told?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475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Making a Shot List</a:t>
            </a:r>
            <a:endParaRPr/>
          </a:p>
        </p:txBody>
      </p:sp>
      <p:sp>
        <p:nvSpPr>
          <p:cNvPr id="66" name="Google Shape;66;p6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275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sz="2400" dirty="0"/>
              <a:t>Compose a shot list using a short clip from a movie or TV show.</a:t>
            </a:r>
          </a:p>
          <a:p>
            <a:pPr marL="91440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o"/>
            </a:pPr>
            <a:r>
              <a:rPr lang="en-US" sz="2400" dirty="0"/>
              <a:t>Choose a short clip that is about 1–3 minutes long.</a:t>
            </a:r>
          </a:p>
          <a:p>
            <a:pPr lvl="2">
              <a:lnSpc>
                <a:spcPct val="100000"/>
              </a:lnSpc>
              <a:buChar char="o"/>
            </a:pPr>
            <a:r>
              <a:rPr lang="en-US" sz="2400" dirty="0"/>
              <a:t>The clip </a:t>
            </a:r>
            <a:r>
              <a:rPr lang="en-US" sz="2400" b="1" dirty="0"/>
              <a:t>must</a:t>
            </a:r>
            <a:r>
              <a:rPr lang="en-US" sz="2400" dirty="0"/>
              <a:t> be school appropriate. </a:t>
            </a:r>
            <a:endParaRPr dirty="0"/>
          </a:p>
          <a:p>
            <a:pPr marL="91440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o"/>
            </a:pPr>
            <a:r>
              <a:rPr lang="en-US" sz="2400" dirty="0"/>
              <a:t>Watch the clip twice. Watch it one time all the way through then watch it a second time, pausing to complete your handout. 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I Notice, I Wonder</a:t>
            </a:r>
            <a:endParaRPr/>
          </a:p>
        </p:txBody>
      </p:sp>
      <p:sp>
        <p:nvSpPr>
          <p:cNvPr id="72" name="Google Shape;72;p7"/>
          <p:cNvSpPr txBox="1">
            <a:spLocks noGrp="1"/>
          </p:cNvSpPr>
          <p:nvPr>
            <p:ph type="body" idx="1"/>
          </p:nvPr>
        </p:nvSpPr>
        <p:spPr>
          <a:xfrm>
            <a:off x="456300" y="1263100"/>
            <a:ext cx="53442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Which shot did you find particularly interesting or compelling?</a:t>
            </a: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dirty="0"/>
              <a:t>What did you notice about how the shot was used?</a:t>
            </a: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dirty="0"/>
              <a:t>What do you still wonder? </a:t>
            </a:r>
            <a:endParaRPr dirty="0"/>
          </a:p>
        </p:txBody>
      </p:sp>
      <p:pic>
        <p:nvPicPr>
          <p:cNvPr id="73" name="Google Shape;73;p7" title="I Notice I Wonde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9200" y="1147350"/>
            <a:ext cx="2870977" cy="2983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3866E-CDB5-D6BB-5B20-C3F5DFDDF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Shot List?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A4E40-07CB-99DF-2D64-D69D571750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A </a:t>
            </a:r>
            <a:r>
              <a:rPr lang="en-US" b="1" i="1" dirty="0"/>
              <a:t>shot list</a:t>
            </a:r>
            <a:r>
              <a:rPr lang="en-US" b="1" dirty="0"/>
              <a:t> </a:t>
            </a:r>
            <a:r>
              <a:rPr lang="en-US" dirty="0"/>
              <a:t>is the structure or skeleton of your video. Think of it as a map of your scene.</a:t>
            </a:r>
          </a:p>
          <a:p>
            <a:pPr>
              <a:lnSpc>
                <a:spcPct val="100000"/>
              </a:lnSpc>
            </a:pPr>
            <a:r>
              <a:rPr lang="en-US" dirty="0"/>
              <a:t>Shot lists should be a comprehensive list of every shot with details including the shot numbers, shot types, camera movement, and short descriptions of each shot.</a:t>
            </a:r>
          </a:p>
          <a:p>
            <a:pPr>
              <a:lnSpc>
                <a:spcPct val="100000"/>
              </a:lnSpc>
            </a:pPr>
            <a:r>
              <a:rPr lang="en-US" dirty="0"/>
              <a:t>Identify these details in the </a:t>
            </a:r>
            <a:r>
              <a:rPr lang="en-US" dirty="0">
                <a:hlinkClick r:id="rId3"/>
              </a:rPr>
              <a:t>shot list for </a:t>
            </a:r>
            <a:r>
              <a:rPr lang="en-US" i="1" dirty="0">
                <a:hlinkClick r:id="rId3"/>
              </a:rPr>
              <a:t>Wonder Woman</a:t>
            </a:r>
            <a:r>
              <a:rPr lang="en-US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4247615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2CF30-36A7-B158-E703-836662C07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Camera Functionality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6AA95-A254-AD20-AE10-D5EFF740FA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Explore the basic features of your camera.</a:t>
            </a:r>
          </a:p>
          <a:p>
            <a:r>
              <a:rPr lang="en-US" dirty="0"/>
              <a:t>Each person should be able to:</a:t>
            </a:r>
          </a:p>
          <a:p>
            <a:pPr lvl="1"/>
            <a:r>
              <a:rPr lang="en-US" dirty="0"/>
              <a:t>Power the camera on and off</a:t>
            </a:r>
          </a:p>
          <a:p>
            <a:pPr lvl="1"/>
            <a:r>
              <a:rPr lang="en-US" dirty="0"/>
              <a:t>Start and stop recording</a:t>
            </a:r>
          </a:p>
          <a:p>
            <a:pPr lvl="1"/>
            <a:r>
              <a:rPr lang="en-US" dirty="0"/>
              <a:t>Zoom in and out</a:t>
            </a:r>
          </a:p>
        </p:txBody>
      </p:sp>
    </p:spTree>
    <p:extLst>
      <p:ext uri="{BB962C8B-B14F-4D97-AF65-F5344CB8AC3E}">
        <p14:creationId xmlns:p14="http://schemas.microsoft.com/office/powerpoint/2010/main" val="3526111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F4B80-2DE4-1533-C165-8DA99775E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Camera Functionality Cont.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96D0C-9B23-09F3-4FDE-E61A06B344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person should be able to:</a:t>
            </a:r>
          </a:p>
          <a:p>
            <a:pPr lvl="1"/>
            <a:r>
              <a:rPr lang="en-US" dirty="0"/>
              <a:t>Watch something on playback</a:t>
            </a:r>
          </a:p>
          <a:p>
            <a:pPr lvl="1"/>
            <a:r>
              <a:rPr lang="en-US" dirty="0"/>
              <a:t>Connect a mic </a:t>
            </a:r>
          </a:p>
          <a:p>
            <a:pPr lvl="1"/>
            <a:r>
              <a:rPr lang="en-US" dirty="0"/>
              <a:t>Connect headphones </a:t>
            </a:r>
          </a:p>
          <a:p>
            <a:pPr lvl="1"/>
            <a:r>
              <a:rPr lang="en-US" dirty="0"/>
              <a:t>Mount the camera on a tripod</a:t>
            </a:r>
          </a:p>
        </p:txBody>
      </p:sp>
    </p:spTree>
    <p:extLst>
      <p:ext uri="{BB962C8B-B14F-4D97-AF65-F5344CB8AC3E}">
        <p14:creationId xmlns:p14="http://schemas.microsoft.com/office/powerpoint/2010/main" val="1131873879"/>
      </p:ext>
    </p:extLst>
  </p:cSld>
  <p:clrMapOvr>
    <a:masterClrMapping/>
  </p:clrMapOvr>
</p:sld>
</file>

<file path=ppt/theme/theme1.xml><?xml version="1.0" encoding="utf-8"?>
<a:theme xmlns:a="http://schemas.openxmlformats.org/drawingml/2006/main" name="K20 LEARN">
  <a:themeElements>
    <a:clrScheme name="LEARN 202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88AC3"/>
      </a:accent1>
      <a:accent2>
        <a:srgbClr val="285781"/>
      </a:accent2>
      <a:accent3>
        <a:srgbClr val="971D20"/>
      </a:accent3>
      <a:accent4>
        <a:srgbClr val="E8BF3C"/>
      </a:accent4>
      <a:accent5>
        <a:srgbClr val="FFFFFF"/>
      </a:accent5>
      <a:accent6>
        <a:srgbClr val="FFFFFF"/>
      </a:accent6>
      <a:hlink>
        <a:srgbClr val="288AC3"/>
      </a:hlink>
      <a:folHlink>
        <a:srgbClr val="288AC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3042</TotalTime>
  <Words>1783</Words>
  <Application>Microsoft Macintosh PowerPoint</Application>
  <PresentationFormat>On-screen Show (16:9)</PresentationFormat>
  <Paragraphs>149</Paragraphs>
  <Slides>40</Slides>
  <Notes>34</Notes>
  <HiddenSlides>1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Courier New</vt:lpstr>
      <vt:lpstr>Noto Sans Symbols</vt:lpstr>
      <vt:lpstr>NTR</vt:lpstr>
      <vt:lpstr>K20 LEARN</vt:lpstr>
      <vt:lpstr>PowerPoint Presentation</vt:lpstr>
      <vt:lpstr>Videography</vt:lpstr>
      <vt:lpstr>Essential Question</vt:lpstr>
      <vt:lpstr>Learning Objectives</vt:lpstr>
      <vt:lpstr>Making a Shot List</vt:lpstr>
      <vt:lpstr>I Notice, I Wonder</vt:lpstr>
      <vt:lpstr>What is a Shot List?</vt:lpstr>
      <vt:lpstr>Basic Camera Functionality</vt:lpstr>
      <vt:lpstr>Basic Camera Functionality Cont.</vt:lpstr>
      <vt:lpstr>Shot Scavenger Hunt</vt:lpstr>
      <vt:lpstr>Scavenger Hunt Review</vt:lpstr>
      <vt:lpstr>Shot Sequence </vt:lpstr>
      <vt:lpstr>Example Shot Sequence</vt:lpstr>
      <vt:lpstr>Shot Types: Establishing Shot</vt:lpstr>
      <vt:lpstr>Shot Types: Wide Shot</vt:lpstr>
      <vt:lpstr>Shot Types: Medium Shot</vt:lpstr>
      <vt:lpstr>Shot Types: Close-Up Shot </vt:lpstr>
      <vt:lpstr>Shot Types: POV Shot</vt:lpstr>
      <vt:lpstr>Shot Types: Over-the-Shoulder (OTS) Shot</vt:lpstr>
      <vt:lpstr>Shot Types: Cut-In Shot</vt:lpstr>
      <vt:lpstr>Shot Types: Cutaway Shot</vt:lpstr>
      <vt:lpstr>The Princess Bride—I Am not Left-Handed</vt:lpstr>
      <vt:lpstr>Spy Kids—Marriage is a Mission</vt:lpstr>
      <vt:lpstr>Framing &amp; Composition</vt:lpstr>
      <vt:lpstr>Rule of Thirds</vt:lpstr>
      <vt:lpstr>Rule of Thirds Example</vt:lpstr>
      <vt:lpstr>Headroom</vt:lpstr>
      <vt:lpstr>Headroom Examples</vt:lpstr>
      <vt:lpstr>Lead Room or Nose Room</vt:lpstr>
      <vt:lpstr>Lead Room (Nose Room) Example</vt:lpstr>
      <vt:lpstr>Balance</vt:lpstr>
      <vt:lpstr>Symmetry</vt:lpstr>
      <vt:lpstr>Symmetry or Balance?</vt:lpstr>
      <vt:lpstr>Tell a Story</vt:lpstr>
      <vt:lpstr>Example Storyboard</vt:lpstr>
      <vt:lpstr>Tell a Story: Scenarios</vt:lpstr>
      <vt:lpstr>Tell a Story: Scenarios</vt:lpstr>
      <vt:lpstr>Chop it Up!</vt:lpstr>
      <vt:lpstr>3-2-1 Feedback</vt:lpstr>
      <vt:lpstr>That’s a Wrap!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K20 Center</dc:creator>
  <cp:lastModifiedBy>Finley-Combs, Elsa C.</cp:lastModifiedBy>
  <cp:revision>7</cp:revision>
  <dcterms:modified xsi:type="dcterms:W3CDTF">2025-09-04T14:29:20Z</dcterms:modified>
</cp:coreProperties>
</file>