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68" r:id="rId15"/>
    <p:sldId id="269" r:id="rId16"/>
    <p:sldId id="270" r:id="rId17"/>
    <p:sldId id="290" r:id="rId18"/>
    <p:sldId id="271" r:id="rId19"/>
    <p:sldId id="291" r:id="rId20"/>
    <p:sldId id="272" r:id="rId21"/>
    <p:sldId id="292" r:id="rId22"/>
    <p:sldId id="274" r:id="rId23"/>
    <p:sldId id="275" r:id="rId24"/>
    <p:sldId id="276" r:id="rId25"/>
    <p:sldId id="294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5143500" type="screen16x9"/>
  <p:notesSz cx="7023100" cy="9309100"/>
  <p:embeddedFontLs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19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014A5-582C-7746-ADE1-8C4AB0788892}" v="6" dt="2025-07-01T19:08:03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83488" autoAdjust="0"/>
  </p:normalViewPr>
  <p:slideViewPr>
    <p:cSldViewPr snapToGrid="0">
      <p:cViewPr varScale="1">
        <p:scale>
          <a:sx n="86" d="100"/>
          <a:sy n="86" d="100"/>
        </p:scale>
        <p:origin x="6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Nicole M." userId="857c36d3-9750-4ae5-ac43-87ed753ff5d0" providerId="ADAL" clId="{04A014A5-582C-7746-ADE1-8C4AB0788892}"/>
    <pc:docChg chg="custSel modSld">
      <pc:chgData name="Harris, Nicole M." userId="857c36d3-9750-4ae5-ac43-87ed753ff5d0" providerId="ADAL" clId="{04A014A5-582C-7746-ADE1-8C4AB0788892}" dt="2025-07-01T19:07:27.688" v="18" actId="1076"/>
      <pc:docMkLst>
        <pc:docMk/>
      </pc:docMkLst>
      <pc:sldChg chg="addSp delSp modSp mod">
        <pc:chgData name="Harris, Nicole M." userId="857c36d3-9750-4ae5-ac43-87ed753ff5d0" providerId="ADAL" clId="{04A014A5-582C-7746-ADE1-8C4AB0788892}" dt="2025-07-01T19:03:35.509" v="8" actId="1076"/>
        <pc:sldMkLst>
          <pc:docMk/>
          <pc:sldMk cId="0" sldId="257"/>
        </pc:sldMkLst>
        <pc:spChg chg="add del mod">
          <ac:chgData name="Harris, Nicole M." userId="857c36d3-9750-4ae5-ac43-87ed753ff5d0" providerId="ADAL" clId="{04A014A5-582C-7746-ADE1-8C4AB0788892}" dt="2025-07-01T19:03:08.659" v="3" actId="478"/>
          <ac:spMkLst>
            <pc:docMk/>
            <pc:sldMk cId="0" sldId="257"/>
            <ac:spMk id="3" creationId="{7BA3F5DA-3660-0247-9D5C-6216D8672CD7}"/>
          </ac:spMkLst>
        </pc:spChg>
        <pc:spChg chg="mod">
          <ac:chgData name="Harris, Nicole M." userId="857c36d3-9750-4ae5-ac43-87ed753ff5d0" providerId="ADAL" clId="{04A014A5-582C-7746-ADE1-8C4AB0788892}" dt="2025-07-01T19:03:35.509" v="8" actId="1076"/>
          <ac:spMkLst>
            <pc:docMk/>
            <pc:sldMk cId="0" sldId="257"/>
            <ac:spMk id="49" creationId="{00000000-0000-0000-0000-000000000000}"/>
          </ac:spMkLst>
        </pc:spChg>
        <pc:spChg chg="del">
          <ac:chgData name="Harris, Nicole M." userId="857c36d3-9750-4ae5-ac43-87ed753ff5d0" providerId="ADAL" clId="{04A014A5-582C-7746-ADE1-8C4AB0788892}" dt="2025-07-01T19:03:04.703" v="2" actId="478"/>
          <ac:spMkLst>
            <pc:docMk/>
            <pc:sldMk cId="0" sldId="257"/>
            <ac:spMk id="50" creationId="{00000000-0000-0000-0000-000000000000}"/>
          </ac:spMkLst>
        </pc:spChg>
      </pc:sldChg>
      <pc:sldChg chg="addSp delSp modSp mod delAnim modAnim">
        <pc:chgData name="Harris, Nicole M." userId="857c36d3-9750-4ae5-ac43-87ed753ff5d0" providerId="ADAL" clId="{04A014A5-582C-7746-ADE1-8C4AB0788892}" dt="2025-07-01T19:04:15.882" v="13" actId="1076"/>
        <pc:sldMkLst>
          <pc:docMk/>
          <pc:sldMk cId="0" sldId="260"/>
        </pc:sldMkLst>
        <pc:picChg chg="add mod">
          <ac:chgData name="Harris, Nicole M." userId="857c36d3-9750-4ae5-ac43-87ed753ff5d0" providerId="ADAL" clId="{04A014A5-582C-7746-ADE1-8C4AB0788892}" dt="2025-07-01T19:04:15.882" v="13" actId="1076"/>
          <ac:picMkLst>
            <pc:docMk/>
            <pc:sldMk cId="0" sldId="260"/>
            <ac:picMk id="2" creationId="{9118C878-4517-9333-5803-99B981AEE892}"/>
          </ac:picMkLst>
        </pc:picChg>
        <pc:picChg chg="del">
          <ac:chgData name="Harris, Nicole M." userId="857c36d3-9750-4ae5-ac43-87ed753ff5d0" providerId="ADAL" clId="{04A014A5-582C-7746-ADE1-8C4AB0788892}" dt="2025-07-01T19:03:40.133" v="9" actId="478"/>
          <ac:picMkLst>
            <pc:docMk/>
            <pc:sldMk cId="0" sldId="260"/>
            <ac:picMk id="69" creationId="{00000000-0000-0000-0000-000000000000}"/>
          </ac:picMkLst>
        </pc:picChg>
      </pc:sldChg>
      <pc:sldChg chg="addSp delSp modSp mod delAnim modAnim">
        <pc:chgData name="Harris, Nicole M." userId="857c36d3-9750-4ae5-ac43-87ed753ff5d0" providerId="ADAL" clId="{04A014A5-582C-7746-ADE1-8C4AB0788892}" dt="2025-07-01T19:07:27.688" v="18" actId="1076"/>
        <pc:sldMkLst>
          <pc:docMk/>
          <pc:sldMk cId="0" sldId="271"/>
        </pc:sldMkLst>
        <pc:picChg chg="add mod">
          <ac:chgData name="Harris, Nicole M." userId="857c36d3-9750-4ae5-ac43-87ed753ff5d0" providerId="ADAL" clId="{04A014A5-582C-7746-ADE1-8C4AB0788892}" dt="2025-07-01T19:07:27.688" v="18" actId="1076"/>
          <ac:picMkLst>
            <pc:docMk/>
            <pc:sldMk cId="0" sldId="271"/>
            <ac:picMk id="2" creationId="{A8853417-2197-62AB-1577-219E720AEC72}"/>
          </ac:picMkLst>
        </pc:picChg>
        <pc:picChg chg="del">
          <ac:chgData name="Harris, Nicole M." userId="857c36d3-9750-4ae5-ac43-87ed753ff5d0" providerId="ADAL" clId="{04A014A5-582C-7746-ADE1-8C4AB0788892}" dt="2025-07-01T19:06:31.396" v="14" actId="478"/>
          <ac:picMkLst>
            <pc:docMk/>
            <pc:sldMk cId="0" sldId="271"/>
            <ac:picMk id="14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6sOGNjOmV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caca_nigra_self-portrait_large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VS_yYQoLJg?si=kTaJ334s_kIiqut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EVS_yYQoLJg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p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64D9C01F-0A87-64AF-4333-2FB62BA65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a8dcb3f19_0_7:notes">
            <a:extLst>
              <a:ext uri="{FF2B5EF4-FFF2-40B4-BE49-F238E27FC236}">
                <a16:creationId xmlns:a16="http://schemas.microsoft.com/office/drawing/2014/main" id="{1DF47D8E-D0B5-E47C-AD08-6FA7285B89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a8dcb3f19_0_7:notes">
            <a:extLst>
              <a:ext uri="{FF2B5EF4-FFF2-40B4-BE49-F238E27FC236}">
                <a16:creationId xmlns:a16="http://schemas.microsoft.com/office/drawing/2014/main" id="{9576FA65-0702-77C4-2E3F-0307C80BF4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191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a8dcb3f1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a8dcb3f19_0_1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a8dcb3f1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a8dcb3f19_0_1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[@vidIQ]. (2024, September 26). Everything you NEED to know about NOT getting a copyright claim! [Video]. </a:t>
            </a:r>
            <a:r>
              <a:rPr lang="en" i="1" dirty="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YouTube</a:t>
            </a:r>
            <a:r>
              <a:rPr lang="en" dirty="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dirty="0">
                <a:solidFill>
                  <a:srgbClr val="0B57D0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https://www.youtube.com/watch?v=z6sOGNjOmVU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a8dcb3f1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a8dcb3f19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a8dcb3f1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a8dcb3f19_0_3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a8dcb3f1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a8dcb3f19_0_3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a8dcb3f1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6a8dcb3f19_0_4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E6B58880-FE3F-9DCC-4045-F0A1EC0E2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a8dcb3f19_0_41:notes">
            <a:extLst>
              <a:ext uri="{FF2B5EF4-FFF2-40B4-BE49-F238E27FC236}">
                <a16:creationId xmlns:a16="http://schemas.microsoft.com/office/drawing/2014/main" id="{59DBA758-3C2F-5850-90B5-27089E2D65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6a8dcb3f19_0_41:notes">
            <a:extLst>
              <a:ext uri="{FF2B5EF4-FFF2-40B4-BE49-F238E27FC236}">
                <a16:creationId xmlns:a16="http://schemas.microsoft.com/office/drawing/2014/main" id="{1A9E1156-383E-154A-FD1B-366F507987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719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a8dcb3f1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6a8dcb3f19_0_4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 defTabSz="933237">
              <a:buNone/>
              <a:defRPr/>
            </a:pPr>
            <a:r>
              <a:rPr lang="en-US" dirty="0" err="1"/>
              <a:t>CrashCourse</a:t>
            </a:r>
            <a:r>
              <a:rPr lang="en-US" dirty="0"/>
              <a:t>. (2015, May 7). </a:t>
            </a:r>
            <a:r>
              <a:rPr lang="en-US" i="1" dirty="0"/>
              <a:t>Copyright, Exceptions, and Fair Use: Crash Course Intellectual Property #3</a:t>
            </a:r>
            <a:r>
              <a:rPr lang="en-US" dirty="0"/>
              <a:t>. YouTube. https://www.youtube.com/watch?v=Q_9O8J9skL0&amp;list=PL8dPuuaLjXtMwV2btpcij8S3YohW9gUGN&amp;index=4&amp;ab_channel=CrashCourse 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6a8dcb3f1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6a8dcb3f19_0_4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 defTabSz="933237">
              <a:buNone/>
              <a:defRPr/>
            </a:pPr>
            <a:r>
              <a:rPr lang="en-US" dirty="0" err="1"/>
              <a:t>CrashCourse</a:t>
            </a:r>
            <a:r>
              <a:rPr lang="en-US" dirty="0"/>
              <a:t>. (2015, May 7). </a:t>
            </a:r>
            <a:r>
              <a:rPr lang="en-US" i="1" dirty="0"/>
              <a:t>Copyright, Exceptions, and Fair Use: Crash Course Intellectual Property #3</a:t>
            </a:r>
            <a:r>
              <a:rPr lang="en-US" dirty="0"/>
              <a:t>. YouTube. https://www.youtube.com/watch?v=Q_9O8J9skL0&amp;list=PL8dPuuaLjXtMwV2btpcij8S3YohW9gUGN&amp;index=4&amp;ab_channel=CrashCourse </a:t>
            </a: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18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4c260f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4c260ff964_0_1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adf03db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6adf03db40_0_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E873B848-62E2-D6F9-BF71-73C07FC3E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adf03db40_0_2:notes">
            <a:extLst>
              <a:ext uri="{FF2B5EF4-FFF2-40B4-BE49-F238E27FC236}">
                <a16:creationId xmlns:a16="http://schemas.microsoft.com/office/drawing/2014/main" id="{B2958DCF-9ED5-C1A2-3501-B6C44BE312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6adf03db40_0_2:notes">
            <a:extLst>
              <a:ext uri="{FF2B5EF4-FFF2-40B4-BE49-F238E27FC236}">
                <a16:creationId xmlns:a16="http://schemas.microsoft.com/office/drawing/2014/main" id="{A13B284F-C567-BAA4-1C1F-E76F06E95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634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9fac335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9fac33535_0_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Why are you using it?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you're using it for school, a project, or to teach or comment on something, that’s usually fair. Example: Making a video essay about a movie and using short clips to explain your points.</a:t>
            </a:r>
          </a:p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kind of thing are you using?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Part of something already published (like a book or song) is fairer to use than something unpublished. Something factual is fairer to use than something from a fictional or creative work. Example: Quoting a news article rather than copying a comic strip.</a:t>
            </a:r>
          </a:p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much are you using?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small part is better than a big chunk. Only use what you need. Example: Using 10 seconds of a song in your podcast intro rather than the whole track.</a:t>
            </a:r>
          </a:p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Will it hurt the original creator’s money or audience?</a:t>
            </a:r>
          </a:p>
          <a:p>
            <a:pPr lvl="1"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 your version replaces theirs or stops people from buying it, that’s a problem. Example: Remixing a song you like and uploading it to YouTube rather than uploading the original song.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adf03db4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6adf03db40_0_1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adf03db4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6adf03db40_0_1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>
          <a:extLst>
            <a:ext uri="{FF2B5EF4-FFF2-40B4-BE49-F238E27FC236}">
              <a16:creationId xmlns:a16="http://schemas.microsoft.com/office/drawing/2014/main" id="{54F9C464-9F7A-D627-E37F-0A3554A2D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adf03db40_0_19:notes">
            <a:extLst>
              <a:ext uri="{FF2B5EF4-FFF2-40B4-BE49-F238E27FC236}">
                <a16:creationId xmlns:a16="http://schemas.microsoft.com/office/drawing/2014/main" id="{D883751C-7E45-03F6-ABBD-B2EA9E440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6adf03db40_0_19:notes">
            <a:extLst>
              <a:ext uri="{FF2B5EF4-FFF2-40B4-BE49-F238E27FC236}">
                <a16:creationId xmlns:a16="http://schemas.microsoft.com/office/drawing/2014/main" id="{A7AA63C6-5554-5150-69C1-F550469840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158750" indent="0">
              <a:buNone/>
            </a:pPr>
            <a:r>
              <a:rPr lang="en-US" dirty="0">
                <a:effectLst/>
              </a:rPr>
              <a:t>Crow, A. (2014). </a:t>
            </a:r>
            <a:r>
              <a:rPr lang="en-US" i="1" dirty="0">
                <a:effectLst/>
              </a:rPr>
              <a:t>Monkey selfie with a </a:t>
            </a:r>
            <a:r>
              <a:rPr lang="en-US" i="1" dirty="0" err="1">
                <a:effectLst/>
              </a:rPr>
              <a:t>stroopwafel</a:t>
            </a:r>
            <a:r>
              <a:rPr lang="en-US" dirty="0">
                <a:effectLst/>
              </a:rPr>
              <a:t>. Wikimedia Commons. https://commons.wikimedia.org/w/index.php?curid=34605880 </a:t>
            </a:r>
          </a:p>
        </p:txBody>
      </p:sp>
    </p:spTree>
    <p:extLst>
      <p:ext uri="{BB962C8B-B14F-4D97-AF65-F5344CB8AC3E}">
        <p14:creationId xmlns:p14="http://schemas.microsoft.com/office/powerpoint/2010/main" val="1917088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6adf03db4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6adf03db40_0_3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69fac3353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69fac33535_0_1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158750" indent="0" rtl="0">
              <a:buNone/>
            </a:pPr>
            <a:r>
              <a:rPr lang="en-US" dirty="0"/>
              <a:t>Slater, D. Macaca nigra self-portrait large [Photograph]. </a:t>
            </a:r>
            <a:r>
              <a:rPr lang="en-US" i="1" dirty="0"/>
              <a:t>Wikimedia Commons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https://commons.wikimedia.org/wiki/File:Macaca_nigra_self-portrait_large.jpg</a:t>
            </a:r>
            <a:br>
              <a:rPr lang="en-US" dirty="0"/>
            </a:b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9fac3353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9fac33535_0_1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9fac3353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69fac33535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4c260ff96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4c260ff964_0_2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9fac3353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9fac33535_0_3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69fac3353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69fac33535_0_3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69fac3353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69fac33535_0_4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adf03db4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adf03db40_0_3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adf03db4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adf03db40_0_4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adf03db4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adf03db40_0_4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adf03db4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adf03db40_0_5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928e624f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928e624fb_0_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c260ff96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c260ff964_0_7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rtl="0"/>
            <a:r>
              <a:rPr lang="en-US" dirty="0"/>
              <a:t>K20 Center. (2021, September 21). K20 Center 5 minute timer. [Video]. YouTube.</a:t>
            </a:r>
            <a:r>
              <a:rPr lang="en-US" dirty="0">
                <a:hlinkClick r:id="rId3"/>
              </a:rPr>
              <a:t> </a:t>
            </a:r>
            <a:r>
              <a:rPr lang="en-US" u="sng" dirty="0">
                <a:hlinkClick r:id="rId4"/>
              </a:rPr>
              <a:t>https://www.youtube.com/watch?v=EVS_yYQoLJg</a:t>
            </a:r>
            <a:r>
              <a:rPr lang="en-US" dirty="0"/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c260ff96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4c260ff964_0_9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33ffc3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33ffc3ff_0_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a8dcb3f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a8dcb3f19_0_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a8dcb3f1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a8dcb3f19_0_7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3" title="k20center-logo-variations_K20 Bug -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sential Questio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4" title="k20center-logo-variations_K20 Bug -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">
  <p:cSld name="TITLE_AND_BOD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Font typeface="Calibri"/>
              <a:buNone/>
              <a:defRPr sz="5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5" title="k20center-logo-variations_K20 Bug -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TITLE_AND_BODY_1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822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TITLE_AND_BODY_1_1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399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4687932" y="1152475"/>
            <a:ext cx="399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7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AND_BODY_1_1_1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>
                <a:solidFill>
                  <a:srgbClr val="91192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" name="Google Shape;33;p8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TITLE_AND_BODY_1_1_1_2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9" title="k20center-logo-variations_K20 - Bug Color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0" title="k20center-logo-variations_K20 - Bug Col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_9O8J9skL0?list=PL8dPuuaLjXtMwV2btpcij8S3YohW9gUGN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anva.co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EVS_yYQoLJg?feature=oembed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7A8282BF-2A83-CF7E-0C7F-A83603BA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>
            <a:extLst>
              <a:ext uri="{FF2B5EF4-FFF2-40B4-BE49-F238E27FC236}">
                <a16:creationId xmlns:a16="http://schemas.microsoft.com/office/drawing/2014/main" id="{F0527099-83BC-851B-52D4-954A9227BD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Think-Pair-Share</a:t>
            </a:r>
            <a:endParaRPr dirty="0"/>
          </a:p>
        </p:txBody>
      </p:sp>
      <p:sp>
        <p:nvSpPr>
          <p:cNvPr id="94" name="Google Shape;94;p19">
            <a:extLst>
              <a:ext uri="{FF2B5EF4-FFF2-40B4-BE49-F238E27FC236}">
                <a16:creationId xmlns:a16="http://schemas.microsoft.com/office/drawing/2014/main" id="{8F080B33-7088-540D-4D21-952A3D6B3D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4981974" cy="54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/>
              <a:t>Does information want to be free?</a:t>
            </a:r>
            <a:endParaRPr sz="2200" dirty="0"/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dirty="0"/>
              <a:t>“On the one hand, information wants to be expensive because it’s so valuable. The right information in the right place just changes your life. On the other hand, </a:t>
            </a:r>
            <a:r>
              <a:rPr lang="en" sz="2200" b="1" dirty="0">
                <a:solidFill>
                  <a:srgbClr val="91192A"/>
                </a:solidFill>
              </a:rPr>
              <a:t>information wants to be free</a:t>
            </a:r>
            <a:r>
              <a:rPr lang="en" sz="2200" dirty="0"/>
              <a:t> because the cost of getting it out is getting lower and lower all the time. So you have these two fighting against each other.” 				–Stuart Brand</a:t>
            </a:r>
            <a:endParaRPr sz="2200" dirty="0"/>
          </a:p>
        </p:txBody>
      </p:sp>
      <p:pic>
        <p:nvPicPr>
          <p:cNvPr id="96" name="Google Shape;96;p19" title="Think-Pair-Share.png">
            <a:extLst>
              <a:ext uri="{FF2B5EF4-FFF2-40B4-BE49-F238E27FC236}">
                <a16:creationId xmlns:a16="http://schemas.microsoft.com/office/drawing/2014/main" id="{5FD59811-0BCA-3A72-E370-6C211B0D26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750" y="75550"/>
            <a:ext cx="1890550" cy="8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DE7087-DA52-5B02-8DE4-0911ADFE1A6A}"/>
              </a:ext>
            </a:extLst>
          </p:cNvPr>
          <p:cNvSpPr/>
          <p:nvPr/>
        </p:nvSpPr>
        <p:spPr>
          <a:xfrm>
            <a:off x="5657850" y="1387199"/>
            <a:ext cx="2959100" cy="3197501"/>
          </a:xfrm>
          <a:prstGeom prst="roundRect">
            <a:avLst/>
          </a:prstGeom>
          <a:solidFill>
            <a:srgbClr val="911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91192A"/>
              </a:buClr>
              <a:buSzPts val="2600"/>
              <a:buFont typeface="Calibri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Thinking about the quote and what you have learned so far, what do you think “information wants to be free” means in its full context?</a:t>
            </a:r>
          </a:p>
        </p:txBody>
      </p:sp>
    </p:spTree>
    <p:extLst>
      <p:ext uri="{BB962C8B-B14F-4D97-AF65-F5344CB8AC3E}">
        <p14:creationId xmlns:p14="http://schemas.microsoft.com/office/powerpoint/2010/main" val="334580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Does information want to be free?</a:t>
            </a:r>
            <a:endParaRPr dirty="0"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381000" lvl="0" indent="-3619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Some info is valuable and costs money (like paywalled content).</a:t>
            </a:r>
            <a:endParaRPr sz="2100" dirty="0"/>
          </a:p>
          <a:p>
            <a:pPr marL="457200" marR="3810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dirty="0"/>
              <a:t>B</a:t>
            </a:r>
            <a:r>
              <a:rPr lang="en-US" sz="2100" dirty="0" err="1"/>
              <a:t>ut</a:t>
            </a:r>
            <a:r>
              <a:rPr lang="en-US" sz="2100" dirty="0"/>
              <a:t> tech makes sharing cheap and fast, which makes attempts to control or restrict content (like with a paywall) almost impossible.</a:t>
            </a:r>
          </a:p>
          <a:p>
            <a:r>
              <a:rPr lang="en-US" sz="2100" dirty="0"/>
              <a:t>This creates a conflict: people want to get paid for their work, but the internet makes copies of things and spreads them around fast. </a:t>
            </a:r>
          </a:p>
          <a:p>
            <a:r>
              <a:rPr lang="en-US" sz="2100" dirty="0"/>
              <a:t>Pictures, videos, and language </a:t>
            </a:r>
            <a:r>
              <a:rPr lang="en-US" sz="2100" i="1" dirty="0"/>
              <a:t>go viral </a:t>
            </a:r>
            <a:r>
              <a:rPr lang="en-US" sz="2100" dirty="0"/>
              <a:t>(spreading like a </a:t>
            </a:r>
            <a:r>
              <a:rPr lang="en-US" sz="2100" dirty="0" err="1"/>
              <a:t>a</a:t>
            </a:r>
            <a:r>
              <a:rPr lang="en-US" sz="2100" dirty="0"/>
              <a:t> virus) or become </a:t>
            </a:r>
            <a:r>
              <a:rPr lang="en-US" sz="2100" i="1" dirty="0"/>
              <a:t>memes </a:t>
            </a:r>
            <a:r>
              <a:rPr lang="en-US" sz="2100" dirty="0"/>
              <a:t>(from the word “memetic,” passing from person to person through imitation). </a:t>
            </a:r>
          </a:p>
          <a:p>
            <a:r>
              <a:rPr lang="en-US" sz="2100" dirty="0"/>
              <a:t>Everything spreads whether you want it to or not—that’s the nature of the internet.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DMCA: Digital Millennium Copyright Act</a:t>
            </a:r>
            <a:endParaRPr dirty="0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Have you ever seen this or something like it? </a:t>
            </a:r>
            <a:endParaRPr dirty="0"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2011800"/>
            <a:ext cx="5943600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 Cloud</a:t>
            </a: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What counts as intellectual property?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Intellectual Property 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Examples of intellectual property: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Tweets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Stickers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Doodles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Logos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Pictures of your cat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dirty="0"/>
              <a:t>What have you created recently that might be protected as intellectual property? 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dirty="0"/>
              <a:t>Have you used or transformed something originally made by someone else, like a drawing or photo? 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3600" dirty="0">
              <a:solidFill>
                <a:srgbClr val="91192A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Copyright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456300" y="1319175"/>
            <a:ext cx="39939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Literary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Musical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Dramatic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Choreographic</a:t>
            </a:r>
            <a:endParaRPr dirty="0"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2"/>
          </p:nvPr>
        </p:nvSpPr>
        <p:spPr>
          <a:xfrm>
            <a:off x="4687675" y="1319175"/>
            <a:ext cx="39939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Visual Art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Film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Architecture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Sound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A2C73C2F-CE90-5D3A-CFCA-E0963447E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>
            <a:extLst>
              <a:ext uri="{FF2B5EF4-FFF2-40B4-BE49-F238E27FC236}">
                <a16:creationId xmlns:a16="http://schemas.microsoft.com/office/drawing/2014/main" id="{C1E77EB3-1525-8D31-9457-3D3897B85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Copyright</a:t>
            </a:r>
            <a:endParaRPr dirty="0"/>
          </a:p>
        </p:txBody>
      </p:sp>
      <p:sp>
        <p:nvSpPr>
          <p:cNvPr id="133" name="Google Shape;133;p25">
            <a:extLst>
              <a:ext uri="{FF2B5EF4-FFF2-40B4-BE49-F238E27FC236}">
                <a16:creationId xmlns:a16="http://schemas.microsoft.com/office/drawing/2014/main" id="{35EFCB22-005F-25DB-E57A-21545F069E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319175"/>
            <a:ext cx="79130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800" dirty="0"/>
              <a:t>Copyright protects all original works equally.</a:t>
            </a:r>
          </a:p>
          <a:p>
            <a:pPr fontAlgn="base"/>
            <a:r>
              <a:rPr lang="en-US" sz="2800" dirty="0"/>
              <a:t>The law doesn’t differentiate protection based on purpose or quality.</a:t>
            </a:r>
          </a:p>
          <a:p>
            <a:pPr fontAlgn="base"/>
            <a:r>
              <a:rPr lang="en-US" sz="2800" dirty="0"/>
              <a:t>Whether it’s high art or a garbage fire, if you created it, it’s yours.</a:t>
            </a:r>
          </a:p>
          <a:p>
            <a:pPr lvl="1" fontAlgn="base"/>
            <a:r>
              <a:rPr lang="en-US" sz="2800" dirty="0"/>
              <a:t>Including work you’ve done for school.</a:t>
            </a:r>
          </a:p>
        </p:txBody>
      </p:sp>
    </p:spTree>
    <p:extLst>
      <p:ext uri="{BB962C8B-B14F-4D97-AF65-F5344CB8AC3E}">
        <p14:creationId xmlns:p14="http://schemas.microsoft.com/office/powerpoint/2010/main" val="11147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Sketchnotes</a:t>
            </a:r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778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you watch the video, sketch notes of what you here. You may include lines, shapes, dots, arrows, diagrams, colors, etc. to represent key points and main ideas.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43" name="Google Shape;143;p26" title="Sketchno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2175" y="182688"/>
            <a:ext cx="1099525" cy="109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Copyright, Exceptions, and Fair Use: Crash Course Intellectual Property #3">
            <a:hlinkClick r:id="" action="ppaction://media"/>
            <a:extLst>
              <a:ext uri="{FF2B5EF4-FFF2-40B4-BE49-F238E27FC236}">
                <a16:creationId xmlns:a16="http://schemas.microsoft.com/office/drawing/2014/main" id="{96940345-112B-5942-8813-E3627C13CE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3050" y="395638"/>
            <a:ext cx="7969250" cy="45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573578" y="1417238"/>
            <a:ext cx="8470669" cy="24315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Intellectual Property no </a:t>
            </a:r>
            <a:r>
              <a:rPr lang="en-US" dirty="0" err="1"/>
              <a:t>Jutsu</a:t>
            </a:r>
            <a:r>
              <a:rPr lang="en-US" dirty="0"/>
              <a:t>: Copywrongs, Fair Use, and Naruto v. Slater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 the bottom of your notes, respond to the following question: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What piece of knowledge do you think is or will be most useful to you? 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D78EF923-F3BA-E133-CFBF-867285AA5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>
            <a:extLst>
              <a:ext uri="{FF2B5EF4-FFF2-40B4-BE49-F238E27FC236}">
                <a16:creationId xmlns:a16="http://schemas.microsoft.com/office/drawing/2014/main" id="{D8B867AE-7FDD-F357-01B1-DD6DF766D5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Stealing vs. Transforming</a:t>
            </a:r>
            <a:endParaRPr dirty="0"/>
          </a:p>
        </p:txBody>
      </p:sp>
      <p:sp>
        <p:nvSpPr>
          <p:cNvPr id="149" name="Google Shape;149;p27">
            <a:extLst>
              <a:ext uri="{FF2B5EF4-FFF2-40B4-BE49-F238E27FC236}">
                <a16:creationId xmlns:a16="http://schemas.microsoft.com/office/drawing/2014/main" id="{C53448B8-888E-232D-E905-714E4B20C5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0">
              <a:buNone/>
            </a:pPr>
            <a:r>
              <a:rPr lang="en-US" dirty="0"/>
              <a:t>What do you think the difference between stealing and transforming is?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2487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Fair Use</a:t>
            </a:r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Why are you using it?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What kind of thing are you using it for?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How much are you using?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Will it hurt the original creator’s money or audience?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Golden Rules</a:t>
            </a: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105925" y="1152475"/>
            <a:ext cx="434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/>
              <a:t>Golden Rule #1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 dirty="0"/>
              <a:t>Do unto others as you’d have them do unto you.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Take not from others unless you’d be okay if they did the same to you. Remember your logo on a $60 sweatshirt!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Fair use can mean remixing, referencing, reviewing, but responsibly.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Not a free pass—it's a legal defense, not a right.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What feels “fair”?</a:t>
            </a:r>
            <a:endParaRPr sz="1800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2"/>
          </p:nvPr>
        </p:nvSpPr>
        <p:spPr>
          <a:xfrm>
            <a:off x="4687925" y="1152475"/>
            <a:ext cx="412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/>
              <a:t>Golden Rule #2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 dirty="0"/>
              <a:t>He who has the gold makes the rules.</a:t>
            </a:r>
            <a:endParaRPr sz="1800" b="1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For example, creators—for example, on YouTube—run into automated copyright claims.</a:t>
            </a:r>
            <a:endParaRPr sz="1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/>
              <a:t>Due to corporate influence, enforcement is often stacked against small creators. Be aware!</a:t>
            </a:r>
            <a:endParaRPr sz="18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TASL Cards</a:t>
            </a:r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411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T: Title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A: Author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S: Source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L: License</a:t>
            </a:r>
            <a:endParaRPr dirty="0"/>
          </a:p>
        </p:txBody>
      </p:sp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C80F964E-729C-9A9F-51DA-BA92F4DE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75" y="112609"/>
            <a:ext cx="3536153" cy="49182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>
          <a:extLst>
            <a:ext uri="{FF2B5EF4-FFF2-40B4-BE49-F238E27FC236}">
              <a16:creationId xmlns:a16="http://schemas.microsoft.com/office/drawing/2014/main" id="{793BB10D-CF58-64FA-4D16-F66AD2C3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>
            <a:extLst>
              <a:ext uri="{FF2B5EF4-FFF2-40B4-BE49-F238E27FC236}">
                <a16:creationId xmlns:a16="http://schemas.microsoft.com/office/drawing/2014/main" id="{1CFB98EA-9109-7F11-12CE-70908F54A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TASL Cards</a:t>
            </a:r>
            <a:endParaRPr dirty="0"/>
          </a:p>
        </p:txBody>
      </p:sp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BE3258EF-1198-BF8F-AE52-FB1DCB59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75" y="112609"/>
            <a:ext cx="3536153" cy="4918281"/>
          </a:xfrm>
          <a:prstGeom prst="rect">
            <a:avLst/>
          </a:prstGeom>
        </p:spPr>
      </p:pic>
      <p:pic>
        <p:nvPicPr>
          <p:cNvPr id="2050" name="Picture 2" descr="Monkey selfie with a stroopwafel">
            <a:extLst>
              <a:ext uri="{FF2B5EF4-FFF2-40B4-BE49-F238E27FC236}">
                <a16:creationId xmlns:a16="http://schemas.microsoft.com/office/drawing/2014/main" id="{05F6C876-89FD-CFA8-8A4C-3F9F907B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6025" y="1058852"/>
            <a:ext cx="2022718" cy="13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90CB2-8E37-965F-8A7F-80FE793028ED}"/>
              </a:ext>
            </a:extLst>
          </p:cNvPr>
          <p:cNvSpPr txBox="1"/>
          <p:nvPr/>
        </p:nvSpPr>
        <p:spPr>
          <a:xfrm>
            <a:off x="5312535" y="291136"/>
            <a:ext cx="2659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Monkey selfie with a stroopwafel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ABED6D-E965-1900-1605-7224C32578AF}"/>
              </a:ext>
            </a:extLst>
          </p:cNvPr>
          <p:cNvSpPr txBox="1"/>
          <p:nvPr/>
        </p:nvSpPr>
        <p:spPr>
          <a:xfrm>
            <a:off x="5647386" y="2893456"/>
            <a:ext cx="2253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Ash Crow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7F9AD-B7B6-BAFE-ECDD-A3953E8D8F7F}"/>
              </a:ext>
            </a:extLst>
          </p:cNvPr>
          <p:cNvSpPr txBox="1"/>
          <p:nvPr/>
        </p:nvSpPr>
        <p:spPr>
          <a:xfrm>
            <a:off x="5647386" y="3467727"/>
            <a:ext cx="232463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Wikimedia Commons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0C7EB-39DA-C48E-5772-EBFD0C16C8CD}"/>
              </a:ext>
            </a:extLst>
          </p:cNvPr>
          <p:cNvSpPr txBox="1"/>
          <p:nvPr/>
        </p:nvSpPr>
        <p:spPr>
          <a:xfrm>
            <a:off x="5647386" y="4156873"/>
            <a:ext cx="2324636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domain </a:t>
            </a:r>
          </a:p>
        </p:txBody>
      </p:sp>
      <p:sp>
        <p:nvSpPr>
          <p:cNvPr id="16" name="Google Shape;174;p31">
            <a:extLst>
              <a:ext uri="{FF2B5EF4-FFF2-40B4-BE49-F238E27FC236}">
                <a16:creationId xmlns:a16="http://schemas.microsoft.com/office/drawing/2014/main" id="{4D6C1BC4-1988-A8F4-3F59-5321F52C39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411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T: Title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A: Author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S: Source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L: License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09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Catalog Resources</a:t>
            </a:r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Review the provided resources.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Gather a variety of resources (pictures, articles, etc.), make sure it is enough to complete three TASL cards.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Begin filling out your TASL card templates. 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315" y="1446048"/>
            <a:ext cx="2623125" cy="36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Naturo v. Slater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Naturo v. Slater</a:t>
            </a:r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Slater published the picture, which became a viral success.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Wikipedia shared the picture on Wikimedia Commons, considering it public domain. They cited the idea that Slater did not own the picture because he didn’t physically take the picture.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And because Naruto, as a monkey, can’t own intellectual property.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think? </a:t>
            </a:r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Turn to your elbow partner and discuss the following questions: </a:t>
            </a:r>
            <a:endParaRPr dirty="0"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Are Wikipedia’s claims true? Who owns the photo?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Who do you believe </a:t>
            </a:r>
            <a:r>
              <a:rPr lang="en" i="1" dirty="0"/>
              <a:t>should </a:t>
            </a:r>
            <a:r>
              <a:rPr lang="en" dirty="0"/>
              <a:t>own it?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908700" y="1117825"/>
            <a:ext cx="7326600" cy="16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 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908700" y="2778625"/>
            <a:ext cx="7326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can you use someone else’s work ethically and legally within your own to create something new?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Naturo v. Slater Continued</a:t>
            </a:r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Slater sued Wikipedia. He argued he should own the photo since he set up the conditions for Naruto to take the picture.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/>
              <a:t>In response, PETA sued Slater on Naruto’s behalf, claiming that the monkey itself should be able to own the copyright on the picture it took.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/>
              <a:t>Any proceeds PETA won from the case were planned to go to environmental conservation for Naruto’s forest habitat.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Naturo v. Slater Results</a:t>
            </a:r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1"/>
          </p:nvPr>
        </p:nvSpPr>
        <p:spPr>
          <a:xfrm>
            <a:off x="638200" y="1152475"/>
            <a:ext cx="822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2400"/>
              <a:t>The U.S. Copyright Office ruled that: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 Slater does not own the picture since, despite bringing about the conditions for the picture to be taken, he did not take the picture itself. 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Only humans can own copyright. 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sz="2400"/>
              <a:t>As a result, the photo is considered </a:t>
            </a:r>
            <a:r>
              <a:rPr lang="en" sz="2400" b="1"/>
              <a:t>public domain</a:t>
            </a:r>
            <a:r>
              <a:rPr lang="en" sz="2400"/>
              <a:t> — free for anyone to use.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Slater ultimately lost a lot of money from the legal mess, and Naturo also did not see any money from it. </a:t>
            </a:r>
            <a:endParaRPr sz="2400"/>
          </a:p>
          <a:p>
            <a:pPr marL="0" lvl="0" indent="0" algn="l" rtl="0">
              <a:spcBef>
                <a:spcPts val="13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Gray Areas: AI</a:t>
            </a:r>
            <a:endParaRPr/>
          </a:p>
        </p:txBody>
      </p:sp>
      <p:sp>
        <p:nvSpPr>
          <p:cNvPr id="222" name="Google Shape;222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" dirty="0"/>
              <a:t>Think about the following questions: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What do you think about art or writing made with AI?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Can you own something made by AI?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Should AI creations be labeled?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Should everything posted online be fair game for AI to reference and remix?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dirty="0"/>
              <a:t>Discuss the questions in your small group. 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</a:t>
            </a:r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Considering what you have learned about ethics, respect, and creativity so far, how will that knowledge change how you make and use different works?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Up</a:t>
            </a:r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dirty="0"/>
              <a:t>Navigate to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canva.com</a:t>
            </a:r>
            <a:r>
              <a:rPr lang="en" dirty="0"/>
              <a:t>. 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US" dirty="0"/>
              <a:t>Select </a:t>
            </a:r>
            <a:r>
              <a:rPr lang="en-US" b="1" dirty="0"/>
              <a:t>create</a:t>
            </a:r>
            <a:r>
              <a:rPr lang="en-US" dirty="0"/>
              <a:t>, then </a:t>
            </a:r>
            <a:r>
              <a:rPr lang="en-US" b="1" dirty="0"/>
              <a:t>websites</a:t>
            </a:r>
            <a:r>
              <a:rPr lang="en-US" dirty="0"/>
              <a:t>.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US" dirty="0"/>
              <a:t>Choose the </a:t>
            </a:r>
            <a:r>
              <a:rPr lang="en-US" b="1" dirty="0"/>
              <a:t>portfolio website</a:t>
            </a:r>
            <a:r>
              <a:rPr lang="en-US" dirty="0"/>
              <a:t> option. 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US" dirty="0"/>
              <a:t>Select a template.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Portfolio </a:t>
            </a:r>
            <a:endParaRPr/>
          </a:p>
        </p:txBody>
      </p:sp>
      <p:sp>
        <p:nvSpPr>
          <p:cNvPr id="240" name="Google Shape;240;p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Create a title page with the following information. </a:t>
            </a:r>
            <a:endParaRPr sz="1800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Personal logo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Your name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Type of work you do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I.e. 3D artist, journalist, etc. 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Optional: tagline </a:t>
            </a:r>
            <a:endParaRPr sz="1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Simple and formal: “Wilson High School Journalism Club | Lifestyle Writer”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Express a creative goal: “Aspiring 3D Artist”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Showcase your personality: “Making a difference one word at a time.”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Creations</a:t>
            </a:r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a creative work that you have already made for class. </a:t>
            </a:r>
            <a:endParaRPr/>
          </a:p>
          <a:p>
            <a:pPr marL="457200" lvl="0" indent="-393700" algn="l" rtl="0"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Include a visual representation of your work.</a:t>
            </a:r>
            <a:endParaRPr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/>
              <a:t>If an article, include the front page of it. Something that others can view.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Explain your creative choices when creating your work. 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/>
              <a:t>If needed, include an attribution.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Understand intellectual property as a creator.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Understand the role of copyright laws and who they protect.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 dirty="0"/>
              <a:t>Create Your Personal Logo</a:t>
            </a:r>
            <a:endParaRPr sz="3640"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56299" y="1152475"/>
            <a:ext cx="546323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/>
              <a:t>A personal logo is an expression of your creative personality. </a:t>
            </a: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 dirty="0"/>
              <a:t>Your personal logo should be simple, like a symbol or silhouette, and should be unique from other well-known logos. </a:t>
            </a:r>
            <a:r>
              <a:rPr lang="en-US" sz="2500" dirty="0"/>
              <a:t>Use no more than two colors.</a:t>
            </a: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 dirty="0"/>
              <a:t>Sketch several quick ideas. Fine one that represents your personal brand or style!</a:t>
            </a:r>
            <a:endParaRPr sz="2500" dirty="0"/>
          </a:p>
          <a:p>
            <a:pPr marL="13716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Online Media 1" descr="K20 Center 5 minute timer">
            <a:hlinkClick r:id="" action="ppaction://media"/>
            <a:extLst>
              <a:ext uri="{FF2B5EF4-FFF2-40B4-BE49-F238E27FC236}">
                <a16:creationId xmlns:a16="http://schemas.microsoft.com/office/drawing/2014/main" id="{9118C878-4517-9333-5803-99B981AEE8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2527" y="1699144"/>
            <a:ext cx="2885668" cy="1630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Elbow Partners</a:t>
            </a:r>
            <a:endParaRPr sz="364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Take turns to show and tell your partner which logo design you chose.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dirty="0"/>
              <a:t>Explain why you chose your design. How does it represent your personal brand of self expression and the creative identity you would like to grow into?</a:t>
            </a:r>
            <a:endParaRPr dirty="0"/>
          </a:p>
        </p:txBody>
      </p:sp>
      <p:pic>
        <p:nvPicPr>
          <p:cNvPr id="76" name="Google Shape;76;p16" title="elbow partner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0350" y="207350"/>
            <a:ext cx="1321359" cy="81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What protects you? </a:t>
            </a:r>
            <a:endParaRPr sz="3640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01500" y="1152475"/>
            <a:ext cx="838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Think about the following scenario: </a:t>
            </a:r>
            <a:endParaRPr sz="2400" dirty="0"/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I took your logo, put it on a sweatshirt, and sold them for 60 dollars each.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dirty="0"/>
              <a:t>Discuss the following questions with your Elbow Partner: </a:t>
            </a:r>
            <a:endParaRPr sz="2400" dirty="0"/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How would you feel if this happened to you? 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What can you do about this? </a:t>
            </a:r>
            <a:endParaRPr sz="24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400" dirty="0"/>
              <a:t>In this scenario, what do you think gives you the right to take action against me? What do you think protects me?</a:t>
            </a:r>
            <a:r>
              <a:rPr lang="en" sz="2500" dirty="0"/>
              <a:t> </a:t>
            </a:r>
            <a:endParaRPr sz="2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40"/>
              <a:t>Implications</a:t>
            </a:r>
            <a:endParaRPr sz="364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01500" y="1152475"/>
            <a:ext cx="838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Good news: your logo is already legally protected under copyright. No need to apply for it. You owned it the second you created it.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Legally, you can take me to court.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Think-Pair-Share</a:t>
            </a:r>
            <a:endParaRPr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56300" y="1152475"/>
            <a:ext cx="4981974" cy="54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</a:rPr>
              <a:t>Does information want to be free?</a:t>
            </a:r>
            <a:endParaRPr sz="2200" dirty="0">
              <a:solidFill>
                <a:srgbClr val="FFFFFF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rgbClr val="FFFFFF"/>
                </a:solidFill>
              </a:rPr>
              <a:t>“On the one hand, information wants to be expensive because it’s so valuable. The right information in the right place just changes your life. On the other hand, </a:t>
            </a:r>
            <a:r>
              <a:rPr lang="en" sz="2200" b="1" dirty="0">
                <a:solidFill>
                  <a:srgbClr val="91192A"/>
                </a:solidFill>
              </a:rPr>
              <a:t>information wants to be free</a:t>
            </a:r>
            <a:r>
              <a:rPr lang="en" sz="2200" dirty="0"/>
              <a:t> </a:t>
            </a:r>
            <a:r>
              <a:rPr lang="en" sz="2200" dirty="0">
                <a:solidFill>
                  <a:srgbClr val="FFFFFF"/>
                </a:solidFill>
              </a:rPr>
              <a:t>because the cost of getting it out is getting lower and lower all the time. So you have these two fighting against each other.” 				–Stuart Brand</a:t>
            </a:r>
            <a:endParaRPr sz="2200" dirty="0">
              <a:solidFill>
                <a:srgbClr val="FFFFFF"/>
              </a:solidFill>
            </a:endParaRPr>
          </a:p>
        </p:txBody>
      </p:sp>
      <p:pic>
        <p:nvPicPr>
          <p:cNvPr id="96" name="Google Shape;96;p19" title="Think-Pair-Shar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750" y="75550"/>
            <a:ext cx="1890550" cy="8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28657</TotalTime>
  <Words>1966</Words>
  <Application>Microsoft Office PowerPoint</Application>
  <PresentationFormat>On-screen Show (16:9)</PresentationFormat>
  <Paragraphs>170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Roboto</vt:lpstr>
      <vt:lpstr>Arial</vt:lpstr>
      <vt:lpstr>K20 LEARN</vt:lpstr>
      <vt:lpstr>PowerPoint Presentation</vt:lpstr>
      <vt:lpstr>Intellectual Property no Jutsu: Copywrongs, Fair Use, and Naruto v. Slater</vt:lpstr>
      <vt:lpstr>Essential Question </vt:lpstr>
      <vt:lpstr>Learning Objectives</vt:lpstr>
      <vt:lpstr>Create Your Personal Logo</vt:lpstr>
      <vt:lpstr>Elbow Partners</vt:lpstr>
      <vt:lpstr>What protects you? </vt:lpstr>
      <vt:lpstr>Implications</vt:lpstr>
      <vt:lpstr>Think-Pair-Share</vt:lpstr>
      <vt:lpstr>Think-Pair-Share</vt:lpstr>
      <vt:lpstr>Does information want to be free?</vt:lpstr>
      <vt:lpstr>DMCA: Digital Millennium Copyright Act</vt:lpstr>
      <vt:lpstr>Word Cloud</vt:lpstr>
      <vt:lpstr>Intellectual Property </vt:lpstr>
      <vt:lpstr>Reflect</vt:lpstr>
      <vt:lpstr>Copyright</vt:lpstr>
      <vt:lpstr>Copyright</vt:lpstr>
      <vt:lpstr>Sketchnotes</vt:lpstr>
      <vt:lpstr>PowerPoint Presentation</vt:lpstr>
      <vt:lpstr>Takeaways</vt:lpstr>
      <vt:lpstr>Stealing vs. Transforming</vt:lpstr>
      <vt:lpstr>Fair Use</vt:lpstr>
      <vt:lpstr>Golden Rules</vt:lpstr>
      <vt:lpstr>TASL Cards</vt:lpstr>
      <vt:lpstr>TASL Cards</vt:lpstr>
      <vt:lpstr>Catalog Resources</vt:lpstr>
      <vt:lpstr>Naturo v. Slater</vt:lpstr>
      <vt:lpstr>Naturo v. Slater</vt:lpstr>
      <vt:lpstr>What do you think? </vt:lpstr>
      <vt:lpstr>Naturo v. Slater Continued</vt:lpstr>
      <vt:lpstr>Naturo v. Slater Results</vt:lpstr>
      <vt:lpstr>Gray Areas: AI</vt:lpstr>
      <vt:lpstr>Reflect</vt:lpstr>
      <vt:lpstr>Setting Up</vt:lpstr>
      <vt:lpstr>Portfolio </vt:lpstr>
      <vt:lpstr>Add Your Creations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K20 Center</cp:lastModifiedBy>
  <cp:revision>5</cp:revision>
  <cp:lastPrinted>2025-07-03T16:25:44Z</cp:lastPrinted>
  <dcterms:modified xsi:type="dcterms:W3CDTF">2025-07-24T15:10:31Z</dcterms:modified>
</cp:coreProperties>
</file>