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80" r:id="rId2"/>
  </p:sldMasterIdLst>
  <p:notesMasterIdLst>
    <p:notesMasterId r:id="rId39"/>
  </p:notesMasterIdLst>
  <p:sldIdLst>
    <p:sldId id="256" r:id="rId3"/>
    <p:sldId id="295" r:id="rId4"/>
    <p:sldId id="258" r:id="rId5"/>
    <p:sldId id="259" r:id="rId6"/>
    <p:sldId id="296" r:id="rId7"/>
    <p:sldId id="261" r:id="rId8"/>
    <p:sldId id="297" r:id="rId9"/>
    <p:sldId id="298" r:id="rId10"/>
    <p:sldId id="264" r:id="rId11"/>
    <p:sldId id="289" r:id="rId12"/>
    <p:sldId id="305" r:id="rId13"/>
    <p:sldId id="266" r:id="rId14"/>
    <p:sldId id="267" r:id="rId15"/>
    <p:sldId id="268" r:id="rId16"/>
    <p:sldId id="269" r:id="rId17"/>
    <p:sldId id="270" r:id="rId18"/>
    <p:sldId id="290" r:id="rId19"/>
    <p:sldId id="271" r:id="rId20"/>
    <p:sldId id="291" r:id="rId21"/>
    <p:sldId id="272" r:id="rId22"/>
    <p:sldId id="292" r:id="rId23"/>
    <p:sldId id="274" r:id="rId24"/>
    <p:sldId id="300" r:id="rId25"/>
    <p:sldId id="276" r:id="rId26"/>
    <p:sldId id="294" r:id="rId27"/>
    <p:sldId id="278" r:id="rId28"/>
    <p:sldId id="279" r:id="rId29"/>
    <p:sldId id="301" r:id="rId30"/>
    <p:sldId id="281" r:id="rId31"/>
    <p:sldId id="302" r:id="rId32"/>
    <p:sldId id="303" r:id="rId33"/>
    <p:sldId id="284" r:id="rId34"/>
    <p:sldId id="285" r:id="rId35"/>
    <p:sldId id="286" r:id="rId36"/>
    <p:sldId id="304" r:id="rId37"/>
    <p:sldId id="288" r:id="rId38"/>
  </p:sldIdLst>
  <p:sldSz cx="9144000" cy="5143500" type="screen16x9"/>
  <p:notesSz cx="7023100" cy="9309100"/>
  <p:embeddedFontLst>
    <p:embeddedFont>
      <p:font typeface="Roboto" pitchFamily="2" charset="0"/>
      <p:regular r:id="rId40"/>
      <p:bold r:id="rId41"/>
      <p:italic r:id="rId42"/>
      <p:boldItalic r:id="rId43"/>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19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014A5-582C-7746-ADE1-8C4AB0788892}" v="6" dt="2025-07-01T19:08:03.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1804" autoAdjust="0"/>
  </p:normalViewPr>
  <p:slideViewPr>
    <p:cSldViewPr snapToGrid="0">
      <p:cViewPr varScale="1">
        <p:scale>
          <a:sx n="108" d="100"/>
          <a:sy n="108" d="100"/>
        </p:scale>
        <p:origin x="120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p: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a8dcb3f19_0_3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a8dcb3f19_0_31: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6a8dcb3f19_0_3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6a8dcb3f19_0_36: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6a8dcb3f19_0_4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6a8dcb3f19_0_41: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a:extLst>
            <a:ext uri="{FF2B5EF4-FFF2-40B4-BE49-F238E27FC236}">
              <a16:creationId xmlns:a16="http://schemas.microsoft.com/office/drawing/2014/main" id="{E6B58880-FE3F-9DCC-4045-F0A1EC0E281E}"/>
            </a:ext>
          </a:extLst>
        </p:cNvPr>
        <p:cNvGrpSpPr/>
        <p:nvPr/>
      </p:nvGrpSpPr>
      <p:grpSpPr>
        <a:xfrm>
          <a:off x="0" y="0"/>
          <a:ext cx="0" cy="0"/>
          <a:chOff x="0" y="0"/>
          <a:chExt cx="0" cy="0"/>
        </a:xfrm>
      </p:grpSpPr>
      <p:sp>
        <p:nvSpPr>
          <p:cNvPr id="129" name="Google Shape;129;g36a8dcb3f19_0_41:notes">
            <a:extLst>
              <a:ext uri="{FF2B5EF4-FFF2-40B4-BE49-F238E27FC236}">
                <a16:creationId xmlns:a16="http://schemas.microsoft.com/office/drawing/2014/main" id="{59DBA758-3C2F-5850-90B5-27089E2D65AF}"/>
              </a:ext>
            </a:extLst>
          </p:cNvPr>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6a8dcb3f19_0_41:notes">
            <a:extLst>
              <a:ext uri="{FF2B5EF4-FFF2-40B4-BE49-F238E27FC236}">
                <a16:creationId xmlns:a16="http://schemas.microsoft.com/office/drawing/2014/main" id="{1A9E1156-383E-154A-FD1B-366F5079879D}"/>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extLst>
      <p:ext uri="{BB962C8B-B14F-4D97-AF65-F5344CB8AC3E}">
        <p14:creationId xmlns:p14="http://schemas.microsoft.com/office/powerpoint/2010/main" val="420071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6a8dcb3f19_0_4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6a8dcb3f19_0_4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defTabSz="933237">
              <a:buNone/>
              <a:defRPr/>
            </a:pPr>
            <a:r>
              <a:rPr lang="en-US" dirty="0"/>
              <a:t>K20 Center. </a:t>
            </a:r>
            <a:r>
              <a:rPr lang="en-US" dirty="0" err="1"/>
              <a:t>Sketchnotes</a:t>
            </a:r>
            <a:r>
              <a:rPr lang="en-US" dirty="0"/>
              <a:t>. Strategies. https://learn.k20center.ou.edu/strategy/2870</a:t>
            </a:r>
          </a:p>
          <a:p>
            <a:pPr marL="0" indent="0" defTabSz="933237">
              <a:buNone/>
              <a:defRPr/>
            </a:pPr>
            <a:endParaRPr lang="en-US" dirty="0"/>
          </a:p>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6a8dcb3f19_0_4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6a8dcb3f19_0_4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defTabSz="933237">
              <a:buNone/>
              <a:defRPr/>
            </a:pPr>
            <a:r>
              <a:rPr lang="en-US" dirty="0" err="1"/>
              <a:t>CrashCourse</a:t>
            </a:r>
            <a:r>
              <a:rPr lang="en-US" dirty="0"/>
              <a:t>. (2015, May 7). </a:t>
            </a:r>
            <a:r>
              <a:rPr lang="en-US" i="1" dirty="0"/>
              <a:t>Copyright, exceptions, and fair use: Crash course intellectual property #3 </a:t>
            </a:r>
            <a:r>
              <a:rPr lang="en-US" i="0" dirty="0"/>
              <a:t>[Video]. YouTube. https://</a:t>
            </a:r>
            <a:r>
              <a:rPr lang="en-US" i="0" dirty="0" err="1"/>
              <a:t>www.youtube.com</a:t>
            </a:r>
            <a:r>
              <a:rPr lang="en-US" i="0" dirty="0"/>
              <a:t>/</a:t>
            </a:r>
            <a:r>
              <a:rPr lang="en-US" i="0" dirty="0" err="1"/>
              <a:t>watch?v</a:t>
            </a:r>
            <a:r>
              <a:rPr lang="en-US" i="0" dirty="0"/>
              <a:t>=Q_9O8J9skL0&amp;list=PL8dPuuaLjXtMwV2btpcij8S3YohW9gUGN&amp;index=6</a:t>
            </a:r>
            <a:endParaRPr lang="en-US" dirty="0"/>
          </a:p>
        </p:txBody>
      </p:sp>
    </p:spTree>
    <p:extLst>
      <p:ext uri="{BB962C8B-B14F-4D97-AF65-F5344CB8AC3E}">
        <p14:creationId xmlns:p14="http://schemas.microsoft.com/office/powerpoint/2010/main" val="269918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6adf03db40_0_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6adf03db40_0_2: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873B848-62E2-D6F9-BF71-73C07FC3E6F4}"/>
            </a:ext>
          </a:extLst>
        </p:cNvPr>
        <p:cNvGrpSpPr/>
        <p:nvPr/>
      </p:nvGrpSpPr>
      <p:grpSpPr>
        <a:xfrm>
          <a:off x="0" y="0"/>
          <a:ext cx="0" cy="0"/>
          <a:chOff x="0" y="0"/>
          <a:chExt cx="0" cy="0"/>
        </a:xfrm>
      </p:grpSpPr>
      <p:sp>
        <p:nvSpPr>
          <p:cNvPr id="145" name="Google Shape;145;g36adf03db40_0_2:notes">
            <a:extLst>
              <a:ext uri="{FF2B5EF4-FFF2-40B4-BE49-F238E27FC236}">
                <a16:creationId xmlns:a16="http://schemas.microsoft.com/office/drawing/2014/main" id="{B2958DCF-9ED5-C1A2-3501-B6C44BE312CC}"/>
              </a:ext>
            </a:extLst>
          </p:cNvPr>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6adf03db40_0_2:notes">
            <a:extLst>
              <a:ext uri="{FF2B5EF4-FFF2-40B4-BE49-F238E27FC236}">
                <a16:creationId xmlns:a16="http://schemas.microsoft.com/office/drawing/2014/main" id="{A13B284F-C567-BAA4-1C1F-E76F06E95107}"/>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extLst>
      <p:ext uri="{BB962C8B-B14F-4D97-AF65-F5344CB8AC3E}">
        <p14:creationId xmlns:p14="http://schemas.microsoft.com/office/powerpoint/2010/main" val="662634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69fac33535_0_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69fac33535_0_6: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rtl="0" fontAlgn="base"/>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6adf03db40_0_1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6adf03db40_0_1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34c260ff964_0_2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34c260ff964_0_23: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54F9C464-9F7A-D627-E37F-0A3554A2DC24}"/>
            </a:ext>
          </a:extLst>
        </p:cNvPr>
        <p:cNvGrpSpPr/>
        <p:nvPr/>
      </p:nvGrpSpPr>
      <p:grpSpPr>
        <a:xfrm>
          <a:off x="0" y="0"/>
          <a:ext cx="0" cy="0"/>
          <a:chOff x="0" y="0"/>
          <a:chExt cx="0" cy="0"/>
        </a:xfrm>
      </p:grpSpPr>
      <p:sp>
        <p:nvSpPr>
          <p:cNvPr id="170" name="Google Shape;170;g36adf03db40_0_19:notes">
            <a:extLst>
              <a:ext uri="{FF2B5EF4-FFF2-40B4-BE49-F238E27FC236}">
                <a16:creationId xmlns:a16="http://schemas.microsoft.com/office/drawing/2014/main" id="{D883751C-7E45-03F6-ABBD-B2EA9E44062D}"/>
              </a:ext>
            </a:extLst>
          </p:cNvPr>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6adf03db40_0_19:notes">
            <a:extLst>
              <a:ext uri="{FF2B5EF4-FFF2-40B4-BE49-F238E27FC236}">
                <a16:creationId xmlns:a16="http://schemas.microsoft.com/office/drawing/2014/main" id="{A7AA63C6-5554-5150-69C1-F550469840A4}"/>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58750" indent="0">
              <a:buNone/>
            </a:pPr>
            <a:r>
              <a:rPr lang="en-US" dirty="0">
                <a:effectLst/>
              </a:rPr>
              <a:t>Crow, A. (2014). </a:t>
            </a:r>
            <a:r>
              <a:rPr lang="en-US" i="1" dirty="0">
                <a:effectLst/>
              </a:rPr>
              <a:t>Monkey selfie with a </a:t>
            </a:r>
            <a:r>
              <a:rPr lang="en-US" i="1" dirty="0" err="1">
                <a:effectLst/>
              </a:rPr>
              <a:t>stroopwafel</a:t>
            </a:r>
            <a:r>
              <a:rPr lang="en-US" i="1" dirty="0">
                <a:effectLst/>
              </a:rPr>
              <a:t> </a:t>
            </a:r>
            <a:r>
              <a:rPr lang="en-US" i="0" dirty="0">
                <a:effectLst/>
              </a:rPr>
              <a:t>[Photograph]. </a:t>
            </a:r>
            <a:r>
              <a:rPr lang="en-US" dirty="0">
                <a:effectLst/>
              </a:rPr>
              <a:t>Wikimedia Commons. https://commons.wikimedia.org/w/index.php?curid=34605880 </a:t>
            </a:r>
          </a:p>
        </p:txBody>
      </p:sp>
    </p:spTree>
    <p:extLst>
      <p:ext uri="{BB962C8B-B14F-4D97-AF65-F5344CB8AC3E}">
        <p14:creationId xmlns:p14="http://schemas.microsoft.com/office/powerpoint/2010/main" val="1917088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6adf03db40_0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6adf03db40_0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69fac33535_0_1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69fac33535_0_11: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58750" indent="0" rtl="0">
              <a:buNone/>
            </a:pPr>
            <a:r>
              <a:rPr lang="en-US" i="1" dirty="0"/>
              <a:t>Macaca nigra self-portrait large </a:t>
            </a:r>
            <a:r>
              <a:rPr lang="en-US" i="0" dirty="0"/>
              <a:t>[Photograph]. (2014, October 29). Wikimedia Commons. https://</a:t>
            </a:r>
            <a:r>
              <a:rPr lang="en-US" i="0" dirty="0" err="1"/>
              <a:t>commons.wikimedia.org</a:t>
            </a:r>
            <a:r>
              <a:rPr lang="en-US" i="0" dirty="0"/>
              <a:t>/wiki/</a:t>
            </a:r>
            <a:r>
              <a:rPr lang="en-US" i="0" dirty="0" err="1"/>
              <a:t>File:Macaca_nigra_self-portrait_large.jpg</a:t>
            </a:r>
            <a:r>
              <a:rPr lang="en-US" i="0" dirty="0"/>
              <a:t> </a:t>
            </a:r>
            <a:endParaRPr i="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9fac33535_0_2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69fac33535_0_26: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69fac33535_0_4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69fac33535_0_41: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6adf03db40_0_3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6adf03db40_0_3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6adf03db40_0_4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6adf03db40_0_4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sz="1100" b="0" i="0" u="none" strike="noStrike" cap="none" dirty="0">
                <a:solidFill>
                  <a:srgbClr val="000000"/>
                </a:solidFill>
                <a:effectLst/>
                <a:latin typeface="Arial"/>
                <a:ea typeface="Arial"/>
                <a:cs typeface="Arial"/>
                <a:sym typeface="Arial"/>
              </a:rPr>
              <a:t>K20 Center. (n.d.). Canva. Tech Tools. https://learn.k20center.ou.edu/tech-tool/612</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6adf03db40_0_5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6adf03db40_0_5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928e624fb_0_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928e624fb_0_8: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4c260ff964_0_7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4c260ff964_0_7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58750" indent="0" rtl="0">
              <a:buNone/>
            </a:pPr>
            <a:r>
              <a:rPr lang="en-US" dirty="0"/>
              <a:t>K20 Center. (2021, September 21). </a:t>
            </a:r>
            <a:r>
              <a:rPr lang="en-US" i="1" dirty="0"/>
              <a:t>K20 Center 5 minute timer </a:t>
            </a:r>
            <a:r>
              <a:rPr lang="en-US" dirty="0"/>
              <a:t>[Video]. YouTube. https://</a:t>
            </a:r>
            <a:r>
              <a:rPr lang="en-US" dirty="0" err="1"/>
              <a:t>www.youtube.com</a:t>
            </a:r>
            <a:r>
              <a:rPr lang="en-US" dirty="0"/>
              <a:t>/</a:t>
            </a:r>
            <a:r>
              <a:rPr lang="en-US" dirty="0" err="1"/>
              <a:t>watch?v</a:t>
            </a:r>
            <a:r>
              <a:rPr lang="en-US" dirty="0"/>
              <a:t>=</a:t>
            </a:r>
            <a:r>
              <a:rPr lang="en-US" dirty="0" err="1"/>
              <a:t>EVS_yYQoLJg</a:t>
            </a:r>
            <a:br>
              <a:rPr lang="en-US" dirty="0"/>
            </a:br>
            <a:endParaRPr dirty="0"/>
          </a:p>
        </p:txBody>
      </p:sp>
    </p:spTree>
    <p:extLst>
      <p:ext uri="{BB962C8B-B14F-4D97-AF65-F5344CB8AC3E}">
        <p14:creationId xmlns:p14="http://schemas.microsoft.com/office/powerpoint/2010/main" val="317824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4c260ff964_0_9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4c260ff964_0_9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sz="1100" b="0" i="0" u="none" strike="noStrike" cap="none" dirty="0">
                <a:solidFill>
                  <a:srgbClr val="000000"/>
                </a:solidFill>
                <a:effectLst/>
                <a:latin typeface="Arial"/>
                <a:ea typeface="Arial"/>
                <a:cs typeface="Arial"/>
                <a:sym typeface="Arial"/>
              </a:rPr>
              <a:t>K20 Center. (n.d.). Elbow partners. Strategies. https://learn.k20center.ou.edu/strategy/116</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a8dcb3f19_0_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a8dcb3f19_0_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sz="1100" b="0" i="0" u="none" strike="noStrike" cap="none" dirty="0">
                <a:solidFill>
                  <a:srgbClr val="000000"/>
                </a:solidFill>
                <a:effectLst/>
                <a:latin typeface="Arial"/>
                <a:ea typeface="Arial"/>
                <a:cs typeface="Arial"/>
                <a:sym typeface="Arial"/>
              </a:rPr>
              <a:t>K20 Center. (n.d.). Think-Pair-Share. Strategies. https://learn.k20center.ou.edu/strategy/139</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64D9C01F-0A87-64AF-4333-2FB62BA65E1B}"/>
            </a:ext>
          </a:extLst>
        </p:cNvPr>
        <p:cNvGrpSpPr/>
        <p:nvPr/>
      </p:nvGrpSpPr>
      <p:grpSpPr>
        <a:xfrm>
          <a:off x="0" y="0"/>
          <a:ext cx="0" cy="0"/>
          <a:chOff x="0" y="0"/>
          <a:chExt cx="0" cy="0"/>
        </a:xfrm>
      </p:grpSpPr>
      <p:sp>
        <p:nvSpPr>
          <p:cNvPr id="90" name="Google Shape;90;g36a8dcb3f19_0_7:notes">
            <a:extLst>
              <a:ext uri="{FF2B5EF4-FFF2-40B4-BE49-F238E27FC236}">
                <a16:creationId xmlns:a16="http://schemas.microsoft.com/office/drawing/2014/main" id="{1DF47D8E-D0B5-E47C-AD08-6FA7285B89E7}"/>
              </a:ext>
            </a:extLst>
          </p:cNvPr>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a8dcb3f19_0_7:notes">
            <a:extLst>
              <a:ext uri="{FF2B5EF4-FFF2-40B4-BE49-F238E27FC236}">
                <a16:creationId xmlns:a16="http://schemas.microsoft.com/office/drawing/2014/main" id="{9576FA65-0702-77C4-2E3F-0307C80BF45D}"/>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a:t>Brand, S. (1984). Hackers Conference, Marin County, CA, United States.</a:t>
            </a:r>
          </a:p>
          <a:p>
            <a:pPr marL="0" indent="0">
              <a:buNone/>
            </a:pPr>
            <a:r>
              <a:rPr lang="en-US" sz="1100" b="0" i="0" u="none" strike="noStrike" cap="none" dirty="0">
                <a:solidFill>
                  <a:srgbClr val="000000"/>
                </a:solidFill>
                <a:effectLst/>
                <a:latin typeface="Arial"/>
                <a:ea typeface="Arial"/>
                <a:cs typeface="Arial"/>
                <a:sym typeface="Arial"/>
              </a:rPr>
              <a:t>K20 Center. (n.d.). Think-Pair-Share. Strategies. https://learn.k20center.ou.edu/strategy/139</a:t>
            </a:r>
            <a:endParaRPr dirty="0"/>
          </a:p>
        </p:txBody>
      </p:sp>
    </p:spTree>
    <p:extLst>
      <p:ext uri="{BB962C8B-B14F-4D97-AF65-F5344CB8AC3E}">
        <p14:creationId xmlns:p14="http://schemas.microsoft.com/office/powerpoint/2010/main" val="851916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6a8dcb3f19_0_1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6a8dcb3f19_0_1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 dirty="0" err="1">
                <a:solidFill>
                  <a:srgbClr val="444746"/>
                </a:solidFill>
                <a:latin typeface="Roboto"/>
                <a:ea typeface="Roboto"/>
                <a:cs typeface="Roboto"/>
                <a:sym typeface="Roboto"/>
              </a:rPr>
              <a:t>vidIQ</a:t>
            </a:r>
            <a:r>
              <a:rPr lang="en" dirty="0">
                <a:solidFill>
                  <a:srgbClr val="444746"/>
                </a:solidFill>
                <a:latin typeface="Roboto"/>
                <a:ea typeface="Roboto"/>
                <a:cs typeface="Roboto"/>
                <a:sym typeface="Roboto"/>
              </a:rPr>
              <a:t>. (2024, September 26). </a:t>
            </a:r>
            <a:r>
              <a:rPr lang="en" i="1" dirty="0">
                <a:solidFill>
                  <a:srgbClr val="444746"/>
                </a:solidFill>
                <a:latin typeface="Roboto"/>
                <a:ea typeface="Roboto"/>
                <a:cs typeface="Roboto"/>
                <a:sym typeface="Roboto"/>
              </a:rPr>
              <a:t>Everything you NEED to know about NOT getting a copyright claim!</a:t>
            </a:r>
            <a:r>
              <a:rPr lang="en" i="0" dirty="0">
                <a:solidFill>
                  <a:srgbClr val="444746"/>
                </a:solidFill>
                <a:latin typeface="Roboto"/>
                <a:ea typeface="Roboto"/>
                <a:cs typeface="Roboto"/>
                <a:sym typeface="Roboto"/>
              </a:rPr>
              <a:t> [Screenshot]. YouTube. </a:t>
            </a:r>
            <a:r>
              <a:rPr lang="en-US" i="0" dirty="0">
                <a:solidFill>
                  <a:srgbClr val="444746"/>
                </a:solidFill>
                <a:latin typeface="Roboto"/>
                <a:ea typeface="Roboto"/>
                <a:cs typeface="Roboto"/>
                <a:sym typeface="Roboto"/>
              </a:rPr>
              <a:t>https://</a:t>
            </a:r>
            <a:r>
              <a:rPr lang="en-US" i="0" dirty="0" err="1">
                <a:solidFill>
                  <a:srgbClr val="444746"/>
                </a:solidFill>
                <a:latin typeface="Roboto"/>
                <a:ea typeface="Roboto"/>
                <a:cs typeface="Roboto"/>
                <a:sym typeface="Roboto"/>
              </a:rPr>
              <a:t>www.youtube.com</a:t>
            </a:r>
            <a:r>
              <a:rPr lang="en-US" i="0" dirty="0">
                <a:solidFill>
                  <a:srgbClr val="444746"/>
                </a:solidFill>
                <a:latin typeface="Roboto"/>
                <a:ea typeface="Roboto"/>
                <a:cs typeface="Roboto"/>
                <a:sym typeface="Roboto"/>
              </a:rPr>
              <a:t>/</a:t>
            </a:r>
            <a:r>
              <a:rPr lang="en-US" i="0" dirty="0" err="1">
                <a:solidFill>
                  <a:srgbClr val="444746"/>
                </a:solidFill>
                <a:latin typeface="Roboto"/>
                <a:ea typeface="Roboto"/>
                <a:cs typeface="Roboto"/>
                <a:sym typeface="Roboto"/>
              </a:rPr>
              <a:t>watch?v</a:t>
            </a:r>
            <a:r>
              <a:rPr lang="en-US" i="0" dirty="0">
                <a:solidFill>
                  <a:srgbClr val="444746"/>
                </a:solidFill>
                <a:latin typeface="Roboto"/>
                <a:ea typeface="Roboto"/>
                <a:cs typeface="Roboto"/>
                <a:sym typeface="Roboto"/>
              </a:rPr>
              <a:t>=z6sOGNjOmVU</a:t>
            </a:r>
            <a:endParaRPr lang="en" i="0" dirty="0">
              <a:solidFill>
                <a:srgbClr val="444746"/>
              </a:solidFill>
              <a:latin typeface="Roboto"/>
              <a:ea typeface="Roboto"/>
              <a:cs typeface="Roboto"/>
              <a:sym typeface="Roboto"/>
            </a:endParaRPr>
          </a:p>
          <a:p>
            <a:pPr marL="0" indent="0">
              <a:buNone/>
            </a:pPr>
            <a:endParaRPr lang="en" dirty="0">
              <a:solidFill>
                <a:srgbClr val="444746"/>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a8dcb3f19_0_2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a8dcb3f19_0_26: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b="1" dirty="0"/>
              <a:t>Teacher’s Note: </a:t>
            </a:r>
            <a:r>
              <a:rPr lang="en-US" b="0" dirty="0"/>
              <a:t>If using </a:t>
            </a:r>
            <a:r>
              <a:rPr lang="en-US" b="0" dirty="0" err="1"/>
              <a:t>Mentimeter</a:t>
            </a:r>
            <a:r>
              <a:rPr lang="en-US" b="0" dirty="0"/>
              <a:t> to create a word cloud, paste the QR code for the word cloud into this slide. </a:t>
            </a:r>
            <a:endParaRPr b="1"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4342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Google Shape;29;p7" title="k20center-logo-variations_K20 - Bug Color.png">
            <a:extLst>
              <a:ext uri="{FF2B5EF4-FFF2-40B4-BE49-F238E27FC236}">
                <a16:creationId xmlns:a16="http://schemas.microsoft.com/office/drawing/2014/main" id="{1E678225-A9ED-2D70-4085-9F2A05861C80}"/>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30238" y="274638"/>
            <a:ext cx="7886700" cy="993775"/>
          </a:xfrm>
        </p:spPr>
        <p:txBody>
          <a:bodyPr anchor="b"/>
          <a:lstStyle>
            <a:lvl1pPr>
              <a:defRPr>
                <a:solidFill>
                  <a:schemeClr val="accent3"/>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0238" y="1260475"/>
            <a:ext cx="3868737" cy="619125"/>
          </a:xfrm>
          <a:prstGeom prst="rect">
            <a:avLst/>
          </a:prstGeo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11126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Google Shape;29;p7" title="k20center-logo-variations_K20 - Bug Color.png">
            <a:extLst>
              <a:ext uri="{FF2B5EF4-FFF2-40B4-BE49-F238E27FC236}">
                <a16:creationId xmlns:a16="http://schemas.microsoft.com/office/drawing/2014/main" id="{E6C65F8E-E8F4-A441-2CB4-65FE528A66E7}"/>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Tree>
    <p:extLst>
      <p:ext uri="{BB962C8B-B14F-4D97-AF65-F5344CB8AC3E}">
        <p14:creationId xmlns:p14="http://schemas.microsoft.com/office/powerpoint/2010/main" val="933047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Quo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oogle Shape;13;p3" title="k20center-logo-variations_K20 Bug - White.png">
            <a:extLst>
              <a:ext uri="{FF2B5EF4-FFF2-40B4-BE49-F238E27FC236}">
                <a16:creationId xmlns:a16="http://schemas.microsoft.com/office/drawing/2014/main" id="{E301A734-91B1-6E98-B74B-AAB9E9F70787}"/>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23888" y="559689"/>
            <a:ext cx="7886700" cy="2139950"/>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718689"/>
            <a:ext cx="7886700" cy="1125538"/>
          </a:xfrm>
          <a:prstGeom prst="rect">
            <a:avLst/>
          </a:prstGeom>
        </p:spPr>
        <p:txBody>
          <a:bodyPr>
            <a:normAutofit/>
          </a:bodyPr>
          <a:lstStyle>
            <a:lvl1pPr marL="0" indent="0">
              <a:buNone/>
              <a:defRPr sz="2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0450745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 Blue Background">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4372E17A-8B2E-6E12-0ED2-BD7DE8BD5D9A}"/>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4" name="Rectangle 3">
            <a:extLst>
              <a:ext uri="{FF2B5EF4-FFF2-40B4-BE49-F238E27FC236}">
                <a16:creationId xmlns:a16="http://schemas.microsoft.com/office/drawing/2014/main" id="{E19D9D62-5A08-6AE0-D8D2-D0DFE15DA968}"/>
              </a:ext>
            </a:extLst>
          </p:cNvPr>
          <p:cNvSpPr/>
          <p:nvPr/>
        </p:nvSpPr>
        <p:spPr>
          <a:xfrm>
            <a:off x="4572000" y="0"/>
            <a:ext cx="4572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5" name="Google Shape;13;p3" title="k20center-logo-variations_K20 Bug - White.png">
            <a:extLst>
              <a:ext uri="{FF2B5EF4-FFF2-40B4-BE49-F238E27FC236}">
                <a16:creationId xmlns:a16="http://schemas.microsoft.com/office/drawing/2014/main" id="{A287CA01-8A1A-D712-5AD8-DFCE2D78E1F0}"/>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3" name="Content Placeholder 2"/>
          <p:cNvSpPr>
            <a:spLocks noGrp="1"/>
          </p:cNvSpPr>
          <p:nvPr>
            <p:ph sz="half" idx="1"/>
          </p:nvPr>
        </p:nvSpPr>
        <p:spPr>
          <a:xfrm>
            <a:off x="351496" y="521401"/>
            <a:ext cx="3867150" cy="410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929202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 Red Background">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A77EB13E-5511-94D6-A259-AB4D5ED5C11E}"/>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4" name="Rectangle 3">
            <a:extLst>
              <a:ext uri="{FF2B5EF4-FFF2-40B4-BE49-F238E27FC236}">
                <a16:creationId xmlns:a16="http://schemas.microsoft.com/office/drawing/2014/main" id="{16349957-2522-FA3D-FCCA-DFD1AC13FDC7}"/>
              </a:ext>
            </a:extLst>
          </p:cNvPr>
          <p:cNvSpPr/>
          <p:nvPr/>
        </p:nvSpPr>
        <p:spPr>
          <a:xfrm>
            <a:off x="4572000" y="0"/>
            <a:ext cx="4572000" cy="51435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5" name="Google Shape;13;p3" title="k20center-logo-variations_K20 Bug - White.png">
            <a:extLst>
              <a:ext uri="{FF2B5EF4-FFF2-40B4-BE49-F238E27FC236}">
                <a16:creationId xmlns:a16="http://schemas.microsoft.com/office/drawing/2014/main" id="{407BC336-0ED6-6CAB-B98D-FDFFBFBE6BFB}"/>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3" name="Content Placeholder 2"/>
          <p:cNvSpPr>
            <a:spLocks noGrp="1"/>
          </p:cNvSpPr>
          <p:nvPr>
            <p:ph sz="half" idx="1"/>
          </p:nvPr>
        </p:nvSpPr>
        <p:spPr>
          <a:xfrm>
            <a:off x="351496" y="521401"/>
            <a:ext cx="3867150" cy="410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142043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080A0D56-D103-3D6A-8A97-4C5362F8C397}"/>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Tree>
    <p:extLst>
      <p:ext uri="{BB962C8B-B14F-4D97-AF65-F5344CB8AC3E}">
        <p14:creationId xmlns:p14="http://schemas.microsoft.com/office/powerpoint/2010/main" val="135269158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 type="title">
  <p:cSld name="Cover">
    <p:bg>
      <p:bgPr>
        <a:blipFill dpi="0" rotWithShape="0">
          <a:blip r:embed="rId2"/>
          <a:srcRect/>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571937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ssential Question" type="tx">
  <p:cSld name="Essential Question">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456175" y="744575"/>
            <a:ext cx="82323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Font typeface="Calibri"/>
              <a:buNone/>
              <a:defRPr sz="5000">
                <a:solidFill>
                  <a:schemeClr val="lt1"/>
                </a:solidFill>
                <a:latin typeface="Calibri"/>
                <a:ea typeface="Calibri"/>
                <a:cs typeface="Calibri"/>
                <a:sym typeface="Calibri"/>
              </a:defRPr>
            </a:lvl1pPr>
            <a:lvl2pPr lvl="1">
              <a:spcBef>
                <a:spcPts val="0"/>
              </a:spcBef>
              <a:spcAft>
                <a:spcPts val="0"/>
              </a:spcAft>
              <a:buSzPts val="5100"/>
              <a:buFont typeface="Calibri"/>
              <a:buNone/>
              <a:defRPr sz="5100">
                <a:latin typeface="Calibri"/>
                <a:ea typeface="Calibri"/>
                <a:cs typeface="Calibri"/>
                <a:sym typeface="Calibri"/>
              </a:defRPr>
            </a:lvl2pPr>
            <a:lvl3pPr lvl="2">
              <a:spcBef>
                <a:spcPts val="0"/>
              </a:spcBef>
              <a:spcAft>
                <a:spcPts val="0"/>
              </a:spcAft>
              <a:buSzPts val="5100"/>
              <a:buFont typeface="Calibri"/>
              <a:buNone/>
              <a:defRPr sz="5100">
                <a:latin typeface="Calibri"/>
                <a:ea typeface="Calibri"/>
                <a:cs typeface="Calibri"/>
                <a:sym typeface="Calibri"/>
              </a:defRPr>
            </a:lvl3pPr>
            <a:lvl4pPr lvl="3">
              <a:spcBef>
                <a:spcPts val="0"/>
              </a:spcBef>
              <a:spcAft>
                <a:spcPts val="0"/>
              </a:spcAft>
              <a:buSzPts val="5100"/>
              <a:buFont typeface="Calibri"/>
              <a:buNone/>
              <a:defRPr sz="5100">
                <a:latin typeface="Calibri"/>
                <a:ea typeface="Calibri"/>
                <a:cs typeface="Calibri"/>
                <a:sym typeface="Calibri"/>
              </a:defRPr>
            </a:lvl4pPr>
            <a:lvl5pPr lvl="4">
              <a:spcBef>
                <a:spcPts val="0"/>
              </a:spcBef>
              <a:spcAft>
                <a:spcPts val="0"/>
              </a:spcAft>
              <a:buSzPts val="5100"/>
              <a:buFont typeface="Calibri"/>
              <a:buNone/>
              <a:defRPr sz="5100">
                <a:latin typeface="Calibri"/>
                <a:ea typeface="Calibri"/>
                <a:cs typeface="Calibri"/>
                <a:sym typeface="Calibri"/>
              </a:defRPr>
            </a:lvl5pPr>
            <a:lvl6pPr lvl="5">
              <a:spcBef>
                <a:spcPts val="0"/>
              </a:spcBef>
              <a:spcAft>
                <a:spcPts val="0"/>
              </a:spcAft>
              <a:buSzPts val="5100"/>
              <a:buFont typeface="Calibri"/>
              <a:buNone/>
              <a:defRPr sz="5100">
                <a:latin typeface="Calibri"/>
                <a:ea typeface="Calibri"/>
                <a:cs typeface="Calibri"/>
                <a:sym typeface="Calibri"/>
              </a:defRPr>
            </a:lvl6pPr>
            <a:lvl7pPr lvl="6">
              <a:spcBef>
                <a:spcPts val="0"/>
              </a:spcBef>
              <a:spcAft>
                <a:spcPts val="0"/>
              </a:spcAft>
              <a:buSzPts val="5100"/>
              <a:buFont typeface="Calibri"/>
              <a:buNone/>
              <a:defRPr sz="5100">
                <a:latin typeface="Calibri"/>
                <a:ea typeface="Calibri"/>
                <a:cs typeface="Calibri"/>
                <a:sym typeface="Calibri"/>
              </a:defRPr>
            </a:lvl7pPr>
            <a:lvl8pPr lvl="7">
              <a:spcBef>
                <a:spcPts val="0"/>
              </a:spcBef>
              <a:spcAft>
                <a:spcPts val="0"/>
              </a:spcAft>
              <a:buSzPts val="5100"/>
              <a:buFont typeface="Calibri"/>
              <a:buNone/>
              <a:defRPr sz="5100">
                <a:latin typeface="Calibri"/>
                <a:ea typeface="Calibri"/>
                <a:cs typeface="Calibri"/>
                <a:sym typeface="Calibri"/>
              </a:defRPr>
            </a:lvl8pPr>
            <a:lvl9pPr lvl="8">
              <a:spcBef>
                <a:spcPts val="0"/>
              </a:spcBef>
              <a:spcAft>
                <a:spcPts val="0"/>
              </a:spcAft>
              <a:buSzPts val="5100"/>
              <a:buFont typeface="Calibri"/>
              <a:buNone/>
              <a:defRPr sz="5100">
                <a:latin typeface="Calibri"/>
                <a:ea typeface="Calibri"/>
                <a:cs typeface="Calibri"/>
                <a:sym typeface="Calibri"/>
              </a:defRPr>
            </a:lvl9pPr>
          </a:lstStyle>
          <a:p>
            <a:endParaRPr/>
          </a:p>
        </p:txBody>
      </p:sp>
      <p:sp>
        <p:nvSpPr>
          <p:cNvPr id="16" name="Google Shape;16;p4"/>
          <p:cNvSpPr txBox="1">
            <a:spLocks noGrp="1"/>
          </p:cNvSpPr>
          <p:nvPr>
            <p:ph type="subTitle" idx="1"/>
          </p:nvPr>
        </p:nvSpPr>
        <p:spPr>
          <a:xfrm>
            <a:off x="456175" y="2834125"/>
            <a:ext cx="82323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600"/>
              <a:buFont typeface="Calibri"/>
              <a:buNone/>
              <a:defRPr sz="2600">
                <a:solidFill>
                  <a:schemeClr val="lt1"/>
                </a:solidFill>
                <a:latin typeface="Calibri"/>
                <a:ea typeface="Calibri"/>
                <a:cs typeface="Calibri"/>
                <a:sym typeface="Calibri"/>
              </a:defRPr>
            </a:lvl1pPr>
            <a:lvl2pPr lvl="1">
              <a:lnSpc>
                <a:spcPct val="100000"/>
              </a:lnSpc>
              <a:spcBef>
                <a:spcPts val="0"/>
              </a:spcBef>
              <a:spcAft>
                <a:spcPts val="0"/>
              </a:spcAft>
              <a:buSzPts val="2700"/>
              <a:buFont typeface="Calibri"/>
              <a:buNone/>
              <a:defRPr sz="2700">
                <a:latin typeface="Calibri"/>
                <a:ea typeface="Calibri"/>
                <a:cs typeface="Calibri"/>
                <a:sym typeface="Calibri"/>
              </a:defRPr>
            </a:lvl2pPr>
            <a:lvl3pPr lvl="2">
              <a:lnSpc>
                <a:spcPct val="100000"/>
              </a:lnSpc>
              <a:spcBef>
                <a:spcPts val="0"/>
              </a:spcBef>
              <a:spcAft>
                <a:spcPts val="0"/>
              </a:spcAft>
              <a:buSzPts val="2700"/>
              <a:buFont typeface="Calibri"/>
              <a:buNone/>
              <a:defRPr sz="2700">
                <a:latin typeface="Calibri"/>
                <a:ea typeface="Calibri"/>
                <a:cs typeface="Calibri"/>
                <a:sym typeface="Calibri"/>
              </a:defRPr>
            </a:lvl3pPr>
            <a:lvl4pPr lvl="3">
              <a:lnSpc>
                <a:spcPct val="100000"/>
              </a:lnSpc>
              <a:spcBef>
                <a:spcPts val="0"/>
              </a:spcBef>
              <a:spcAft>
                <a:spcPts val="0"/>
              </a:spcAft>
              <a:buSzPts val="2700"/>
              <a:buFont typeface="Calibri"/>
              <a:buNone/>
              <a:defRPr sz="2700">
                <a:latin typeface="Calibri"/>
                <a:ea typeface="Calibri"/>
                <a:cs typeface="Calibri"/>
                <a:sym typeface="Calibri"/>
              </a:defRPr>
            </a:lvl4pPr>
            <a:lvl5pPr lvl="4">
              <a:lnSpc>
                <a:spcPct val="100000"/>
              </a:lnSpc>
              <a:spcBef>
                <a:spcPts val="0"/>
              </a:spcBef>
              <a:spcAft>
                <a:spcPts val="0"/>
              </a:spcAft>
              <a:buSzPts val="2700"/>
              <a:buFont typeface="Calibri"/>
              <a:buNone/>
              <a:defRPr sz="2700">
                <a:latin typeface="Calibri"/>
                <a:ea typeface="Calibri"/>
                <a:cs typeface="Calibri"/>
                <a:sym typeface="Calibri"/>
              </a:defRPr>
            </a:lvl5pPr>
            <a:lvl6pPr lvl="5">
              <a:lnSpc>
                <a:spcPct val="100000"/>
              </a:lnSpc>
              <a:spcBef>
                <a:spcPts val="0"/>
              </a:spcBef>
              <a:spcAft>
                <a:spcPts val="0"/>
              </a:spcAft>
              <a:buSzPts val="2700"/>
              <a:buFont typeface="Calibri"/>
              <a:buNone/>
              <a:defRPr sz="2700">
                <a:latin typeface="Calibri"/>
                <a:ea typeface="Calibri"/>
                <a:cs typeface="Calibri"/>
                <a:sym typeface="Calibri"/>
              </a:defRPr>
            </a:lvl6pPr>
            <a:lvl7pPr lvl="6">
              <a:lnSpc>
                <a:spcPct val="100000"/>
              </a:lnSpc>
              <a:spcBef>
                <a:spcPts val="0"/>
              </a:spcBef>
              <a:spcAft>
                <a:spcPts val="0"/>
              </a:spcAft>
              <a:buSzPts val="2700"/>
              <a:buFont typeface="Calibri"/>
              <a:buNone/>
              <a:defRPr sz="2700">
                <a:latin typeface="Calibri"/>
                <a:ea typeface="Calibri"/>
                <a:cs typeface="Calibri"/>
                <a:sym typeface="Calibri"/>
              </a:defRPr>
            </a:lvl7pPr>
            <a:lvl8pPr lvl="7">
              <a:lnSpc>
                <a:spcPct val="100000"/>
              </a:lnSpc>
              <a:spcBef>
                <a:spcPts val="0"/>
              </a:spcBef>
              <a:spcAft>
                <a:spcPts val="0"/>
              </a:spcAft>
              <a:buSzPts val="2700"/>
              <a:buFont typeface="Calibri"/>
              <a:buNone/>
              <a:defRPr sz="2700">
                <a:latin typeface="Calibri"/>
                <a:ea typeface="Calibri"/>
                <a:cs typeface="Calibri"/>
                <a:sym typeface="Calibri"/>
              </a:defRPr>
            </a:lvl8pPr>
            <a:lvl9pPr lvl="8">
              <a:lnSpc>
                <a:spcPct val="100000"/>
              </a:lnSpc>
              <a:spcBef>
                <a:spcPts val="0"/>
              </a:spcBef>
              <a:spcAft>
                <a:spcPts val="0"/>
              </a:spcAft>
              <a:buSzPts val="2700"/>
              <a:buFont typeface="Calibri"/>
              <a:buNone/>
              <a:defRPr sz="2700">
                <a:latin typeface="Calibri"/>
                <a:ea typeface="Calibri"/>
                <a:cs typeface="Calibri"/>
                <a:sym typeface="Calibri"/>
              </a:defRPr>
            </a:lvl9pPr>
          </a:lstStyle>
          <a:p>
            <a:endParaRPr/>
          </a:p>
        </p:txBody>
      </p:sp>
    </p:spTree>
    <p:extLst>
      <p:ext uri="{BB962C8B-B14F-4D97-AF65-F5344CB8AC3E}">
        <p14:creationId xmlns:p14="http://schemas.microsoft.com/office/powerpoint/2010/main" val="4218955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bjective">
  <p:cSld name="Objectiv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a:off x="456175" y="744575"/>
            <a:ext cx="82323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Font typeface="Calibri"/>
              <a:buNone/>
              <a:defRPr sz="5000">
                <a:solidFill>
                  <a:schemeClr val="lt1"/>
                </a:solidFill>
                <a:latin typeface="Calibri"/>
                <a:ea typeface="Calibri"/>
                <a:cs typeface="Calibri"/>
                <a:sym typeface="Calibri"/>
              </a:defRPr>
            </a:lvl1pPr>
            <a:lvl2pPr lvl="1">
              <a:spcBef>
                <a:spcPts val="0"/>
              </a:spcBef>
              <a:spcAft>
                <a:spcPts val="0"/>
              </a:spcAft>
              <a:buSzPts val="5100"/>
              <a:buFont typeface="Calibri"/>
              <a:buNone/>
              <a:defRPr sz="5100">
                <a:latin typeface="Calibri"/>
                <a:ea typeface="Calibri"/>
                <a:cs typeface="Calibri"/>
                <a:sym typeface="Calibri"/>
              </a:defRPr>
            </a:lvl2pPr>
            <a:lvl3pPr lvl="2">
              <a:spcBef>
                <a:spcPts val="0"/>
              </a:spcBef>
              <a:spcAft>
                <a:spcPts val="0"/>
              </a:spcAft>
              <a:buSzPts val="5100"/>
              <a:buFont typeface="Calibri"/>
              <a:buNone/>
              <a:defRPr sz="5100">
                <a:latin typeface="Calibri"/>
                <a:ea typeface="Calibri"/>
                <a:cs typeface="Calibri"/>
                <a:sym typeface="Calibri"/>
              </a:defRPr>
            </a:lvl3pPr>
            <a:lvl4pPr lvl="3">
              <a:spcBef>
                <a:spcPts val="0"/>
              </a:spcBef>
              <a:spcAft>
                <a:spcPts val="0"/>
              </a:spcAft>
              <a:buSzPts val="5100"/>
              <a:buFont typeface="Calibri"/>
              <a:buNone/>
              <a:defRPr sz="5100">
                <a:latin typeface="Calibri"/>
                <a:ea typeface="Calibri"/>
                <a:cs typeface="Calibri"/>
                <a:sym typeface="Calibri"/>
              </a:defRPr>
            </a:lvl4pPr>
            <a:lvl5pPr lvl="4">
              <a:spcBef>
                <a:spcPts val="0"/>
              </a:spcBef>
              <a:spcAft>
                <a:spcPts val="0"/>
              </a:spcAft>
              <a:buSzPts val="5100"/>
              <a:buFont typeface="Calibri"/>
              <a:buNone/>
              <a:defRPr sz="5100">
                <a:latin typeface="Calibri"/>
                <a:ea typeface="Calibri"/>
                <a:cs typeface="Calibri"/>
                <a:sym typeface="Calibri"/>
              </a:defRPr>
            </a:lvl5pPr>
            <a:lvl6pPr lvl="5">
              <a:spcBef>
                <a:spcPts val="0"/>
              </a:spcBef>
              <a:spcAft>
                <a:spcPts val="0"/>
              </a:spcAft>
              <a:buSzPts val="5100"/>
              <a:buFont typeface="Calibri"/>
              <a:buNone/>
              <a:defRPr sz="5100">
                <a:latin typeface="Calibri"/>
                <a:ea typeface="Calibri"/>
                <a:cs typeface="Calibri"/>
                <a:sym typeface="Calibri"/>
              </a:defRPr>
            </a:lvl6pPr>
            <a:lvl7pPr lvl="6">
              <a:spcBef>
                <a:spcPts val="0"/>
              </a:spcBef>
              <a:spcAft>
                <a:spcPts val="0"/>
              </a:spcAft>
              <a:buSzPts val="5100"/>
              <a:buFont typeface="Calibri"/>
              <a:buNone/>
              <a:defRPr sz="5100">
                <a:latin typeface="Calibri"/>
                <a:ea typeface="Calibri"/>
                <a:cs typeface="Calibri"/>
                <a:sym typeface="Calibri"/>
              </a:defRPr>
            </a:lvl7pPr>
            <a:lvl8pPr lvl="7">
              <a:spcBef>
                <a:spcPts val="0"/>
              </a:spcBef>
              <a:spcAft>
                <a:spcPts val="0"/>
              </a:spcAft>
              <a:buSzPts val="5100"/>
              <a:buFont typeface="Calibri"/>
              <a:buNone/>
              <a:defRPr sz="5100">
                <a:latin typeface="Calibri"/>
                <a:ea typeface="Calibri"/>
                <a:cs typeface="Calibri"/>
                <a:sym typeface="Calibri"/>
              </a:defRPr>
            </a:lvl8pPr>
            <a:lvl9pPr lvl="8">
              <a:spcBef>
                <a:spcPts val="0"/>
              </a:spcBef>
              <a:spcAft>
                <a:spcPts val="0"/>
              </a:spcAft>
              <a:buSzPts val="5100"/>
              <a:buFont typeface="Calibri"/>
              <a:buNone/>
              <a:defRPr sz="5100">
                <a:latin typeface="Calibri"/>
                <a:ea typeface="Calibri"/>
                <a:cs typeface="Calibri"/>
                <a:sym typeface="Calibri"/>
              </a:defRPr>
            </a:lvl9pPr>
          </a:lstStyle>
          <a:p>
            <a:endParaRPr/>
          </a:p>
        </p:txBody>
      </p:sp>
      <p:sp>
        <p:nvSpPr>
          <p:cNvPr id="20" name="Google Shape;20;p5"/>
          <p:cNvSpPr txBox="1">
            <a:spLocks noGrp="1"/>
          </p:cNvSpPr>
          <p:nvPr>
            <p:ph type="subTitle" idx="1"/>
          </p:nvPr>
        </p:nvSpPr>
        <p:spPr>
          <a:xfrm>
            <a:off x="456175" y="2834125"/>
            <a:ext cx="82323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600"/>
              <a:buFont typeface="Calibri"/>
              <a:buNone/>
              <a:defRPr sz="2600">
                <a:solidFill>
                  <a:schemeClr val="lt1"/>
                </a:solidFill>
                <a:latin typeface="Calibri"/>
                <a:ea typeface="Calibri"/>
                <a:cs typeface="Calibri"/>
                <a:sym typeface="Calibri"/>
              </a:defRPr>
            </a:lvl1pPr>
            <a:lvl2pPr lvl="1">
              <a:lnSpc>
                <a:spcPct val="100000"/>
              </a:lnSpc>
              <a:spcBef>
                <a:spcPts val="0"/>
              </a:spcBef>
              <a:spcAft>
                <a:spcPts val="0"/>
              </a:spcAft>
              <a:buSzPts val="2700"/>
              <a:buFont typeface="Calibri"/>
              <a:buNone/>
              <a:defRPr sz="2700">
                <a:latin typeface="Calibri"/>
                <a:ea typeface="Calibri"/>
                <a:cs typeface="Calibri"/>
                <a:sym typeface="Calibri"/>
              </a:defRPr>
            </a:lvl2pPr>
            <a:lvl3pPr lvl="2">
              <a:lnSpc>
                <a:spcPct val="100000"/>
              </a:lnSpc>
              <a:spcBef>
                <a:spcPts val="0"/>
              </a:spcBef>
              <a:spcAft>
                <a:spcPts val="0"/>
              </a:spcAft>
              <a:buSzPts val="2700"/>
              <a:buFont typeface="Calibri"/>
              <a:buNone/>
              <a:defRPr sz="2700">
                <a:latin typeface="Calibri"/>
                <a:ea typeface="Calibri"/>
                <a:cs typeface="Calibri"/>
                <a:sym typeface="Calibri"/>
              </a:defRPr>
            </a:lvl3pPr>
            <a:lvl4pPr lvl="3">
              <a:lnSpc>
                <a:spcPct val="100000"/>
              </a:lnSpc>
              <a:spcBef>
                <a:spcPts val="0"/>
              </a:spcBef>
              <a:spcAft>
                <a:spcPts val="0"/>
              </a:spcAft>
              <a:buSzPts val="2700"/>
              <a:buFont typeface="Calibri"/>
              <a:buNone/>
              <a:defRPr sz="2700">
                <a:latin typeface="Calibri"/>
                <a:ea typeface="Calibri"/>
                <a:cs typeface="Calibri"/>
                <a:sym typeface="Calibri"/>
              </a:defRPr>
            </a:lvl4pPr>
            <a:lvl5pPr lvl="4">
              <a:lnSpc>
                <a:spcPct val="100000"/>
              </a:lnSpc>
              <a:spcBef>
                <a:spcPts val="0"/>
              </a:spcBef>
              <a:spcAft>
                <a:spcPts val="0"/>
              </a:spcAft>
              <a:buSzPts val="2700"/>
              <a:buFont typeface="Calibri"/>
              <a:buNone/>
              <a:defRPr sz="2700">
                <a:latin typeface="Calibri"/>
                <a:ea typeface="Calibri"/>
                <a:cs typeface="Calibri"/>
                <a:sym typeface="Calibri"/>
              </a:defRPr>
            </a:lvl5pPr>
            <a:lvl6pPr lvl="5">
              <a:lnSpc>
                <a:spcPct val="100000"/>
              </a:lnSpc>
              <a:spcBef>
                <a:spcPts val="0"/>
              </a:spcBef>
              <a:spcAft>
                <a:spcPts val="0"/>
              </a:spcAft>
              <a:buSzPts val="2700"/>
              <a:buFont typeface="Calibri"/>
              <a:buNone/>
              <a:defRPr sz="2700">
                <a:latin typeface="Calibri"/>
                <a:ea typeface="Calibri"/>
                <a:cs typeface="Calibri"/>
                <a:sym typeface="Calibri"/>
              </a:defRPr>
            </a:lvl6pPr>
            <a:lvl7pPr lvl="6">
              <a:lnSpc>
                <a:spcPct val="100000"/>
              </a:lnSpc>
              <a:spcBef>
                <a:spcPts val="0"/>
              </a:spcBef>
              <a:spcAft>
                <a:spcPts val="0"/>
              </a:spcAft>
              <a:buSzPts val="2700"/>
              <a:buFont typeface="Calibri"/>
              <a:buNone/>
              <a:defRPr sz="2700">
                <a:latin typeface="Calibri"/>
                <a:ea typeface="Calibri"/>
                <a:cs typeface="Calibri"/>
                <a:sym typeface="Calibri"/>
              </a:defRPr>
            </a:lvl7pPr>
            <a:lvl8pPr lvl="7">
              <a:lnSpc>
                <a:spcPct val="100000"/>
              </a:lnSpc>
              <a:spcBef>
                <a:spcPts val="0"/>
              </a:spcBef>
              <a:spcAft>
                <a:spcPts val="0"/>
              </a:spcAft>
              <a:buSzPts val="2700"/>
              <a:buFont typeface="Calibri"/>
              <a:buNone/>
              <a:defRPr sz="2700">
                <a:latin typeface="Calibri"/>
                <a:ea typeface="Calibri"/>
                <a:cs typeface="Calibri"/>
                <a:sym typeface="Calibri"/>
              </a:defRPr>
            </a:lvl8pPr>
            <a:lvl9pPr lvl="8">
              <a:lnSpc>
                <a:spcPct val="100000"/>
              </a:lnSpc>
              <a:spcBef>
                <a:spcPts val="0"/>
              </a:spcBef>
              <a:spcAft>
                <a:spcPts val="0"/>
              </a:spcAft>
              <a:buSzPts val="2700"/>
              <a:buFont typeface="Calibri"/>
              <a:buNone/>
              <a:defRPr sz="2700">
                <a:latin typeface="Calibri"/>
                <a:ea typeface="Calibri"/>
                <a:cs typeface="Calibri"/>
                <a:sym typeface="Calibri"/>
              </a:defRPr>
            </a:lvl9pPr>
          </a:lstStyle>
          <a:p>
            <a:endParaRPr/>
          </a:p>
        </p:txBody>
      </p:sp>
    </p:spTree>
    <p:extLst>
      <p:ext uri="{BB962C8B-B14F-4D97-AF65-F5344CB8AC3E}">
        <p14:creationId xmlns:p14="http://schemas.microsoft.com/office/powerpoint/2010/main" val="2092065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Layout">
  <p:cSld name="One Column Layout">
    <p:bg>
      <p:bgPr>
        <a:solidFill>
          <a:schemeClr val="lt1"/>
        </a:solidFill>
        <a:effectLst/>
      </p:bgPr>
    </p:bg>
    <p:spTree>
      <p:nvGrpSpPr>
        <p:cNvPr id="1" name="Shape 22"/>
        <p:cNvGrpSpPr/>
        <p:nvPr/>
      </p:nvGrpSpPr>
      <p:grpSpPr>
        <a:xfrm>
          <a:off x="0" y="0"/>
          <a:ext cx="0" cy="0"/>
          <a:chOff x="0" y="0"/>
          <a:chExt cx="0" cy="0"/>
        </a:xfrm>
      </p:grpSpPr>
      <p:sp>
        <p:nvSpPr>
          <p:cNvPr id="24" name="Google Shape;24;p6"/>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
        <p:nvSpPr>
          <p:cNvPr id="25" name="Google Shape;25;p6"/>
          <p:cNvSpPr txBox="1">
            <a:spLocks noGrp="1"/>
          </p:cNvSpPr>
          <p:nvPr>
            <p:ph type="body" idx="1"/>
          </p:nvPr>
        </p:nvSpPr>
        <p:spPr>
          <a:xfrm>
            <a:off x="456300" y="1152475"/>
            <a:ext cx="8225400" cy="3416400"/>
          </a:xfrm>
          <a:prstGeom prst="rect">
            <a:avLst/>
          </a:prstGeom>
        </p:spPr>
        <p:txBody>
          <a:bodyPr spcFirstLastPara="1" wrap="square" lIns="91425" tIns="91425" rIns="91425" bIns="91425" anchor="t" anchorCtr="0">
            <a:noAutofit/>
          </a:bodyPr>
          <a:lstStyle>
            <a:lvl1pPr marL="457200" lvl="0"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5512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oogle Shape;13;p3" title="k20center-logo-variations_K20 Bug - White.png">
            <a:extLst>
              <a:ext uri="{FF2B5EF4-FFF2-40B4-BE49-F238E27FC236}">
                <a16:creationId xmlns:a16="http://schemas.microsoft.com/office/drawing/2014/main" id="{7A68CF45-1374-088A-EFD1-302E525C1A5F}"/>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623888" y="2807732"/>
            <a:ext cx="7885113" cy="1397000"/>
          </a:xfrm>
          <a:prstGeom prst="rect">
            <a:avLst/>
          </a:prstGeom>
        </p:spPr>
        <p:txBody>
          <a:bodyPr/>
          <a:lstStyle>
            <a:lvl1pPr marL="0" indent="0">
              <a:buClr>
                <a:schemeClr val="bg1"/>
              </a:buClr>
              <a:buNone/>
              <a:defRPr>
                <a:solidFill>
                  <a:schemeClr val="bg1"/>
                </a:solidFill>
              </a:defRPr>
            </a:lvl1pPr>
            <a:lvl2pPr marL="365760" indent="0">
              <a:buClr>
                <a:schemeClr val="bg1"/>
              </a:buClr>
              <a:buNone/>
              <a:defRPr>
                <a:solidFill>
                  <a:schemeClr val="bg1"/>
                </a:solidFill>
              </a:defRPr>
            </a:lvl2pPr>
            <a:lvl3pPr marL="822960" indent="0">
              <a:buClr>
                <a:schemeClr val="bg1"/>
              </a:buClr>
              <a:buNone/>
              <a:defRPr>
                <a:solidFill>
                  <a:schemeClr val="bg1"/>
                </a:solidFill>
              </a:defRPr>
            </a:lvl3pPr>
            <a:lvl4pPr marL="1371600" indent="0">
              <a:buClr>
                <a:schemeClr val="bg1"/>
              </a:buClr>
              <a:buNone/>
              <a:defRPr>
                <a:solidFill>
                  <a:schemeClr val="bg1"/>
                </a:solidFill>
              </a:defRPr>
            </a:lvl4pPr>
            <a:lvl5pPr marL="1828800" indent="0">
              <a:buClr>
                <a:schemeClr val="bg1"/>
              </a:buCl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762574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lumn Layout">
  <p:cSld name="Two Column Layout">
    <p:bg>
      <p:bgPr>
        <a:solidFill>
          <a:schemeClr val="lt1"/>
        </a:solid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
        <p:nvSpPr>
          <p:cNvPr id="28" name="Google Shape;28;p7"/>
          <p:cNvSpPr txBox="1">
            <a:spLocks noGrp="1"/>
          </p:cNvSpPr>
          <p:nvPr>
            <p:ph type="body" idx="1"/>
          </p:nvPr>
        </p:nvSpPr>
        <p:spPr>
          <a:xfrm>
            <a:off x="456300" y="1152475"/>
            <a:ext cx="3993900" cy="3416400"/>
          </a:xfrm>
          <a:prstGeom prst="rect">
            <a:avLst/>
          </a:prstGeom>
        </p:spPr>
        <p:txBody>
          <a:bodyPr spcFirstLastPara="1" wrap="square" lIns="91425" tIns="91425" rIns="91425" bIns="91425" anchor="t" anchorCtr="0">
            <a:noAutofit/>
          </a:bodyPr>
          <a:lstStyle>
            <a:lvl1pPr marL="457200" lvl="0"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
        <p:nvSpPr>
          <p:cNvPr id="29" name="Google Shape;29;p7"/>
          <p:cNvSpPr txBox="1">
            <a:spLocks noGrp="1"/>
          </p:cNvSpPr>
          <p:nvPr>
            <p:ph type="body" idx="2"/>
          </p:nvPr>
        </p:nvSpPr>
        <p:spPr>
          <a:xfrm>
            <a:off x="4687932" y="1152475"/>
            <a:ext cx="3993900" cy="3416400"/>
          </a:xfrm>
          <a:prstGeom prst="rect">
            <a:avLst/>
          </a:prstGeom>
        </p:spPr>
        <p:txBody>
          <a:bodyPr spcFirstLastPara="1" wrap="square" lIns="91425" tIns="91425" rIns="91425" bIns="91425" anchor="t" anchorCtr="0">
            <a:noAutofit/>
          </a:bodyPr>
          <a:lstStyle>
            <a:lvl1pPr marL="457200" lvl="0"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73546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1_Title Only">
    <p:bg>
      <p:bgPr>
        <a:solidFill>
          <a:schemeClr val="lt1"/>
        </a:solidFill>
        <a:effectLst/>
      </p:bgPr>
    </p:bg>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Tree>
    <p:extLst>
      <p:ext uri="{BB962C8B-B14F-4D97-AF65-F5344CB8AC3E}">
        <p14:creationId xmlns:p14="http://schemas.microsoft.com/office/powerpoint/2010/main" val="159822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ssential Question(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oogle Shape;13;p3" title="k20center-logo-variations_K20 Bug - White.png">
            <a:extLst>
              <a:ext uri="{FF2B5EF4-FFF2-40B4-BE49-F238E27FC236}">
                <a16:creationId xmlns:a16="http://schemas.microsoft.com/office/drawing/2014/main" id="{8AB0DF35-7A0A-7988-559E-7C564D811E15}"/>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4"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5" name="Text Placeholder 8"/>
          <p:cNvSpPr>
            <a:spLocks noGrp="1"/>
          </p:cNvSpPr>
          <p:nvPr>
            <p:ph type="body" sz="quarter" idx="10"/>
          </p:nvPr>
        </p:nvSpPr>
        <p:spPr>
          <a:xfrm>
            <a:off x="623888" y="2807732"/>
            <a:ext cx="7885113" cy="1397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425717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bjectiv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oogle Shape;13;p3" title="k20center-logo-variations_K20 Bug - White.png">
            <a:extLst>
              <a:ext uri="{FF2B5EF4-FFF2-40B4-BE49-F238E27FC236}">
                <a16:creationId xmlns:a16="http://schemas.microsoft.com/office/drawing/2014/main" id="{7D36B584-B8C6-9E8F-8DF8-B1CDD74D622D}"/>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4"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5" name="Text Placeholder 8"/>
          <p:cNvSpPr>
            <a:spLocks noGrp="1"/>
          </p:cNvSpPr>
          <p:nvPr>
            <p:ph type="body" sz="quarter" idx="10"/>
          </p:nvPr>
        </p:nvSpPr>
        <p:spPr>
          <a:xfrm>
            <a:off x="623888" y="2807732"/>
            <a:ext cx="7885113" cy="1397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23729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 1 Column">
    <p:spTree>
      <p:nvGrpSpPr>
        <p:cNvPr id="1" name=""/>
        <p:cNvGrpSpPr/>
        <p:nvPr/>
      </p:nvGrpSpPr>
      <p:grpSpPr>
        <a:xfrm>
          <a:off x="0" y="0"/>
          <a:ext cx="0" cy="0"/>
          <a:chOff x="0" y="0"/>
          <a:chExt cx="0" cy="0"/>
        </a:xfrm>
      </p:grpSpPr>
      <p:pic>
        <p:nvPicPr>
          <p:cNvPr id="3" name="Google Shape;29;p7" title="k20center-logo-variations_K20 - Bug Color.png">
            <a:extLst>
              <a:ext uri="{FF2B5EF4-FFF2-40B4-BE49-F238E27FC236}">
                <a16:creationId xmlns:a16="http://schemas.microsoft.com/office/drawing/2014/main" id="{2F96EA3B-36F6-7427-74F1-12CBE8A4E987}"/>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28649" y="1370013"/>
            <a:ext cx="7886699" cy="3262312"/>
          </a:xfrm>
          <a:prstGeom prst="rect">
            <a:avLst/>
          </a:prstGeom>
        </p:spPr>
        <p:txBody>
          <a:bodyPr/>
          <a:lstStyle>
            <a:lvl1pPr marL="228600" indent="-228600">
              <a:buFont typeface="+mj-lt"/>
              <a:buAutoNum type="arabicPeriod"/>
              <a:defRPr/>
            </a:lvl1pPr>
            <a:lvl2pPr marL="685800" indent="-320040">
              <a:buFont typeface="+mj-lt"/>
              <a:buAutoNum type="alphaLcPeriod"/>
              <a:defRPr/>
            </a:lvl2pPr>
            <a:lvl3pPr marL="1143000" indent="-320040">
              <a:buFont typeface="+mj-lt"/>
              <a:buAutoNum type="romanLcPeriod"/>
              <a:defRPr/>
            </a:lvl3pPr>
            <a:lvl4pPr marL="1600200" indent="-228600">
              <a:lnSpc>
                <a:spcPct val="100000"/>
              </a:lnSpc>
              <a:buSzPct val="120000"/>
              <a:buFont typeface="Arial" panose="020B0604020202020204" pitchFamily="34" charset="0"/>
              <a:buChar char="•"/>
              <a:defRPr/>
            </a:lvl4pPr>
            <a:lvl5pPr marL="2057400" indent="-228600">
              <a:lnSpc>
                <a:spcPct val="100000"/>
              </a:lnSpc>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27282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Content - 1 Column">
    <p:spTree>
      <p:nvGrpSpPr>
        <p:cNvPr id="1" name=""/>
        <p:cNvGrpSpPr/>
        <p:nvPr/>
      </p:nvGrpSpPr>
      <p:grpSpPr>
        <a:xfrm>
          <a:off x="0" y="0"/>
          <a:ext cx="0" cy="0"/>
          <a:chOff x="0" y="0"/>
          <a:chExt cx="0" cy="0"/>
        </a:xfrm>
      </p:grpSpPr>
      <p:pic>
        <p:nvPicPr>
          <p:cNvPr id="4" name="Google Shape;29;p7" title="k20center-logo-variations_K20 - Bug Color.png">
            <a:extLst>
              <a:ext uri="{FF2B5EF4-FFF2-40B4-BE49-F238E27FC236}">
                <a16:creationId xmlns:a16="http://schemas.microsoft.com/office/drawing/2014/main" id="{8E70329C-B833-52F7-486D-CA916B97F37A}"/>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77027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Content - 2 column">
    <p:spTree>
      <p:nvGrpSpPr>
        <p:cNvPr id="1" name=""/>
        <p:cNvGrpSpPr/>
        <p:nvPr/>
      </p:nvGrpSpPr>
      <p:grpSpPr>
        <a:xfrm>
          <a:off x="0" y="0"/>
          <a:ext cx="0" cy="0"/>
          <a:chOff x="0" y="0"/>
          <a:chExt cx="0" cy="0"/>
        </a:xfrm>
      </p:grpSpPr>
      <p:pic>
        <p:nvPicPr>
          <p:cNvPr id="5" name="Google Shape;29;p7" title="k20center-logo-variations_K20 - Bug Color.png">
            <a:extLst>
              <a:ext uri="{FF2B5EF4-FFF2-40B4-BE49-F238E27FC236}">
                <a16:creationId xmlns:a16="http://schemas.microsoft.com/office/drawing/2014/main" id="{B51E2300-140B-4E40-AFB1-5FDA99B0050F}"/>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0013"/>
            <a:ext cx="3867150" cy="3262312"/>
          </a:xfrm>
          <a:prstGeom prst="rect">
            <a:avLst/>
          </a:prstGeom>
        </p:spPr>
        <p:txBody>
          <a:bodyPr/>
          <a:lstStyle>
            <a:lvl1pPr marL="228600" indent="-320040">
              <a:buFont typeface="+mj-lt"/>
              <a:buAutoNum type="arabicPeriod"/>
              <a:defRPr/>
            </a:lvl1pPr>
            <a:lvl2pPr marL="685800" indent="-320040">
              <a:buFont typeface="+mj-lt"/>
              <a:buAutoNum type="alphaLcPeriod"/>
              <a:defRPr/>
            </a:lvl2pPr>
            <a:lvl3pPr marL="1143000" indent="-320040">
              <a:buFont typeface="+mj-lt"/>
              <a:buAutoNum type="romanLcPeriod"/>
              <a:defRPr/>
            </a:lvl3pPr>
            <a:lvl4pPr marL="1600200" indent="-320040">
              <a:lnSpc>
                <a:spcPct val="100000"/>
              </a:lnSpc>
              <a:buSzPct val="120000"/>
              <a:buFont typeface="Arial" panose="020B0604020202020204" pitchFamily="34" charset="0"/>
              <a:buChar char="•"/>
              <a:defRPr/>
            </a:lvl4pPr>
            <a:lvl5pPr marL="2057400" indent="-320040">
              <a:lnSpc>
                <a:spcPct val="100000"/>
              </a:lnSpc>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61275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structional Strategy">
    <p:spTree>
      <p:nvGrpSpPr>
        <p:cNvPr id="1" name=""/>
        <p:cNvGrpSpPr/>
        <p:nvPr/>
      </p:nvGrpSpPr>
      <p:grpSpPr>
        <a:xfrm>
          <a:off x="0" y="0"/>
          <a:ext cx="0" cy="0"/>
          <a:chOff x="0" y="0"/>
          <a:chExt cx="0" cy="0"/>
        </a:xfrm>
      </p:grpSpPr>
      <p:pic>
        <p:nvPicPr>
          <p:cNvPr id="4" name="Google Shape;29;p7" title="k20center-logo-variations_K20 - Bug Color.png">
            <a:extLst>
              <a:ext uri="{FF2B5EF4-FFF2-40B4-BE49-F238E27FC236}">
                <a16:creationId xmlns:a16="http://schemas.microsoft.com/office/drawing/2014/main" id="{40A46B44-2E49-9FC9-2A24-7B054A962E44}"/>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312409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908EBAAA-14BC-E8D6-8EDA-CB754C5BF187}"/>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7" name="Google Shape;32;p8"/>
          <p:cNvSpPr txBox="1">
            <a:spLocks noGrp="1"/>
          </p:cNvSpPr>
          <p:nvPr>
            <p:ph type="title"/>
          </p:nvPr>
        </p:nvSpPr>
        <p:spPr>
          <a:xfrm>
            <a:off x="754050" y="4329575"/>
            <a:ext cx="7635900" cy="572700"/>
          </a:xfrm>
          <a:prstGeom prst="rect">
            <a:avLst/>
          </a:prstGeom>
          <a:noFill/>
          <a:ln>
            <a:noFill/>
          </a:ln>
        </p:spPr>
        <p:txBody>
          <a:bodyPr spcFirstLastPara="1" lIns="91425" tIns="91425" rIns="91425" bIns="91425" anchor="t">
            <a:normAutofit/>
          </a:bodyPr>
          <a:lstStyle>
            <a:lvl1pPr lvl="0" algn="ctr">
              <a:lnSpc>
                <a:spcPct val="150000"/>
              </a:lnSpc>
              <a:spcBef>
                <a:spcPts val="0"/>
              </a:spcBef>
              <a:spcAft>
                <a:spcPts val="0"/>
              </a:spcAft>
              <a:buClr>
                <a:srgbClr val="275781"/>
              </a:buClr>
              <a:buSzPts val="1800"/>
              <a:buFont typeface="Calibri"/>
              <a:buNone/>
              <a:defRPr sz="1800">
                <a:solidFill>
                  <a:srgbClr val="275781"/>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r>
              <a:rPr lang="en-US"/>
              <a:t>Click to edit Master title style</a:t>
            </a:r>
            <a:endParaRPr dirty="0"/>
          </a:p>
        </p:txBody>
      </p:sp>
    </p:spTree>
    <p:extLst>
      <p:ext uri="{BB962C8B-B14F-4D97-AF65-F5344CB8AC3E}">
        <p14:creationId xmlns:p14="http://schemas.microsoft.com/office/powerpoint/2010/main" val="371748248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BDAF88F-BCF4-06FA-53EB-EC2E9C882934}"/>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EF9D264-72A7-5F2F-462A-39D7C82BA259}"/>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6746541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hf sldNum="0" hdr="0" ftr="0" dt="0"/>
  <p:txStyles>
    <p:titleStyle>
      <a:lvl1pPr algn="l" rtl="0" eaLnBrk="1" fontAlgn="base" hangingPunct="1">
        <a:lnSpc>
          <a:spcPct val="90000"/>
        </a:lnSpc>
        <a:spcBef>
          <a:spcPct val="0"/>
        </a:spcBef>
        <a:spcAft>
          <a:spcPct val="0"/>
        </a:spcAft>
        <a:defRPr sz="3600"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2pPr>
      <a:lvl3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3pPr>
      <a:lvl4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4pPr>
      <a:lvl5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5pPr>
      <a:lvl6pPr marL="4572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6pPr>
      <a:lvl7pPr marL="9144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7pPr>
      <a:lvl8pPr marL="13716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8pPr>
      <a:lvl9pPr marL="18288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9pPr>
    </p:titleStyle>
    <p:bodyStyle>
      <a:lvl1pPr marL="228600" indent="-228600" algn="l" rtl="0" eaLnBrk="1" fontAlgn="base" hangingPunct="1">
        <a:spcBef>
          <a:spcPts val="50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685800" indent="-228600" algn="l" rtl="0" eaLnBrk="1" fontAlgn="base" hangingPunct="1">
        <a:spcBef>
          <a:spcPts val="5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ts val="50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1" fontAlgn="base" hangingPunct="1">
        <a:lnSpc>
          <a:spcPct val="90000"/>
        </a:lnSpc>
        <a:spcBef>
          <a:spcPts val="5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1" fontAlgn="base" hangingPunct="1">
        <a:lnSpc>
          <a:spcPct val="90000"/>
        </a:lnSpc>
        <a:spcBef>
          <a:spcPts val="50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00ED0B5-42FA-F4A7-8808-C8CC2DB50D9A}"/>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28D3888B-8098-A232-2DB2-B8F375EFF592}"/>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7" name="Google Shape;29;p7" title="k20center-logo-variations_K20 - Bug Color.png">
            <a:extLst>
              <a:ext uri="{FF2B5EF4-FFF2-40B4-BE49-F238E27FC236}">
                <a16:creationId xmlns:a16="http://schemas.microsoft.com/office/drawing/2014/main" id="{F7FC3680-891B-1B7D-55D0-F235AA055CD6}"/>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Tree>
    <p:extLst>
      <p:ext uri="{BB962C8B-B14F-4D97-AF65-F5344CB8AC3E}">
        <p14:creationId xmlns:p14="http://schemas.microsoft.com/office/powerpoint/2010/main" val="1177434203"/>
      </p:ext>
    </p:extLst>
  </p:cSld>
  <p:clrMap bg1="lt1" tx1="dk1" bg2="lt2" tx2="dk2" accent1="accent1" accent2="accent2" accent3="accent3" accent4="accent4" accent5="accent5" accent6="accent6" hlink="hlink" folHlink="folHlink"/>
  <p:txStyles>
    <p:titleStyle>
      <a:lvl1pPr algn="l" rtl="0" eaLnBrk="1" fontAlgn="base" hangingPunct="1">
        <a:lnSpc>
          <a:spcPct val="90000"/>
        </a:lnSpc>
        <a:spcBef>
          <a:spcPct val="0"/>
        </a:spcBef>
        <a:spcAft>
          <a:spcPct val="0"/>
        </a:spcAft>
        <a:defRPr sz="3600"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2pPr>
      <a:lvl3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3pPr>
      <a:lvl4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4pPr>
      <a:lvl5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5pPr>
      <a:lvl6pPr marL="4572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6pPr>
      <a:lvl7pPr marL="9144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7pPr>
      <a:lvl8pPr marL="13716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8pPr>
      <a:lvl9pPr marL="18288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9pPr>
    </p:titleStyle>
    <p:bodyStyle>
      <a:lvl1pPr marL="228600" indent="-319088" algn="l" rtl="0" eaLnBrk="1" fontAlgn="base" hangingPunct="1">
        <a:spcBef>
          <a:spcPts val="500"/>
        </a:spcBef>
        <a:spcAft>
          <a:spcPct val="0"/>
        </a:spcAft>
        <a:buClr>
          <a:srgbClr val="971D20"/>
        </a:buClr>
        <a:buFont typeface="Aptos Display" panose="020B0004020202020204" pitchFamily="34" charset="0"/>
        <a:buAutoNum type="arabicPeriod"/>
        <a:defRPr sz="2600" kern="1200">
          <a:solidFill>
            <a:schemeClr val="tx1"/>
          </a:solidFill>
          <a:latin typeface="Calibri" panose="020F0502020204030204" pitchFamily="34" charset="0"/>
          <a:ea typeface="+mn-ea"/>
          <a:cs typeface="Calibri" panose="020F0502020204030204" pitchFamily="34" charset="0"/>
        </a:defRPr>
      </a:lvl1pPr>
      <a:lvl2pPr marL="685800" indent="-319088" algn="l" rtl="0" eaLnBrk="1" fontAlgn="base" hangingPunct="1">
        <a:spcBef>
          <a:spcPts val="500"/>
        </a:spcBef>
        <a:spcAft>
          <a:spcPct val="0"/>
        </a:spcAft>
        <a:buClr>
          <a:schemeClr val="accent1"/>
        </a:buClr>
        <a:buFont typeface="Aptos Display" panose="020B0004020202020204" pitchFamily="34" charset="0"/>
        <a:buAutoNum type="alphaLcPeriod"/>
        <a:defRPr sz="2600" kern="1200">
          <a:solidFill>
            <a:schemeClr val="tx1"/>
          </a:solidFill>
          <a:latin typeface="Calibri" panose="020F0502020204030204" pitchFamily="34" charset="0"/>
          <a:ea typeface="+mn-ea"/>
          <a:cs typeface="Calibri" panose="020F0502020204030204" pitchFamily="34" charset="0"/>
        </a:defRPr>
      </a:lvl2pPr>
      <a:lvl3pPr marL="1143000" indent="-319088" algn="l" rtl="0" eaLnBrk="1" fontAlgn="base" hangingPunct="1">
        <a:spcBef>
          <a:spcPts val="500"/>
        </a:spcBef>
        <a:spcAft>
          <a:spcPct val="0"/>
        </a:spcAft>
        <a:buClr>
          <a:srgbClr val="E8BF3C"/>
        </a:buClr>
        <a:buFont typeface="Aptos Display" panose="020B0004020202020204" pitchFamily="34" charset="0"/>
        <a:buAutoNum type="romanLcPeriod"/>
        <a:defRPr sz="2600" kern="1200">
          <a:solidFill>
            <a:schemeClr val="tx1"/>
          </a:solidFill>
          <a:latin typeface="Calibri" panose="020F0502020204030204" pitchFamily="34" charset="0"/>
          <a:ea typeface="+mn-ea"/>
          <a:cs typeface="Calibri" panose="020F0502020204030204" pitchFamily="34" charset="0"/>
        </a:defRPr>
      </a:lvl3pPr>
      <a:lvl4pPr marL="1600200" indent="-319088" algn="l" rtl="0" eaLnBrk="1" fontAlgn="base" hangingPunct="1">
        <a:spcBef>
          <a:spcPts val="5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057400" indent="-319088" algn="l" rtl="0" eaLnBrk="1" fontAlgn="base" hangingPunct="1">
        <a:spcBef>
          <a:spcPts val="500"/>
        </a:spcBef>
        <a:spcAft>
          <a:spcPct val="0"/>
        </a:spcAft>
        <a:buClr>
          <a:schemeClr val="accent1"/>
        </a:buClr>
        <a:buSzPct val="75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video" Target="https://www.youtube.com/embed/Q_9O8J9skL0?list=PL8dPuuaLjXtMwV2btpcij8S3YohW9gUGN" TargetMode="Externa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canva.com"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video" Target="https://www.youtube.com/embed/EVS_yYQoLJg?feature=oembed"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7A8282BF-2A83-CF7E-0C7F-A83603BABDE2}"/>
            </a:ext>
          </a:extLst>
        </p:cNvPr>
        <p:cNvGrpSpPr/>
        <p:nvPr/>
      </p:nvGrpSpPr>
      <p:grpSpPr>
        <a:xfrm>
          <a:off x="0" y="0"/>
          <a:ext cx="0" cy="0"/>
          <a:chOff x="0" y="0"/>
          <a:chExt cx="0" cy="0"/>
        </a:xfrm>
      </p:grpSpPr>
      <p:sp>
        <p:nvSpPr>
          <p:cNvPr id="93" name="Google Shape;93;p19">
            <a:extLst>
              <a:ext uri="{FF2B5EF4-FFF2-40B4-BE49-F238E27FC236}">
                <a16:creationId xmlns:a16="http://schemas.microsoft.com/office/drawing/2014/main" id="{F0527099-83BC-851B-52D4-954A9227BDA3}"/>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Think-Pair-Share</a:t>
            </a:r>
            <a:endParaRPr dirty="0"/>
          </a:p>
        </p:txBody>
      </p:sp>
      <p:sp>
        <p:nvSpPr>
          <p:cNvPr id="94" name="Google Shape;94;p19">
            <a:extLst>
              <a:ext uri="{FF2B5EF4-FFF2-40B4-BE49-F238E27FC236}">
                <a16:creationId xmlns:a16="http://schemas.microsoft.com/office/drawing/2014/main" id="{8F080B33-7088-540D-4D21-952A3D6B3D30}"/>
              </a:ext>
            </a:extLst>
          </p:cNvPr>
          <p:cNvSpPr txBox="1">
            <a:spLocks noGrp="1"/>
          </p:cNvSpPr>
          <p:nvPr>
            <p:ph type="body" idx="1"/>
          </p:nvPr>
        </p:nvSpPr>
        <p:spPr>
          <a:xfrm>
            <a:off x="456300" y="938725"/>
            <a:ext cx="4981974" cy="54618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2200" dirty="0"/>
              <a:t>Does information want to be free?</a:t>
            </a:r>
            <a:endParaRPr sz="2200" dirty="0"/>
          </a:p>
          <a:p>
            <a:pPr marL="0" lvl="0" indent="0">
              <a:lnSpc>
                <a:spcPct val="100000"/>
              </a:lnSpc>
              <a:spcBef>
                <a:spcPts val="1200"/>
              </a:spcBef>
              <a:spcAft>
                <a:spcPts val="1200"/>
              </a:spcAft>
              <a:buNone/>
            </a:pPr>
            <a:r>
              <a:rPr lang="en" sz="2200" dirty="0"/>
              <a:t>“On the one hand, information wants to be expensive because it’s so valuable. The right information in the right place just changes your life. On the other hand, </a:t>
            </a:r>
            <a:r>
              <a:rPr lang="en" sz="2200" b="1" dirty="0">
                <a:solidFill>
                  <a:srgbClr val="91192A"/>
                </a:solidFill>
              </a:rPr>
              <a:t>information wants to be free</a:t>
            </a:r>
            <a:r>
              <a:rPr lang="en" sz="2200" dirty="0"/>
              <a:t> because the cost of getting it out is getting lower and lower all the time. So you have these two fighting against each other.” 				–Stewart Brand</a:t>
            </a:r>
            <a:endParaRPr sz="2200" dirty="0"/>
          </a:p>
        </p:txBody>
      </p:sp>
      <p:sp>
        <p:nvSpPr>
          <p:cNvPr id="2" name="Rectangle: Rounded Corners 1">
            <a:extLst>
              <a:ext uri="{FF2B5EF4-FFF2-40B4-BE49-F238E27FC236}">
                <a16:creationId xmlns:a16="http://schemas.microsoft.com/office/drawing/2014/main" id="{1BDE7087-DA52-5B02-8DE4-0911ADFE1A6A}"/>
              </a:ext>
            </a:extLst>
          </p:cNvPr>
          <p:cNvSpPr/>
          <p:nvPr/>
        </p:nvSpPr>
        <p:spPr>
          <a:xfrm>
            <a:off x="5657850" y="1387199"/>
            <a:ext cx="2959100" cy="3197501"/>
          </a:xfrm>
          <a:prstGeom prst="roundRect">
            <a:avLst/>
          </a:prstGeom>
          <a:solidFill>
            <a:srgbClr val="911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
                <a:srgbClr val="91192A"/>
              </a:buClr>
              <a:buSzPts val="2600"/>
              <a:buFont typeface="Calibri"/>
              <a:buNone/>
              <a:tabLst/>
              <a:defRPr/>
            </a:pPr>
            <a:r>
              <a:rPr kumimoji="0" lang="en-US" sz="2200" b="0" i="0" u="none" strike="noStrike" kern="0" cap="none" spc="0" normalizeH="0" baseline="0" noProof="0" dirty="0">
                <a:ln>
                  <a:noFill/>
                </a:ln>
                <a:solidFill>
                  <a:schemeClr val="bg1"/>
                </a:solidFill>
                <a:effectLst/>
                <a:uLnTx/>
                <a:uFillTx/>
                <a:latin typeface="Calibri"/>
                <a:ea typeface="Calibri"/>
                <a:cs typeface="Calibri"/>
                <a:sym typeface="Calibri"/>
              </a:rPr>
              <a:t>Thinking about the quote and what you have learned so far, what do you think “information wants to be free” means in its full context?</a:t>
            </a:r>
          </a:p>
        </p:txBody>
      </p:sp>
      <p:pic>
        <p:nvPicPr>
          <p:cNvPr id="3" name="Google Shape;96;p19" title="Think-Pair-Share.png">
            <a:extLst>
              <a:ext uri="{FF2B5EF4-FFF2-40B4-BE49-F238E27FC236}">
                <a16:creationId xmlns:a16="http://schemas.microsoft.com/office/drawing/2014/main" id="{D8D9C523-C1A3-FD78-01B6-B0BAC07BD011}"/>
              </a:ext>
            </a:extLst>
          </p:cNvPr>
          <p:cNvPicPr preferRelativeResize="0"/>
          <p:nvPr/>
        </p:nvPicPr>
        <p:blipFill>
          <a:blip r:embed="rId3">
            <a:alphaModFix/>
          </a:blip>
          <a:stretch>
            <a:fillRect/>
          </a:stretch>
        </p:blipFill>
        <p:spPr>
          <a:xfrm>
            <a:off x="6967376" y="268725"/>
            <a:ext cx="1890550" cy="883750"/>
          </a:xfrm>
          <a:prstGeom prst="rect">
            <a:avLst/>
          </a:prstGeom>
          <a:noFill/>
          <a:ln>
            <a:noFill/>
          </a:ln>
        </p:spPr>
      </p:pic>
    </p:spTree>
    <p:extLst>
      <p:ext uri="{BB962C8B-B14F-4D97-AF65-F5344CB8AC3E}">
        <p14:creationId xmlns:p14="http://schemas.microsoft.com/office/powerpoint/2010/main" val="3345801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DACD-08DD-07B8-E743-031A58A2126C}"/>
              </a:ext>
            </a:extLst>
          </p:cNvPr>
          <p:cNvSpPr>
            <a:spLocks noGrp="1"/>
          </p:cNvSpPr>
          <p:nvPr>
            <p:ph type="title"/>
          </p:nvPr>
        </p:nvSpPr>
        <p:spPr/>
        <p:txBody>
          <a:bodyPr/>
          <a:lstStyle/>
          <a:p>
            <a:r>
              <a:rPr lang="en-US" dirty="0"/>
              <a:t>Does information want to be free?</a:t>
            </a:r>
          </a:p>
        </p:txBody>
      </p:sp>
      <p:sp>
        <p:nvSpPr>
          <p:cNvPr id="3" name="Text Placeholder 2">
            <a:extLst>
              <a:ext uri="{FF2B5EF4-FFF2-40B4-BE49-F238E27FC236}">
                <a16:creationId xmlns:a16="http://schemas.microsoft.com/office/drawing/2014/main" id="{9647B802-E136-FC8F-7AEB-49186642396E}"/>
              </a:ext>
            </a:extLst>
          </p:cNvPr>
          <p:cNvSpPr>
            <a:spLocks noGrp="1"/>
          </p:cNvSpPr>
          <p:nvPr>
            <p:ph type="body" idx="1"/>
          </p:nvPr>
        </p:nvSpPr>
        <p:spPr/>
        <p:txBody>
          <a:bodyPr/>
          <a:lstStyle/>
          <a:p>
            <a:pPr marL="228600" indent="-228600">
              <a:spcBef>
                <a:spcPts val="500"/>
              </a:spcBef>
              <a:buSzPct val="100000"/>
            </a:pPr>
            <a:r>
              <a:rPr lang="en-US" sz="2000" dirty="0"/>
              <a:t>Some information is valuable and costs money, like paywalled content.</a:t>
            </a:r>
          </a:p>
          <a:p>
            <a:pPr marL="228600" indent="-228600">
              <a:spcBef>
                <a:spcPts val="500"/>
              </a:spcBef>
              <a:buSzPct val="100000"/>
            </a:pPr>
            <a:r>
              <a:rPr lang="en-US" sz="2000" dirty="0"/>
              <a:t>Technology makes sharing cheap and fast, which makes attempts to control or restrict content, like with a paywall, almost impossible.</a:t>
            </a:r>
          </a:p>
          <a:p>
            <a:pPr marL="228600" indent="-228600">
              <a:spcBef>
                <a:spcPts val="500"/>
              </a:spcBef>
              <a:buSzPct val="100000"/>
            </a:pPr>
            <a:r>
              <a:rPr lang="en-US" sz="2000" dirty="0"/>
              <a:t>This creates a conflict: People want to get paid for their work, but the internet makes copies of things and quickly spreads things around. </a:t>
            </a:r>
          </a:p>
          <a:p>
            <a:pPr marL="228600" indent="-228600">
              <a:spcBef>
                <a:spcPts val="500"/>
              </a:spcBef>
              <a:buSzPct val="100000"/>
            </a:pPr>
            <a:r>
              <a:rPr lang="en-US" sz="2000" dirty="0"/>
              <a:t>Pictures, videos and language </a:t>
            </a:r>
            <a:r>
              <a:rPr lang="en-US" sz="2000" i="1" dirty="0"/>
              <a:t>go viral</a:t>
            </a:r>
            <a:r>
              <a:rPr lang="en-US" sz="2000" dirty="0"/>
              <a:t> (spreading like a virus) or become </a:t>
            </a:r>
            <a:r>
              <a:rPr lang="en-US" sz="2000" i="1" dirty="0"/>
              <a:t>memes</a:t>
            </a:r>
            <a:r>
              <a:rPr lang="en-US" sz="2000" dirty="0"/>
              <a:t> (comes from the word “memetic,” which means passing between people through imitation.</a:t>
            </a:r>
          </a:p>
          <a:p>
            <a:pPr marL="228600" indent="-228600">
              <a:spcBef>
                <a:spcPts val="500"/>
              </a:spcBef>
              <a:buSzPct val="100000"/>
            </a:pPr>
            <a:r>
              <a:rPr lang="en-US" sz="2000" dirty="0"/>
              <a:t>Everything spreads whether you want it to or not—that’s the nature of the internet. </a:t>
            </a:r>
          </a:p>
        </p:txBody>
      </p:sp>
    </p:spTree>
    <p:extLst>
      <p:ext uri="{BB962C8B-B14F-4D97-AF65-F5344CB8AC3E}">
        <p14:creationId xmlns:p14="http://schemas.microsoft.com/office/powerpoint/2010/main" val="113362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DMCA: Digital Millennium Copyright Act</a:t>
            </a:r>
            <a:endParaRPr dirty="0"/>
          </a:p>
        </p:txBody>
      </p:sp>
      <p:sp>
        <p:nvSpPr>
          <p:cNvPr id="108" name="Google Shape;108;p2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dirty="0"/>
              <a:t>Have you ever seen this or something like it? </a:t>
            </a:r>
            <a:endParaRPr dirty="0"/>
          </a:p>
        </p:txBody>
      </p:sp>
      <p:pic>
        <p:nvPicPr>
          <p:cNvPr id="109" name="Google Shape;109;p21"/>
          <p:cNvPicPr preferRelativeResize="0"/>
          <p:nvPr/>
        </p:nvPicPr>
        <p:blipFill>
          <a:blip r:embed="rId3">
            <a:alphaModFix/>
          </a:blip>
          <a:stretch>
            <a:fillRect/>
          </a:stretch>
        </p:blipFill>
        <p:spPr>
          <a:xfrm>
            <a:off x="1600200" y="2011800"/>
            <a:ext cx="5943600" cy="2771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Word Cloud</a:t>
            </a:r>
            <a:endParaRPr dirty="0"/>
          </a:p>
        </p:txBody>
      </p:sp>
      <p:sp>
        <p:nvSpPr>
          <p:cNvPr id="115" name="Google Shape;115;p2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dirty="0"/>
              <a:t>What counts as intellectual property?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Intellectual Property </a:t>
            </a:r>
            <a:endParaRPr dirty="0"/>
          </a:p>
        </p:txBody>
      </p:sp>
      <p:sp>
        <p:nvSpPr>
          <p:cNvPr id="121" name="Google Shape;121;p2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Examples of intellectual property:</a:t>
            </a:r>
            <a:endParaRPr dirty="0"/>
          </a:p>
          <a:p>
            <a:pPr marL="228600" lvl="0" indent="-228600" algn="l" rtl="0">
              <a:spcBef>
                <a:spcPts val="500"/>
              </a:spcBef>
              <a:spcAft>
                <a:spcPts val="0"/>
              </a:spcAft>
              <a:buSzPts val="2600"/>
              <a:buChar char="●"/>
            </a:pPr>
            <a:r>
              <a:rPr lang="en" dirty="0"/>
              <a:t>Tweets</a:t>
            </a:r>
            <a:endParaRPr dirty="0"/>
          </a:p>
          <a:p>
            <a:pPr marL="228600" lvl="0" indent="-228600" algn="l" rtl="0">
              <a:spcBef>
                <a:spcPts val="500"/>
              </a:spcBef>
              <a:spcAft>
                <a:spcPts val="0"/>
              </a:spcAft>
              <a:buSzPts val="2600"/>
              <a:buChar char="●"/>
            </a:pPr>
            <a:r>
              <a:rPr lang="en" dirty="0"/>
              <a:t>Stickers</a:t>
            </a:r>
            <a:endParaRPr dirty="0"/>
          </a:p>
          <a:p>
            <a:pPr marL="228600" lvl="0" indent="-228600" algn="l" rtl="0">
              <a:spcBef>
                <a:spcPts val="500"/>
              </a:spcBef>
              <a:spcAft>
                <a:spcPts val="0"/>
              </a:spcAft>
              <a:buSzPts val="2600"/>
              <a:buChar char="●"/>
            </a:pPr>
            <a:r>
              <a:rPr lang="en" dirty="0"/>
              <a:t>Doodles</a:t>
            </a:r>
            <a:endParaRPr dirty="0"/>
          </a:p>
          <a:p>
            <a:pPr marL="228600" lvl="0" indent="-228600" algn="l" rtl="0">
              <a:spcBef>
                <a:spcPts val="500"/>
              </a:spcBef>
              <a:spcAft>
                <a:spcPts val="0"/>
              </a:spcAft>
              <a:buSzPts val="2600"/>
              <a:buChar char="●"/>
            </a:pPr>
            <a:r>
              <a:rPr lang="en" dirty="0"/>
              <a:t>Logos</a:t>
            </a:r>
            <a:endParaRPr dirty="0"/>
          </a:p>
          <a:p>
            <a:pPr marL="228600" lvl="0" indent="-228600" algn="l" rtl="0">
              <a:spcBef>
                <a:spcPts val="500"/>
              </a:spcBef>
              <a:spcAft>
                <a:spcPts val="0"/>
              </a:spcAft>
              <a:buSzPts val="2600"/>
              <a:buChar char="●"/>
            </a:pPr>
            <a:r>
              <a:rPr lang="en" dirty="0"/>
              <a:t>Pictures of your cat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Reflect</a:t>
            </a:r>
            <a:endParaRPr/>
          </a:p>
        </p:txBody>
      </p:sp>
      <p:sp>
        <p:nvSpPr>
          <p:cNvPr id="127" name="Google Shape;127;p2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dirty="0"/>
              <a:t>What have you created recently that might be protected as intellectual property? </a:t>
            </a:r>
            <a:endParaRPr dirty="0"/>
          </a:p>
          <a:p>
            <a:pPr marL="0" lvl="0" indent="0" algn="l" rtl="0">
              <a:spcBef>
                <a:spcPts val="1200"/>
              </a:spcBef>
              <a:spcAft>
                <a:spcPts val="0"/>
              </a:spcAft>
              <a:buNone/>
            </a:pPr>
            <a:r>
              <a:rPr lang="en" dirty="0"/>
              <a:t>Have you ever used or transformed something originally made by someone else, like a drawing or photo? </a:t>
            </a:r>
            <a:endParaRPr dirty="0"/>
          </a:p>
          <a:p>
            <a:pPr marL="0" lvl="0" indent="0" algn="l" rtl="0">
              <a:spcBef>
                <a:spcPts val="1200"/>
              </a:spcBef>
              <a:spcAft>
                <a:spcPts val="1200"/>
              </a:spcAft>
              <a:buNone/>
            </a:pPr>
            <a:endParaRPr dirty="0">
              <a:solidFill>
                <a:srgbClr val="91192A"/>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Copyright</a:t>
            </a:r>
            <a:endParaRPr/>
          </a:p>
        </p:txBody>
      </p:sp>
      <p:sp>
        <p:nvSpPr>
          <p:cNvPr id="133" name="Google Shape;133;p25"/>
          <p:cNvSpPr txBox="1">
            <a:spLocks noGrp="1"/>
          </p:cNvSpPr>
          <p:nvPr>
            <p:ph type="body" idx="1"/>
          </p:nvPr>
        </p:nvSpPr>
        <p:spPr>
          <a:xfrm>
            <a:off x="456300" y="1319175"/>
            <a:ext cx="3993900" cy="3249600"/>
          </a:xfrm>
          <a:prstGeom prst="rect">
            <a:avLst/>
          </a:prstGeom>
        </p:spPr>
        <p:txBody>
          <a:bodyPr spcFirstLastPara="1" wrap="square" lIns="91425" tIns="91425" rIns="91425" bIns="91425" anchor="t" anchorCtr="0">
            <a:noAutofit/>
          </a:bodyPr>
          <a:lstStyle/>
          <a:p>
            <a:pPr marL="228600" lvl="0" indent="-228600" algn="l" rtl="0">
              <a:spcBef>
                <a:spcPts val="500"/>
              </a:spcBef>
              <a:spcAft>
                <a:spcPts val="0"/>
              </a:spcAft>
              <a:buSzPts val="2600"/>
              <a:buChar char="●"/>
            </a:pPr>
            <a:r>
              <a:rPr lang="en" dirty="0"/>
              <a:t>Literary </a:t>
            </a:r>
            <a:endParaRPr dirty="0"/>
          </a:p>
          <a:p>
            <a:pPr marL="228600" lvl="0" indent="-228600" algn="l" rtl="0">
              <a:spcBef>
                <a:spcPts val="500"/>
              </a:spcBef>
              <a:spcAft>
                <a:spcPts val="0"/>
              </a:spcAft>
              <a:buSzPts val="2600"/>
              <a:buChar char="●"/>
            </a:pPr>
            <a:r>
              <a:rPr lang="en" dirty="0"/>
              <a:t>Musical</a:t>
            </a:r>
            <a:endParaRPr dirty="0"/>
          </a:p>
          <a:p>
            <a:pPr marL="228600" lvl="0" indent="-228600" algn="l" rtl="0">
              <a:spcBef>
                <a:spcPts val="500"/>
              </a:spcBef>
              <a:spcAft>
                <a:spcPts val="0"/>
              </a:spcAft>
              <a:buSzPts val="2600"/>
              <a:buChar char="●"/>
            </a:pPr>
            <a:r>
              <a:rPr lang="en" dirty="0"/>
              <a:t>Dramatic</a:t>
            </a:r>
            <a:endParaRPr dirty="0"/>
          </a:p>
          <a:p>
            <a:pPr marL="228600" lvl="0" indent="-228600" algn="l" rtl="0">
              <a:spcBef>
                <a:spcPts val="500"/>
              </a:spcBef>
              <a:spcAft>
                <a:spcPts val="0"/>
              </a:spcAft>
              <a:buSzPts val="2600"/>
              <a:buChar char="●"/>
            </a:pPr>
            <a:r>
              <a:rPr lang="en" dirty="0"/>
              <a:t>Choreographic</a:t>
            </a:r>
            <a:endParaRPr dirty="0"/>
          </a:p>
        </p:txBody>
      </p:sp>
      <p:sp>
        <p:nvSpPr>
          <p:cNvPr id="134" name="Google Shape;134;p25"/>
          <p:cNvSpPr txBox="1">
            <a:spLocks noGrp="1"/>
          </p:cNvSpPr>
          <p:nvPr>
            <p:ph type="body" idx="2"/>
          </p:nvPr>
        </p:nvSpPr>
        <p:spPr>
          <a:xfrm>
            <a:off x="4687675" y="1319175"/>
            <a:ext cx="3993900" cy="3249600"/>
          </a:xfrm>
          <a:prstGeom prst="rect">
            <a:avLst/>
          </a:prstGeom>
        </p:spPr>
        <p:txBody>
          <a:bodyPr spcFirstLastPara="1" wrap="square" lIns="91425" tIns="91425" rIns="91425" bIns="91425" anchor="t" anchorCtr="0">
            <a:noAutofit/>
          </a:bodyPr>
          <a:lstStyle/>
          <a:p>
            <a:pPr marL="228600" lvl="0" indent="-228600" algn="l" rtl="0">
              <a:spcBef>
                <a:spcPts val="500"/>
              </a:spcBef>
              <a:spcAft>
                <a:spcPts val="0"/>
              </a:spcAft>
              <a:buSzPts val="2600"/>
              <a:buChar char="●"/>
            </a:pPr>
            <a:r>
              <a:rPr lang="en" dirty="0"/>
              <a:t>Visual art</a:t>
            </a:r>
            <a:endParaRPr dirty="0"/>
          </a:p>
          <a:p>
            <a:pPr marL="228600" lvl="0" indent="-228600" algn="l" rtl="0">
              <a:spcBef>
                <a:spcPts val="500"/>
              </a:spcBef>
              <a:spcAft>
                <a:spcPts val="0"/>
              </a:spcAft>
              <a:buSzPts val="2600"/>
              <a:buChar char="●"/>
            </a:pPr>
            <a:r>
              <a:rPr lang="en" dirty="0"/>
              <a:t>Film</a:t>
            </a:r>
            <a:endParaRPr dirty="0"/>
          </a:p>
          <a:p>
            <a:pPr marL="228600" lvl="0" indent="-228600" algn="l" rtl="0">
              <a:spcBef>
                <a:spcPts val="500"/>
              </a:spcBef>
              <a:spcAft>
                <a:spcPts val="0"/>
              </a:spcAft>
              <a:buSzPts val="2600"/>
              <a:buChar char="●"/>
            </a:pPr>
            <a:r>
              <a:rPr lang="en" dirty="0"/>
              <a:t>Architecture</a:t>
            </a:r>
            <a:endParaRPr dirty="0"/>
          </a:p>
          <a:p>
            <a:pPr marL="228600" lvl="0" indent="-228600" algn="l" rtl="0">
              <a:spcBef>
                <a:spcPts val="500"/>
              </a:spcBef>
              <a:spcAft>
                <a:spcPts val="0"/>
              </a:spcAft>
              <a:buSzPts val="2600"/>
              <a:buChar char="●"/>
            </a:pPr>
            <a:r>
              <a:rPr lang="en" dirty="0"/>
              <a:t>Sound</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A2C73C2F-CE90-5D3A-CFCA-E0963447EE16}"/>
            </a:ext>
          </a:extLst>
        </p:cNvPr>
        <p:cNvGrpSpPr/>
        <p:nvPr/>
      </p:nvGrpSpPr>
      <p:grpSpPr>
        <a:xfrm>
          <a:off x="0" y="0"/>
          <a:ext cx="0" cy="0"/>
          <a:chOff x="0" y="0"/>
          <a:chExt cx="0" cy="0"/>
        </a:xfrm>
      </p:grpSpPr>
      <p:sp>
        <p:nvSpPr>
          <p:cNvPr id="132" name="Google Shape;132;p25">
            <a:extLst>
              <a:ext uri="{FF2B5EF4-FFF2-40B4-BE49-F238E27FC236}">
                <a16:creationId xmlns:a16="http://schemas.microsoft.com/office/drawing/2014/main" id="{C1E77EB3-1525-8D31-9457-3D3897B8512B}"/>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Copyright</a:t>
            </a:r>
            <a:endParaRPr dirty="0"/>
          </a:p>
        </p:txBody>
      </p:sp>
      <p:sp>
        <p:nvSpPr>
          <p:cNvPr id="133" name="Google Shape;133;p25">
            <a:extLst>
              <a:ext uri="{FF2B5EF4-FFF2-40B4-BE49-F238E27FC236}">
                <a16:creationId xmlns:a16="http://schemas.microsoft.com/office/drawing/2014/main" id="{35EFCB22-005F-25DB-E57A-21545F069E67}"/>
              </a:ext>
            </a:extLst>
          </p:cNvPr>
          <p:cNvSpPr txBox="1">
            <a:spLocks noGrp="1"/>
          </p:cNvSpPr>
          <p:nvPr>
            <p:ph type="body" idx="1"/>
          </p:nvPr>
        </p:nvSpPr>
        <p:spPr>
          <a:xfrm>
            <a:off x="456300" y="1319175"/>
            <a:ext cx="7913000" cy="3249600"/>
          </a:xfrm>
          <a:prstGeom prst="rect">
            <a:avLst/>
          </a:prstGeom>
        </p:spPr>
        <p:txBody>
          <a:bodyPr spcFirstLastPara="1" wrap="square" lIns="91425" tIns="91425" rIns="91425" bIns="91425" anchor="t" anchorCtr="0">
            <a:noAutofit/>
          </a:bodyPr>
          <a:lstStyle/>
          <a:p>
            <a:pPr marL="228600" indent="-228600" fontAlgn="base"/>
            <a:r>
              <a:rPr lang="en-US" dirty="0"/>
              <a:t>Copyright protects all original works equally.</a:t>
            </a:r>
          </a:p>
          <a:p>
            <a:pPr marL="228600" indent="-228600" fontAlgn="base"/>
            <a:r>
              <a:rPr lang="en-US" dirty="0"/>
              <a:t>The law doesn’t differentiate protection based on purpose or quality.</a:t>
            </a:r>
          </a:p>
          <a:p>
            <a:pPr marL="228600" indent="-228600" fontAlgn="base"/>
            <a:r>
              <a:rPr lang="en-US" dirty="0"/>
              <a:t>Whether it’s high art or a rough draft, if you created it, it’s yours.</a:t>
            </a:r>
          </a:p>
          <a:p>
            <a:pPr marL="685800" lvl="1" indent="-228600" fontAlgn="base"/>
            <a:r>
              <a:rPr lang="en-US" dirty="0"/>
              <a:t>This includes work you’ve done for school.</a:t>
            </a:r>
          </a:p>
        </p:txBody>
      </p:sp>
    </p:spTree>
    <p:extLst>
      <p:ext uri="{BB962C8B-B14F-4D97-AF65-F5344CB8AC3E}">
        <p14:creationId xmlns:p14="http://schemas.microsoft.com/office/powerpoint/2010/main" val="111473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Sketchnotes</a:t>
            </a:r>
            <a:endParaRPr/>
          </a:p>
        </p:txBody>
      </p:sp>
      <p:sp>
        <p:nvSpPr>
          <p:cNvPr id="141" name="Google Shape;141;p26"/>
          <p:cNvSpPr txBox="1">
            <a:spLocks noGrp="1"/>
          </p:cNvSpPr>
          <p:nvPr>
            <p:ph type="body" idx="1"/>
          </p:nvPr>
        </p:nvSpPr>
        <p:spPr>
          <a:xfrm>
            <a:off x="456300" y="1152475"/>
            <a:ext cx="4115700" cy="3416400"/>
          </a:xfrm>
          <a:prstGeom prst="rect">
            <a:avLst/>
          </a:prstGeom>
        </p:spPr>
        <p:txBody>
          <a:bodyPr spcFirstLastPara="1" wrap="square" lIns="91425" tIns="91425" rIns="91425" bIns="91425" anchor="t" anchorCtr="0">
            <a:noAutofit/>
          </a:bodyPr>
          <a:lstStyle/>
          <a:p>
            <a:pPr marL="228600" indent="-228600">
              <a:spcBef>
                <a:spcPts val="500"/>
              </a:spcBef>
            </a:pPr>
            <a:r>
              <a:rPr lang="en" dirty="0"/>
              <a:t>As you watch the video, sketch notes of what you hear and see. </a:t>
            </a:r>
          </a:p>
          <a:p>
            <a:pPr marL="228600" indent="-228600">
              <a:spcBef>
                <a:spcPts val="500"/>
              </a:spcBef>
            </a:pPr>
            <a:r>
              <a:rPr lang="en" dirty="0"/>
              <a:t>This may include lines, shapes, dots, arrows, diagrams, colors, etc. to represent key points and main ideas. </a:t>
            </a:r>
          </a:p>
        </p:txBody>
      </p:sp>
      <p:pic>
        <p:nvPicPr>
          <p:cNvPr id="143" name="Google Shape;143;p26" title="Sketchnote.png"/>
          <p:cNvPicPr preferRelativeResize="0"/>
          <p:nvPr/>
        </p:nvPicPr>
        <p:blipFill>
          <a:blip r:embed="rId3">
            <a:alphaModFix/>
          </a:blip>
          <a:stretch>
            <a:fillRect/>
          </a:stretch>
        </p:blipFill>
        <p:spPr>
          <a:xfrm>
            <a:off x="5664530" y="1320937"/>
            <a:ext cx="2506531" cy="2501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7" name="Online Media 6" title="Copyright, Exceptions, and Fair Use: Crash Course Intellectual Property #3">
            <a:hlinkClick r:id="" action="ppaction://media"/>
            <a:extLst>
              <a:ext uri="{FF2B5EF4-FFF2-40B4-BE49-F238E27FC236}">
                <a16:creationId xmlns:a16="http://schemas.microsoft.com/office/drawing/2014/main" id="{96940345-112B-5942-8813-E3627C13CE3F}"/>
              </a:ext>
            </a:extLst>
          </p:cNvPr>
          <p:cNvPicPr>
            <a:picLocks noRot="1" noChangeAspect="1"/>
          </p:cNvPicPr>
          <p:nvPr>
            <a:videoFile r:link="rId1"/>
          </p:nvPr>
        </p:nvPicPr>
        <p:blipFill>
          <a:blip r:embed="rId4"/>
          <a:stretch>
            <a:fillRect/>
          </a:stretch>
        </p:blipFill>
        <p:spPr>
          <a:xfrm>
            <a:off x="273050" y="395638"/>
            <a:ext cx="7969250" cy="4502243"/>
          </a:xfrm>
          <a:prstGeom prst="rect">
            <a:avLst/>
          </a:prstGeom>
        </p:spPr>
      </p:pic>
    </p:spTree>
    <p:extLst>
      <p:ext uri="{BB962C8B-B14F-4D97-AF65-F5344CB8AC3E}">
        <p14:creationId xmlns:p14="http://schemas.microsoft.com/office/powerpoint/2010/main" val="380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8C0D-F25F-BDD3-02B2-CF604F9E8AEF}"/>
              </a:ext>
            </a:extLst>
          </p:cNvPr>
          <p:cNvSpPr>
            <a:spLocks noGrp="1"/>
          </p:cNvSpPr>
          <p:nvPr>
            <p:ph type="title"/>
          </p:nvPr>
        </p:nvSpPr>
        <p:spPr/>
        <p:txBody>
          <a:bodyPr/>
          <a:lstStyle/>
          <a:p>
            <a:r>
              <a:rPr lang="en-US" dirty="0"/>
              <a:t>Intellectual Property no </a:t>
            </a:r>
            <a:r>
              <a:rPr lang="en-US" dirty="0" err="1"/>
              <a:t>Jutsu</a:t>
            </a:r>
            <a:endParaRPr lang="en-US" dirty="0"/>
          </a:p>
        </p:txBody>
      </p:sp>
      <p:sp>
        <p:nvSpPr>
          <p:cNvPr id="3" name="Subtitle 2">
            <a:extLst>
              <a:ext uri="{FF2B5EF4-FFF2-40B4-BE49-F238E27FC236}">
                <a16:creationId xmlns:a16="http://schemas.microsoft.com/office/drawing/2014/main" id="{0486F1A7-A37B-7B6B-BE7E-3DDE4DD0D28C}"/>
              </a:ext>
            </a:extLst>
          </p:cNvPr>
          <p:cNvSpPr>
            <a:spLocks noGrp="1"/>
          </p:cNvSpPr>
          <p:nvPr>
            <p:ph type="body" sz="quarter" idx="10"/>
          </p:nvPr>
        </p:nvSpPr>
        <p:spPr/>
        <p:txBody>
          <a:bodyPr/>
          <a:lstStyle/>
          <a:p>
            <a:r>
              <a:rPr lang="en-US" dirty="0"/>
              <a:t>Copywrongs, Fair Use, and Naruto v. Slater</a:t>
            </a:r>
          </a:p>
        </p:txBody>
      </p:sp>
    </p:spTree>
    <p:extLst>
      <p:ext uri="{BB962C8B-B14F-4D97-AF65-F5344CB8AC3E}">
        <p14:creationId xmlns:p14="http://schemas.microsoft.com/office/powerpoint/2010/main" val="923643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Takeaways</a:t>
            </a:r>
            <a:endParaRPr dirty="0"/>
          </a:p>
        </p:txBody>
      </p:sp>
      <p:sp>
        <p:nvSpPr>
          <p:cNvPr id="149" name="Google Shape;149;p2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At the bottom of your notes, respond to the following question: </a:t>
            </a:r>
            <a:endParaRPr dirty="0"/>
          </a:p>
          <a:p>
            <a:pPr marL="0" lvl="0" indent="0" algn="l" rtl="0">
              <a:spcBef>
                <a:spcPts val="1200"/>
              </a:spcBef>
              <a:spcAft>
                <a:spcPts val="1200"/>
              </a:spcAft>
              <a:buNone/>
            </a:pPr>
            <a:r>
              <a:rPr lang="en" dirty="0"/>
              <a:t>What piece of knowledge do you think is or will be most useful to you? </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D78EF923-F3BA-E133-CFBF-867285AA59E8}"/>
            </a:ext>
          </a:extLst>
        </p:cNvPr>
        <p:cNvGrpSpPr/>
        <p:nvPr/>
      </p:nvGrpSpPr>
      <p:grpSpPr>
        <a:xfrm>
          <a:off x="0" y="0"/>
          <a:ext cx="0" cy="0"/>
          <a:chOff x="0" y="0"/>
          <a:chExt cx="0" cy="0"/>
        </a:xfrm>
      </p:grpSpPr>
      <p:sp>
        <p:nvSpPr>
          <p:cNvPr id="148" name="Google Shape;148;p27">
            <a:extLst>
              <a:ext uri="{FF2B5EF4-FFF2-40B4-BE49-F238E27FC236}">
                <a16:creationId xmlns:a16="http://schemas.microsoft.com/office/drawing/2014/main" id="{D8B867AE-7FDD-F357-01B1-DD6DF766D530}"/>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dirty="0"/>
              <a:t>Stealing vs. Transforming</a:t>
            </a:r>
            <a:endParaRPr dirty="0"/>
          </a:p>
        </p:txBody>
      </p:sp>
      <p:sp>
        <p:nvSpPr>
          <p:cNvPr id="149" name="Google Shape;149;p27">
            <a:extLst>
              <a:ext uri="{FF2B5EF4-FFF2-40B4-BE49-F238E27FC236}">
                <a16:creationId xmlns:a16="http://schemas.microsoft.com/office/drawing/2014/main" id="{C53448B8-888E-232D-E905-714E4B20C5B9}"/>
              </a:ext>
            </a:extLst>
          </p:cNvPr>
          <p:cNvSpPr txBox="1">
            <a:spLocks noGrp="1"/>
          </p:cNvSpPr>
          <p:nvPr>
            <p:ph type="body" idx="1"/>
          </p:nvPr>
        </p:nvSpPr>
        <p:spPr>
          <a:prstGeom prst="rect">
            <a:avLst/>
          </a:prstGeom>
        </p:spPr>
        <p:txBody>
          <a:bodyPr spcFirstLastPara="1" wrap="square" lIns="91425" tIns="91425" rIns="91425" bIns="91425" anchor="t" anchorCtr="0">
            <a:noAutofit/>
          </a:bodyPr>
          <a:lstStyle/>
          <a:p>
            <a:pPr marL="63500" indent="0">
              <a:buNone/>
            </a:pPr>
            <a:r>
              <a:rPr lang="en-US" dirty="0"/>
              <a:t>What do you think is the difference between stealing and transforming?</a:t>
            </a:r>
          </a:p>
        </p:txBody>
      </p:sp>
    </p:spTree>
    <p:extLst>
      <p:ext uri="{BB962C8B-B14F-4D97-AF65-F5344CB8AC3E}">
        <p14:creationId xmlns:p14="http://schemas.microsoft.com/office/powerpoint/2010/main" val="902487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Fair Use</a:t>
            </a:r>
            <a:endParaRPr dirty="0"/>
          </a:p>
        </p:txBody>
      </p:sp>
      <p:sp>
        <p:nvSpPr>
          <p:cNvPr id="161" name="Google Shape;161;p29"/>
          <p:cNvSpPr txBox="1">
            <a:spLocks noGrp="1"/>
          </p:cNvSpPr>
          <p:nvPr>
            <p:ph type="body" idx="1"/>
          </p:nvPr>
        </p:nvSpPr>
        <p:spPr>
          <a:prstGeom prst="rect">
            <a:avLst/>
          </a:prstGeom>
        </p:spPr>
        <p:txBody>
          <a:bodyPr spcFirstLastPara="1" wrap="square" lIns="91425" tIns="91425" rIns="91425" bIns="91425" anchor="t" anchorCtr="0">
            <a:noAutofit/>
          </a:bodyPr>
          <a:lstStyle/>
          <a:p>
            <a:pPr marL="228600" lvl="0" indent="-228600" algn="l" rtl="0">
              <a:spcBef>
                <a:spcPts val="500"/>
              </a:spcBef>
              <a:spcAft>
                <a:spcPts val="0"/>
              </a:spcAft>
              <a:buSzPts val="2600"/>
              <a:buChar char="●"/>
            </a:pPr>
            <a:r>
              <a:rPr lang="en" dirty="0"/>
              <a:t>Why are you using it? </a:t>
            </a:r>
            <a:endParaRPr dirty="0"/>
          </a:p>
          <a:p>
            <a:pPr marL="228600" lvl="0" indent="-228600" algn="l" rtl="0">
              <a:spcBef>
                <a:spcPts val="500"/>
              </a:spcBef>
              <a:spcAft>
                <a:spcPts val="0"/>
              </a:spcAft>
              <a:buSzPts val="2600"/>
              <a:buChar char="●"/>
            </a:pPr>
            <a:r>
              <a:rPr lang="en" dirty="0"/>
              <a:t>What kind of thing are you using it for?</a:t>
            </a:r>
            <a:endParaRPr dirty="0"/>
          </a:p>
          <a:p>
            <a:pPr marL="228600" lvl="0" indent="-228600" algn="l" rtl="0">
              <a:spcBef>
                <a:spcPts val="500"/>
              </a:spcBef>
              <a:spcAft>
                <a:spcPts val="0"/>
              </a:spcAft>
              <a:buSzPts val="2600"/>
              <a:buChar char="●"/>
            </a:pPr>
            <a:r>
              <a:rPr lang="en" dirty="0"/>
              <a:t>How much are you using?</a:t>
            </a:r>
            <a:endParaRPr dirty="0"/>
          </a:p>
          <a:p>
            <a:pPr marL="228600" lvl="0" indent="-228600" algn="l" rtl="0">
              <a:spcBef>
                <a:spcPts val="500"/>
              </a:spcBef>
              <a:spcAft>
                <a:spcPts val="0"/>
              </a:spcAft>
              <a:buSzPts val="2600"/>
              <a:buChar char="●"/>
            </a:pPr>
            <a:r>
              <a:rPr lang="en" dirty="0"/>
              <a:t>Will using it take away from the original creator’s money or audience?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00265-8837-F39B-D5F0-AB1A9B3C5C85}"/>
              </a:ext>
            </a:extLst>
          </p:cNvPr>
          <p:cNvSpPr>
            <a:spLocks noGrp="1"/>
          </p:cNvSpPr>
          <p:nvPr>
            <p:ph type="title"/>
          </p:nvPr>
        </p:nvSpPr>
        <p:spPr/>
        <p:txBody>
          <a:bodyPr/>
          <a:lstStyle/>
          <a:p>
            <a:r>
              <a:rPr lang="en-US" dirty="0"/>
              <a:t>Golden Rules</a:t>
            </a:r>
          </a:p>
        </p:txBody>
      </p:sp>
      <p:sp>
        <p:nvSpPr>
          <p:cNvPr id="3" name="Text Placeholder 2">
            <a:extLst>
              <a:ext uri="{FF2B5EF4-FFF2-40B4-BE49-F238E27FC236}">
                <a16:creationId xmlns:a16="http://schemas.microsoft.com/office/drawing/2014/main" id="{EF5C5F44-AC2C-D5AC-EB9B-64B952391BD8}"/>
              </a:ext>
            </a:extLst>
          </p:cNvPr>
          <p:cNvSpPr>
            <a:spLocks noGrp="1"/>
          </p:cNvSpPr>
          <p:nvPr>
            <p:ph type="body" idx="1"/>
          </p:nvPr>
        </p:nvSpPr>
        <p:spPr>
          <a:xfrm>
            <a:off x="270032" y="1152475"/>
            <a:ext cx="4454367" cy="3416400"/>
          </a:xfrm>
        </p:spPr>
        <p:txBody>
          <a:bodyPr/>
          <a:lstStyle/>
          <a:p>
            <a:pPr marL="63500" indent="0">
              <a:buSzPct val="100000"/>
              <a:buNone/>
            </a:pPr>
            <a:r>
              <a:rPr lang="en-US" sz="1800" b="1" dirty="0"/>
              <a:t>Golden Rule #1: </a:t>
            </a:r>
          </a:p>
          <a:p>
            <a:pPr marL="63500" indent="0">
              <a:buSzPct val="100000"/>
              <a:buNone/>
            </a:pPr>
            <a:r>
              <a:rPr lang="en-US" sz="1800" b="1" dirty="0"/>
              <a:t>Do unto others as you’d have them do unto you.</a:t>
            </a:r>
          </a:p>
          <a:p>
            <a:pPr marL="228600" indent="-228600">
              <a:spcBef>
                <a:spcPts val="500"/>
              </a:spcBef>
              <a:buSzPct val="100000"/>
            </a:pPr>
            <a:r>
              <a:rPr lang="en-US" sz="1800" dirty="0"/>
              <a:t>Do not take from others unless you’d be okay if they did the same to you. Remember your logo on a $60 sweatshirt!</a:t>
            </a:r>
          </a:p>
          <a:p>
            <a:pPr marL="228600" indent="-228600">
              <a:spcBef>
                <a:spcPts val="500"/>
              </a:spcBef>
              <a:buSzPct val="100000"/>
            </a:pPr>
            <a:r>
              <a:rPr lang="en-US" sz="1800" dirty="0"/>
              <a:t>Fair use can mean remixing, referencing, and reviewing, but responsibly. </a:t>
            </a:r>
          </a:p>
          <a:p>
            <a:pPr marL="228600" indent="-228600">
              <a:spcBef>
                <a:spcPts val="500"/>
              </a:spcBef>
              <a:buSzPct val="100000"/>
            </a:pPr>
            <a:r>
              <a:rPr lang="en-US" sz="1800" dirty="0"/>
              <a:t>Fair use is not a free pass. It’s a legal defense, not a right. </a:t>
            </a:r>
          </a:p>
          <a:p>
            <a:pPr marL="228600" indent="-228600">
              <a:spcBef>
                <a:spcPts val="500"/>
              </a:spcBef>
              <a:buSzPct val="100000"/>
            </a:pPr>
            <a:r>
              <a:rPr lang="en-US" sz="1800" dirty="0"/>
              <a:t>What feels “fair”?</a:t>
            </a:r>
          </a:p>
        </p:txBody>
      </p:sp>
      <p:sp>
        <p:nvSpPr>
          <p:cNvPr id="7" name="Text Placeholder 2">
            <a:extLst>
              <a:ext uri="{FF2B5EF4-FFF2-40B4-BE49-F238E27FC236}">
                <a16:creationId xmlns:a16="http://schemas.microsoft.com/office/drawing/2014/main" id="{4A396EE4-4CD7-3D11-7DA3-8B7FE5100D7E}"/>
              </a:ext>
            </a:extLst>
          </p:cNvPr>
          <p:cNvSpPr txBox="1">
            <a:spLocks/>
          </p:cNvSpPr>
          <p:nvPr/>
        </p:nvSpPr>
        <p:spPr>
          <a:xfrm>
            <a:off x="4724399" y="1152475"/>
            <a:ext cx="4149569"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pPr marL="63500" indent="0">
              <a:buSzPct val="100000"/>
              <a:buNone/>
            </a:pPr>
            <a:r>
              <a:rPr lang="en-US" sz="1800" b="1" dirty="0"/>
              <a:t>Golden Rule #2: </a:t>
            </a:r>
          </a:p>
          <a:p>
            <a:pPr marL="63500" indent="0">
              <a:buSzPct val="100000"/>
              <a:buNone/>
            </a:pPr>
            <a:r>
              <a:rPr lang="en-US" sz="1800" b="1" dirty="0"/>
              <a:t>He who has the gold makes the rules.</a:t>
            </a:r>
          </a:p>
          <a:p>
            <a:pPr marL="228600" indent="-228600">
              <a:spcBef>
                <a:spcPts val="500"/>
              </a:spcBef>
              <a:buSzPct val="100000"/>
            </a:pPr>
            <a:r>
              <a:rPr lang="en-US" sz="1800" dirty="0"/>
              <a:t>For example, creators—like YouTube creators—encounter automated copyright claims. </a:t>
            </a:r>
          </a:p>
          <a:p>
            <a:pPr marL="228600" indent="-228600">
              <a:spcBef>
                <a:spcPts val="500"/>
              </a:spcBef>
              <a:buSzPct val="100000"/>
            </a:pPr>
            <a:r>
              <a:rPr lang="en-US" sz="1800" dirty="0"/>
              <a:t>Due to corporate influence, enforcement of copyright claims is often stacked against small creators. Be aware!</a:t>
            </a:r>
          </a:p>
        </p:txBody>
      </p:sp>
    </p:spTree>
    <p:extLst>
      <p:ext uri="{BB962C8B-B14F-4D97-AF65-F5344CB8AC3E}">
        <p14:creationId xmlns:p14="http://schemas.microsoft.com/office/powerpoint/2010/main" val="267970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TASL Cards</a:t>
            </a:r>
            <a:endParaRPr/>
          </a:p>
        </p:txBody>
      </p:sp>
      <p:sp>
        <p:nvSpPr>
          <p:cNvPr id="174" name="Google Shape;174;p31"/>
          <p:cNvSpPr txBox="1">
            <a:spLocks noGrp="1"/>
          </p:cNvSpPr>
          <p:nvPr>
            <p:ph type="body" idx="1"/>
          </p:nvPr>
        </p:nvSpPr>
        <p:spPr>
          <a:xfrm>
            <a:off x="456300" y="1152475"/>
            <a:ext cx="4115700" cy="3416400"/>
          </a:xfrm>
          <a:prstGeom prst="rect">
            <a:avLst/>
          </a:prstGeom>
        </p:spPr>
        <p:txBody>
          <a:bodyPr spcFirstLastPara="1" wrap="square" lIns="91425" tIns="91425" rIns="91425" bIns="91425" anchor="t" anchorCtr="0">
            <a:noAutofit/>
          </a:bodyPr>
          <a:lstStyle/>
          <a:p>
            <a:pPr marL="228600" lvl="0" indent="-228600" algn="l" rtl="0">
              <a:spcBef>
                <a:spcPts val="500"/>
              </a:spcBef>
              <a:spcAft>
                <a:spcPts val="0"/>
              </a:spcAft>
              <a:buSzPts val="2600"/>
              <a:buChar char="●"/>
            </a:pPr>
            <a:r>
              <a:rPr lang="en" dirty="0"/>
              <a:t>T: Title</a:t>
            </a:r>
            <a:endParaRPr dirty="0"/>
          </a:p>
          <a:p>
            <a:pPr marL="228600" lvl="0" indent="-228600" algn="l" rtl="0">
              <a:spcBef>
                <a:spcPts val="500"/>
              </a:spcBef>
              <a:spcAft>
                <a:spcPts val="0"/>
              </a:spcAft>
              <a:buSzPts val="2600"/>
              <a:buChar char="●"/>
            </a:pPr>
            <a:r>
              <a:rPr lang="en" dirty="0"/>
              <a:t>A: Author</a:t>
            </a:r>
            <a:endParaRPr dirty="0"/>
          </a:p>
          <a:p>
            <a:pPr marL="228600" lvl="0" indent="-228600" algn="l" rtl="0">
              <a:spcBef>
                <a:spcPts val="500"/>
              </a:spcBef>
              <a:spcAft>
                <a:spcPts val="0"/>
              </a:spcAft>
              <a:buSzPts val="2600"/>
              <a:buChar char="●"/>
            </a:pPr>
            <a:r>
              <a:rPr lang="en" dirty="0"/>
              <a:t>S: Source</a:t>
            </a:r>
            <a:endParaRPr dirty="0"/>
          </a:p>
          <a:p>
            <a:pPr marL="228600" lvl="0" indent="-228600" algn="l" rtl="0">
              <a:spcBef>
                <a:spcPts val="500"/>
              </a:spcBef>
              <a:spcAft>
                <a:spcPts val="0"/>
              </a:spcAft>
              <a:buSzPts val="2600"/>
              <a:buChar char="●"/>
            </a:pPr>
            <a:r>
              <a:rPr lang="en" dirty="0"/>
              <a:t>L: License</a:t>
            </a:r>
            <a:endParaRPr dirty="0"/>
          </a:p>
        </p:txBody>
      </p:sp>
      <p:pic>
        <p:nvPicPr>
          <p:cNvPr id="3" name="Picture 2" descr="A close-up of a paper&#10;&#10;AI-generated content may be incorrect.">
            <a:extLst>
              <a:ext uri="{FF2B5EF4-FFF2-40B4-BE49-F238E27FC236}">
                <a16:creationId xmlns:a16="http://schemas.microsoft.com/office/drawing/2014/main" id="{C80F964E-729C-9A9F-51DA-BA92F4DEDC4C}"/>
              </a:ext>
            </a:extLst>
          </p:cNvPr>
          <p:cNvPicPr>
            <a:picLocks noChangeAspect="1"/>
          </p:cNvPicPr>
          <p:nvPr/>
        </p:nvPicPr>
        <p:blipFill>
          <a:blip r:embed="rId3"/>
          <a:stretch>
            <a:fillRect/>
          </a:stretch>
        </p:blipFill>
        <p:spPr>
          <a:xfrm>
            <a:off x="4568875" y="112609"/>
            <a:ext cx="3536153" cy="491828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793BB10D-CF58-64FA-4D16-F66AD2C3CDC3}"/>
            </a:ext>
          </a:extLst>
        </p:cNvPr>
        <p:cNvGrpSpPr/>
        <p:nvPr/>
      </p:nvGrpSpPr>
      <p:grpSpPr>
        <a:xfrm>
          <a:off x="0" y="0"/>
          <a:ext cx="0" cy="0"/>
          <a:chOff x="0" y="0"/>
          <a:chExt cx="0" cy="0"/>
        </a:xfrm>
      </p:grpSpPr>
      <p:sp>
        <p:nvSpPr>
          <p:cNvPr id="173" name="Google Shape;173;p31">
            <a:extLst>
              <a:ext uri="{FF2B5EF4-FFF2-40B4-BE49-F238E27FC236}">
                <a16:creationId xmlns:a16="http://schemas.microsoft.com/office/drawing/2014/main" id="{1CFB98EA-9109-7F11-12CE-70908F54AD9A}"/>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TASL Cards</a:t>
            </a:r>
            <a:endParaRPr dirty="0"/>
          </a:p>
        </p:txBody>
      </p:sp>
      <p:sp>
        <p:nvSpPr>
          <p:cNvPr id="16" name="Google Shape;174;p31">
            <a:extLst>
              <a:ext uri="{FF2B5EF4-FFF2-40B4-BE49-F238E27FC236}">
                <a16:creationId xmlns:a16="http://schemas.microsoft.com/office/drawing/2014/main" id="{4D6C1BC4-1988-A8F4-3F59-5321F52C3950}"/>
              </a:ext>
            </a:extLst>
          </p:cNvPr>
          <p:cNvSpPr txBox="1">
            <a:spLocks noGrp="1"/>
          </p:cNvSpPr>
          <p:nvPr>
            <p:ph type="body" idx="1"/>
          </p:nvPr>
        </p:nvSpPr>
        <p:spPr>
          <a:xfrm>
            <a:off x="456300" y="1152475"/>
            <a:ext cx="4115700" cy="3416400"/>
          </a:xfrm>
          <a:prstGeom prst="rect">
            <a:avLst/>
          </a:prstGeom>
        </p:spPr>
        <p:txBody>
          <a:bodyPr spcFirstLastPara="1" wrap="square" lIns="91425" tIns="91425" rIns="91425" bIns="91425" anchor="t" anchorCtr="0">
            <a:noAutofit/>
          </a:bodyPr>
          <a:lstStyle/>
          <a:p>
            <a:pPr marL="228600" lvl="0" indent="-228600" algn="l" rtl="0">
              <a:spcBef>
                <a:spcPts val="500"/>
              </a:spcBef>
              <a:spcAft>
                <a:spcPts val="0"/>
              </a:spcAft>
              <a:buSzPts val="2600"/>
              <a:buChar char="●"/>
            </a:pPr>
            <a:r>
              <a:rPr lang="en" dirty="0"/>
              <a:t>T: Title</a:t>
            </a:r>
            <a:endParaRPr dirty="0"/>
          </a:p>
          <a:p>
            <a:pPr marL="228600" lvl="0" indent="-228600" algn="l" rtl="0">
              <a:spcBef>
                <a:spcPts val="500"/>
              </a:spcBef>
              <a:spcAft>
                <a:spcPts val="0"/>
              </a:spcAft>
              <a:buSzPts val="2600"/>
              <a:buChar char="●"/>
            </a:pPr>
            <a:r>
              <a:rPr lang="en" dirty="0"/>
              <a:t>A: Author</a:t>
            </a:r>
            <a:endParaRPr dirty="0"/>
          </a:p>
          <a:p>
            <a:pPr marL="228600" lvl="0" indent="-228600" algn="l" rtl="0">
              <a:spcBef>
                <a:spcPts val="500"/>
              </a:spcBef>
              <a:spcAft>
                <a:spcPts val="0"/>
              </a:spcAft>
              <a:buSzPts val="2600"/>
              <a:buChar char="●"/>
            </a:pPr>
            <a:r>
              <a:rPr lang="en" dirty="0"/>
              <a:t>S: Source</a:t>
            </a:r>
            <a:endParaRPr dirty="0"/>
          </a:p>
          <a:p>
            <a:pPr marL="228600" lvl="0" indent="-228600" algn="l" rtl="0">
              <a:spcBef>
                <a:spcPts val="500"/>
              </a:spcBef>
              <a:spcAft>
                <a:spcPts val="0"/>
              </a:spcAft>
              <a:buSzPts val="2600"/>
              <a:buChar char="●"/>
            </a:pPr>
            <a:r>
              <a:rPr lang="en" dirty="0"/>
              <a:t>L: License</a:t>
            </a:r>
            <a:endParaRPr dirty="0"/>
          </a:p>
        </p:txBody>
      </p:sp>
      <p:pic>
        <p:nvPicPr>
          <p:cNvPr id="3" name="Picture 2" descr="A close-up of a paper&#10;&#10;AI-generated content may be incorrect.">
            <a:extLst>
              <a:ext uri="{FF2B5EF4-FFF2-40B4-BE49-F238E27FC236}">
                <a16:creationId xmlns:a16="http://schemas.microsoft.com/office/drawing/2014/main" id="{BE3258EF-1198-BF8F-AE52-FB1DCB5914FF}"/>
              </a:ext>
            </a:extLst>
          </p:cNvPr>
          <p:cNvPicPr>
            <a:picLocks noChangeAspect="1"/>
          </p:cNvPicPr>
          <p:nvPr/>
        </p:nvPicPr>
        <p:blipFill>
          <a:blip r:embed="rId3"/>
          <a:stretch>
            <a:fillRect/>
          </a:stretch>
        </p:blipFill>
        <p:spPr>
          <a:xfrm>
            <a:off x="4568875" y="112609"/>
            <a:ext cx="3536153" cy="4918281"/>
          </a:xfrm>
          <a:prstGeom prst="rect">
            <a:avLst/>
          </a:prstGeom>
        </p:spPr>
      </p:pic>
      <p:pic>
        <p:nvPicPr>
          <p:cNvPr id="2050" name="Picture 2" descr="Monkey selfie with a stroopwafel">
            <a:extLst>
              <a:ext uri="{FF2B5EF4-FFF2-40B4-BE49-F238E27FC236}">
                <a16:creationId xmlns:a16="http://schemas.microsoft.com/office/drawing/2014/main" id="{05F6C876-89FD-CFA8-8A4C-3F9F907BBEF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rot="5400000">
            <a:off x="5326025" y="1058852"/>
            <a:ext cx="2022718" cy="13799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890CB2-8E37-965F-8A7F-80FE793028ED}"/>
              </a:ext>
            </a:extLst>
          </p:cNvPr>
          <p:cNvSpPr txBox="1"/>
          <p:nvPr/>
        </p:nvSpPr>
        <p:spPr>
          <a:xfrm>
            <a:off x="5312535" y="291136"/>
            <a:ext cx="2659488" cy="307777"/>
          </a:xfrm>
          <a:prstGeom prst="rect">
            <a:avLst/>
          </a:prstGeom>
          <a:noFill/>
        </p:spPr>
        <p:txBody>
          <a:bodyPr wrap="square">
            <a:spAutoFit/>
          </a:bodyPr>
          <a:lstStyle/>
          <a:p>
            <a:r>
              <a:rPr lang="en" dirty="0">
                <a:latin typeface="Calibri" panose="020F0502020204030204" pitchFamily="34" charset="0"/>
                <a:ea typeface="Calibri" panose="020F0502020204030204" pitchFamily="34" charset="0"/>
                <a:cs typeface="Calibri" panose="020F0502020204030204" pitchFamily="34" charset="0"/>
              </a:rPr>
              <a:t>Monkey selfie with a stroopwafel</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FABED6D-E965-1900-1605-7224C32578AF}"/>
              </a:ext>
            </a:extLst>
          </p:cNvPr>
          <p:cNvSpPr txBox="1"/>
          <p:nvPr/>
        </p:nvSpPr>
        <p:spPr>
          <a:xfrm>
            <a:off x="5647386" y="2893456"/>
            <a:ext cx="2253803" cy="307777"/>
          </a:xfrm>
          <a:prstGeom prst="rect">
            <a:avLst/>
          </a:prstGeom>
          <a:noFill/>
        </p:spPr>
        <p:txBody>
          <a:bodyPr wrap="square">
            <a:spAutoFit/>
          </a:bodyPr>
          <a:lstStyle/>
          <a:p>
            <a:r>
              <a:rPr lang="en" dirty="0">
                <a:latin typeface="Calibri" panose="020F0502020204030204" pitchFamily="34" charset="0"/>
                <a:ea typeface="Calibri" panose="020F0502020204030204" pitchFamily="34" charset="0"/>
                <a:cs typeface="Calibri" panose="020F0502020204030204" pitchFamily="34" charset="0"/>
              </a:rPr>
              <a:t>Ash Crow</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EC7F9AD-B7B6-BAFE-ECDD-A3953E8D8F7F}"/>
              </a:ext>
            </a:extLst>
          </p:cNvPr>
          <p:cNvSpPr txBox="1"/>
          <p:nvPr/>
        </p:nvSpPr>
        <p:spPr>
          <a:xfrm>
            <a:off x="5647386" y="3467727"/>
            <a:ext cx="2324637" cy="307777"/>
          </a:xfrm>
          <a:prstGeom prst="rect">
            <a:avLst/>
          </a:prstGeom>
          <a:noFill/>
        </p:spPr>
        <p:txBody>
          <a:bodyPr wrap="square" anchor="ctr">
            <a:spAutoFit/>
          </a:bodyPr>
          <a:lstStyle/>
          <a:p>
            <a:r>
              <a:rPr lang="en" dirty="0">
                <a:latin typeface="Calibri" panose="020F0502020204030204" pitchFamily="34" charset="0"/>
                <a:ea typeface="Calibri" panose="020F0502020204030204" pitchFamily="34" charset="0"/>
                <a:cs typeface="Calibri" panose="020F0502020204030204" pitchFamily="34" charset="0"/>
              </a:rPr>
              <a:t>Wikimedia Commons</a:t>
            </a:r>
          </a:p>
        </p:txBody>
      </p:sp>
      <p:sp>
        <p:nvSpPr>
          <p:cNvPr id="13" name="TextBox 12">
            <a:extLst>
              <a:ext uri="{FF2B5EF4-FFF2-40B4-BE49-F238E27FC236}">
                <a16:creationId xmlns:a16="http://schemas.microsoft.com/office/drawing/2014/main" id="{B850C7EB-39DA-C48E-5772-EBFD0C16C8CD}"/>
              </a:ext>
            </a:extLst>
          </p:cNvPr>
          <p:cNvSpPr txBox="1"/>
          <p:nvPr/>
        </p:nvSpPr>
        <p:spPr>
          <a:xfrm>
            <a:off x="5647386" y="4156873"/>
            <a:ext cx="2324636" cy="307777"/>
          </a:xfrm>
          <a:prstGeom prst="rect">
            <a:avLst/>
          </a:prstGeom>
          <a:noFill/>
        </p:spPr>
        <p:txBody>
          <a:bodyPr wrap="square" anchor="ctr">
            <a:spAutoFit/>
          </a:bodyPr>
          <a:lstStyle/>
          <a:p>
            <a:r>
              <a:rPr lang="en" dirty="0">
                <a:latin typeface="Calibri" panose="020F0502020204030204" pitchFamily="34" charset="0"/>
                <a:ea typeface="Calibri" panose="020F0502020204030204" pitchFamily="34" charset="0"/>
                <a:cs typeface="Calibri" panose="020F0502020204030204" pitchFamily="34" charset="0"/>
              </a:rPr>
              <a:t>Public domain </a:t>
            </a:r>
          </a:p>
        </p:txBody>
      </p:sp>
    </p:spTree>
    <p:extLst>
      <p:ext uri="{BB962C8B-B14F-4D97-AF65-F5344CB8AC3E}">
        <p14:creationId xmlns:p14="http://schemas.microsoft.com/office/powerpoint/2010/main" val="1856091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Catalog Resources</a:t>
            </a:r>
            <a:endParaRPr/>
          </a:p>
        </p:txBody>
      </p:sp>
      <p:sp>
        <p:nvSpPr>
          <p:cNvPr id="186" name="Google Shape;186;p33"/>
          <p:cNvSpPr txBox="1">
            <a:spLocks noGrp="1"/>
          </p:cNvSpPr>
          <p:nvPr>
            <p:ph type="body" idx="1"/>
          </p:nvPr>
        </p:nvSpPr>
        <p:spPr>
          <a:prstGeom prst="rect">
            <a:avLst/>
          </a:prstGeom>
        </p:spPr>
        <p:txBody>
          <a:bodyPr spcFirstLastPara="1" wrap="square" lIns="91425" tIns="91425" rIns="91425" bIns="91425" anchor="t" anchorCtr="0">
            <a:noAutofit/>
          </a:bodyPr>
          <a:lstStyle/>
          <a:p>
            <a:pPr marL="228600" lvl="0" indent="-411480" algn="l" rtl="0">
              <a:spcBef>
                <a:spcPts val="0"/>
              </a:spcBef>
              <a:spcAft>
                <a:spcPts val="0"/>
              </a:spcAft>
              <a:buSzPts val="2600"/>
              <a:buAutoNum type="arabicPeriod"/>
            </a:pPr>
            <a:r>
              <a:rPr lang="en" dirty="0"/>
              <a:t>Review the provided resources. </a:t>
            </a:r>
            <a:endParaRPr dirty="0"/>
          </a:p>
          <a:p>
            <a:pPr marL="228600" lvl="0" indent="-411480" algn="l" rtl="0">
              <a:spcBef>
                <a:spcPts val="0"/>
              </a:spcBef>
              <a:spcAft>
                <a:spcPts val="0"/>
              </a:spcAft>
              <a:buSzPts val="2600"/>
              <a:buAutoNum type="arabicPeriod"/>
            </a:pPr>
            <a:r>
              <a:rPr lang="en" dirty="0"/>
              <a:t>Gather a variety of additional resources (pictures, articles, etc.).</a:t>
            </a:r>
          </a:p>
          <a:p>
            <a:pPr marL="685800" lvl="1" indent="-228600"/>
            <a:r>
              <a:rPr lang="en" dirty="0"/>
              <a:t>Make sure you have enough information to complete three TASL cards. </a:t>
            </a:r>
          </a:p>
          <a:p>
            <a:pPr marL="228600" lvl="0" indent="-411480" algn="l" rtl="0">
              <a:spcBef>
                <a:spcPts val="0"/>
              </a:spcBef>
              <a:spcAft>
                <a:spcPts val="0"/>
              </a:spcAft>
              <a:buSzPts val="2600"/>
              <a:buAutoNum type="arabicPeriod"/>
            </a:pPr>
            <a:r>
              <a:rPr lang="en" dirty="0"/>
              <a:t>Fill out your TASL card templates.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4"/>
          <p:cNvPicPr preferRelativeResize="0"/>
          <p:nvPr/>
        </p:nvPicPr>
        <p:blipFill>
          <a:blip r:embed="rId3">
            <a:alphaModFix/>
          </a:blip>
          <a:stretch>
            <a:fillRect/>
          </a:stretch>
        </p:blipFill>
        <p:spPr>
          <a:xfrm>
            <a:off x="3257312" y="1076425"/>
            <a:ext cx="2623125" cy="3622050"/>
          </a:xfrm>
          <a:prstGeom prst="rect">
            <a:avLst/>
          </a:prstGeom>
          <a:noFill/>
          <a:ln>
            <a:noFill/>
          </a:ln>
        </p:spPr>
      </p:pic>
      <p:sp>
        <p:nvSpPr>
          <p:cNvPr id="192" name="Google Shape;192;p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Naturo v. Slater</a:t>
            </a:r>
            <a:endParaRPr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2E48-FE17-C49F-36E9-0874D4D5923C}"/>
              </a:ext>
            </a:extLst>
          </p:cNvPr>
          <p:cNvSpPr>
            <a:spLocks noGrp="1"/>
          </p:cNvSpPr>
          <p:nvPr>
            <p:ph type="title"/>
          </p:nvPr>
        </p:nvSpPr>
        <p:spPr/>
        <p:txBody>
          <a:bodyPr/>
          <a:lstStyle/>
          <a:p>
            <a:r>
              <a:rPr lang="en-US" i="1" dirty="0"/>
              <a:t>Naruto v. Slater</a:t>
            </a:r>
          </a:p>
        </p:txBody>
      </p:sp>
      <p:sp>
        <p:nvSpPr>
          <p:cNvPr id="3" name="Text Placeholder 2">
            <a:extLst>
              <a:ext uri="{FF2B5EF4-FFF2-40B4-BE49-F238E27FC236}">
                <a16:creationId xmlns:a16="http://schemas.microsoft.com/office/drawing/2014/main" id="{794C85BA-DBA4-85F5-0242-7C913193BBA7}"/>
              </a:ext>
            </a:extLst>
          </p:cNvPr>
          <p:cNvSpPr>
            <a:spLocks noGrp="1"/>
          </p:cNvSpPr>
          <p:nvPr>
            <p:ph type="body" idx="1"/>
          </p:nvPr>
        </p:nvSpPr>
        <p:spPr/>
        <p:txBody>
          <a:bodyPr/>
          <a:lstStyle/>
          <a:p>
            <a:pPr marL="228600" indent="-228600">
              <a:spcBef>
                <a:spcPts val="500"/>
              </a:spcBef>
              <a:buSzPct val="100000"/>
            </a:pPr>
            <a:r>
              <a:rPr lang="en-US" sz="2400" dirty="0"/>
              <a:t>Slater published the picture, which became a viral success. </a:t>
            </a:r>
          </a:p>
          <a:p>
            <a:pPr marL="228600" indent="-228600">
              <a:spcBef>
                <a:spcPts val="500"/>
              </a:spcBef>
              <a:buSzPct val="100000"/>
            </a:pPr>
            <a:r>
              <a:rPr lang="en-US" sz="2400" dirty="0"/>
              <a:t>Wikipedia shared the picture on Wikimedia Commons, considering the picture public domain. Wikipedia cited the idea that Slater did not own the picture because he did not physically take the picture.</a:t>
            </a:r>
          </a:p>
          <a:p>
            <a:pPr marL="228600" indent="-228600">
              <a:spcBef>
                <a:spcPts val="500"/>
              </a:spcBef>
              <a:buSzPct val="100000"/>
            </a:pPr>
            <a:r>
              <a:rPr lang="en-US" sz="2400" dirty="0"/>
              <a:t>Wikipedia said that Naruto took the picture, but because Naruto, as a monkey, can’t own intellectual property, the image is public domain.</a:t>
            </a:r>
          </a:p>
        </p:txBody>
      </p:sp>
    </p:spTree>
    <p:extLst>
      <p:ext uri="{BB962C8B-B14F-4D97-AF65-F5344CB8AC3E}">
        <p14:creationId xmlns:p14="http://schemas.microsoft.com/office/powerpoint/2010/main" val="149930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think? </a:t>
            </a:r>
            <a:endParaRPr/>
          </a:p>
        </p:txBody>
      </p:sp>
      <p:sp>
        <p:nvSpPr>
          <p:cNvPr id="204" name="Google Shape;204;p3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Discuss the following questions with your elbow partner:</a:t>
            </a:r>
          </a:p>
          <a:p>
            <a:pPr marL="228600" lvl="0" indent="-228600" algn="l" rtl="0">
              <a:spcBef>
                <a:spcPts val="500"/>
              </a:spcBef>
              <a:spcAft>
                <a:spcPts val="0"/>
              </a:spcAft>
              <a:buSzPts val="2600"/>
              <a:buChar char="●"/>
            </a:pPr>
            <a:r>
              <a:rPr lang="en" dirty="0"/>
              <a:t>Are Wikipedia’s claims true? Who owns the photo? </a:t>
            </a:r>
            <a:endParaRPr dirty="0"/>
          </a:p>
          <a:p>
            <a:pPr marL="228600" lvl="0" indent="-228600" algn="l" rtl="0">
              <a:spcBef>
                <a:spcPts val="500"/>
              </a:spcBef>
              <a:spcAft>
                <a:spcPts val="0"/>
              </a:spcAft>
              <a:buSzPts val="2600"/>
              <a:buChar char="●"/>
            </a:pPr>
            <a:r>
              <a:rPr lang="en" dirty="0"/>
              <a:t>Who do you believe </a:t>
            </a:r>
            <a:r>
              <a:rPr lang="en" i="1" dirty="0"/>
              <a:t>should </a:t>
            </a:r>
            <a:r>
              <a:rPr lang="en" dirty="0"/>
              <a:t>own it?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Essential Question </a:t>
            </a:r>
            <a:endParaRPr/>
          </a:p>
        </p:txBody>
      </p:sp>
      <p:sp>
        <p:nvSpPr>
          <p:cNvPr id="56" name="Google Shape;56;p13"/>
          <p:cNvSpPr txBox="1">
            <a:spLocks noGrp="1"/>
          </p:cNvSpPr>
          <p:nvPr>
            <p:ph type="body" sz="quarter" idx="10"/>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How can you use someone else’s work ethically and legally within your own work to create something new? </a:t>
            </a:r>
            <a:endParaRPr dirty="0"/>
          </a:p>
          <a:p>
            <a:pPr marL="0" lvl="0" indent="0" algn="l" rtl="0">
              <a:spcBef>
                <a:spcPts val="1200"/>
              </a:spcBef>
              <a:spcAft>
                <a:spcPts val="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4A03-DFBA-2A9D-1524-BB4BD0DB1A1E}"/>
              </a:ext>
            </a:extLst>
          </p:cNvPr>
          <p:cNvSpPr>
            <a:spLocks noGrp="1"/>
          </p:cNvSpPr>
          <p:nvPr>
            <p:ph type="title"/>
          </p:nvPr>
        </p:nvSpPr>
        <p:spPr/>
        <p:txBody>
          <a:bodyPr/>
          <a:lstStyle/>
          <a:p>
            <a:r>
              <a:rPr lang="en-US" i="1" dirty="0"/>
              <a:t>Naruto v. Slater </a:t>
            </a:r>
            <a:r>
              <a:rPr lang="en-US" dirty="0"/>
              <a:t>Continued</a:t>
            </a:r>
          </a:p>
        </p:txBody>
      </p:sp>
      <p:sp>
        <p:nvSpPr>
          <p:cNvPr id="3" name="Text Placeholder 2">
            <a:extLst>
              <a:ext uri="{FF2B5EF4-FFF2-40B4-BE49-F238E27FC236}">
                <a16:creationId xmlns:a16="http://schemas.microsoft.com/office/drawing/2014/main" id="{29481CDA-A2B0-11A0-2AF3-501551230E34}"/>
              </a:ext>
            </a:extLst>
          </p:cNvPr>
          <p:cNvSpPr>
            <a:spLocks noGrp="1"/>
          </p:cNvSpPr>
          <p:nvPr>
            <p:ph type="body" idx="1"/>
          </p:nvPr>
        </p:nvSpPr>
        <p:spPr/>
        <p:txBody>
          <a:bodyPr/>
          <a:lstStyle/>
          <a:p>
            <a:pPr marL="228600" indent="-228600">
              <a:spcBef>
                <a:spcPts val="500"/>
              </a:spcBef>
            </a:pPr>
            <a:r>
              <a:rPr lang="en-US" sz="2400" dirty="0"/>
              <a:t>Slater sued Wikipedia. He argued that he should own the photo since he set up the conditions for Naruto to take the picture. </a:t>
            </a:r>
          </a:p>
          <a:p>
            <a:pPr marL="228600" indent="-228600">
              <a:spcBef>
                <a:spcPts val="500"/>
              </a:spcBef>
            </a:pPr>
            <a:r>
              <a:rPr lang="en-US" sz="2400" dirty="0"/>
              <a:t>In response, PETA sued Slater on Naruto’s behalf. PETA claimed that the monkey itself should own the copyright on the picture it took. </a:t>
            </a:r>
          </a:p>
          <a:p>
            <a:pPr marL="228600" indent="-228600">
              <a:spcBef>
                <a:spcPts val="500"/>
              </a:spcBef>
            </a:pPr>
            <a:r>
              <a:rPr lang="en-US" sz="2400" dirty="0"/>
              <a:t>Any proceeds PETA won from the case were planned to go to the environmental conservation of Naruto’s forest habitat. </a:t>
            </a:r>
          </a:p>
        </p:txBody>
      </p:sp>
    </p:spTree>
    <p:extLst>
      <p:ext uri="{BB962C8B-B14F-4D97-AF65-F5344CB8AC3E}">
        <p14:creationId xmlns:p14="http://schemas.microsoft.com/office/powerpoint/2010/main" val="3437431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5347A-2AE8-BBA5-75B1-320CACCE5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DDC0D-4C11-B1C1-4969-35D47C2AE8B1}"/>
              </a:ext>
            </a:extLst>
          </p:cNvPr>
          <p:cNvSpPr>
            <a:spLocks noGrp="1"/>
          </p:cNvSpPr>
          <p:nvPr>
            <p:ph type="title"/>
          </p:nvPr>
        </p:nvSpPr>
        <p:spPr/>
        <p:txBody>
          <a:bodyPr/>
          <a:lstStyle/>
          <a:p>
            <a:r>
              <a:rPr lang="en-US" i="1" dirty="0"/>
              <a:t>Naruto v. Slater </a:t>
            </a:r>
            <a:r>
              <a:rPr lang="en-US" dirty="0"/>
              <a:t>Results</a:t>
            </a:r>
          </a:p>
        </p:txBody>
      </p:sp>
      <p:sp>
        <p:nvSpPr>
          <p:cNvPr id="3" name="Text Placeholder 2">
            <a:extLst>
              <a:ext uri="{FF2B5EF4-FFF2-40B4-BE49-F238E27FC236}">
                <a16:creationId xmlns:a16="http://schemas.microsoft.com/office/drawing/2014/main" id="{23768641-4CD9-3AC9-AD70-121AEF7F8450}"/>
              </a:ext>
            </a:extLst>
          </p:cNvPr>
          <p:cNvSpPr>
            <a:spLocks noGrp="1"/>
          </p:cNvSpPr>
          <p:nvPr>
            <p:ph type="body" idx="1"/>
          </p:nvPr>
        </p:nvSpPr>
        <p:spPr/>
        <p:txBody>
          <a:bodyPr/>
          <a:lstStyle/>
          <a:p>
            <a:pPr marL="228600" indent="-228600">
              <a:spcBef>
                <a:spcPts val="500"/>
              </a:spcBef>
            </a:pPr>
            <a:r>
              <a:rPr lang="en-US" sz="2400" dirty="0"/>
              <a:t>The U.S. Copyright Office ruled that:</a:t>
            </a:r>
          </a:p>
          <a:p>
            <a:pPr marL="685800" lvl="1" indent="-228600">
              <a:spcBef>
                <a:spcPts val="500"/>
              </a:spcBef>
              <a:buFont typeface="+mj-lt"/>
              <a:buAutoNum type="arabicPeriod"/>
            </a:pPr>
            <a:r>
              <a:rPr lang="en-US" sz="2400" dirty="0"/>
              <a:t>Slater did not own the picture because, despite creating the conditions for the picture to be taken, he did not take the picture itself. </a:t>
            </a:r>
          </a:p>
          <a:p>
            <a:pPr marL="685800" lvl="1" indent="-228600">
              <a:spcBef>
                <a:spcPts val="500"/>
              </a:spcBef>
              <a:buFont typeface="+mj-lt"/>
              <a:buAutoNum type="arabicPeriod"/>
            </a:pPr>
            <a:r>
              <a:rPr lang="en-US" sz="2400" dirty="0"/>
              <a:t>Only humans can own copyright.</a:t>
            </a:r>
          </a:p>
          <a:p>
            <a:pPr marL="228600" indent="-228600">
              <a:spcBef>
                <a:spcPts val="500"/>
              </a:spcBef>
            </a:pPr>
            <a:r>
              <a:rPr lang="en-US" sz="2400" dirty="0"/>
              <a:t>As a result, the photo is considered </a:t>
            </a:r>
            <a:r>
              <a:rPr lang="en-US" sz="2400" b="1" dirty="0"/>
              <a:t>public domain</a:t>
            </a:r>
            <a:r>
              <a:rPr lang="en-US" sz="2400" dirty="0"/>
              <a:t>, which means it is free for anyone to use. </a:t>
            </a:r>
          </a:p>
          <a:p>
            <a:pPr marL="228600" indent="-228600">
              <a:spcBef>
                <a:spcPts val="500"/>
              </a:spcBef>
            </a:pPr>
            <a:r>
              <a:rPr lang="en-US" sz="2400" dirty="0"/>
              <a:t>Slater ultimately lost a lot of money from the legal mess, and Naruto did not receive any money either.</a:t>
            </a:r>
          </a:p>
        </p:txBody>
      </p:sp>
    </p:spTree>
    <p:extLst>
      <p:ext uri="{BB962C8B-B14F-4D97-AF65-F5344CB8AC3E}">
        <p14:creationId xmlns:p14="http://schemas.microsoft.com/office/powerpoint/2010/main" val="3776141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Gray Areas: AI</a:t>
            </a:r>
            <a:endParaRPr dirty="0"/>
          </a:p>
        </p:txBody>
      </p:sp>
      <p:sp>
        <p:nvSpPr>
          <p:cNvPr id="222" name="Google Shape;222;p39"/>
          <p:cNvSpPr txBox="1">
            <a:spLocks noGrp="1"/>
          </p:cNvSpPr>
          <p:nvPr>
            <p:ph type="body" idx="1"/>
          </p:nvPr>
        </p:nvSpPr>
        <p:spPr>
          <a:xfrm>
            <a:off x="456300" y="819966"/>
            <a:ext cx="8225400" cy="3882663"/>
          </a:xfrm>
          <a:prstGeom prst="rect">
            <a:avLst/>
          </a:prstGeom>
        </p:spPr>
        <p:txBody>
          <a:bodyPr spcFirstLastPara="1" wrap="square" lIns="91425" tIns="91425" rIns="91425" bIns="91425" anchor="t" anchorCtr="0">
            <a:noAutofit/>
          </a:bodyPr>
          <a:lstStyle/>
          <a:p>
            <a:pPr marL="0" lvl="0" indent="0" algn="l" rtl="0">
              <a:lnSpc>
                <a:spcPct val="100000"/>
              </a:lnSpc>
              <a:spcBef>
                <a:spcPts val="1300"/>
              </a:spcBef>
              <a:spcAft>
                <a:spcPts val="0"/>
              </a:spcAft>
              <a:buNone/>
            </a:pPr>
            <a:r>
              <a:rPr lang="en" dirty="0"/>
              <a:t>Consider the following questions: </a:t>
            </a:r>
          </a:p>
          <a:p>
            <a:pPr marL="228600" indent="-228600">
              <a:lnSpc>
                <a:spcPct val="100000"/>
              </a:lnSpc>
              <a:spcBef>
                <a:spcPts val="500"/>
              </a:spcBef>
            </a:pPr>
            <a:r>
              <a:rPr lang="en" dirty="0"/>
              <a:t>What do you think about art or writing made with AI?</a:t>
            </a:r>
          </a:p>
          <a:p>
            <a:pPr marL="228600" indent="-228600">
              <a:lnSpc>
                <a:spcPct val="100000"/>
              </a:lnSpc>
              <a:spcBef>
                <a:spcPts val="500"/>
              </a:spcBef>
            </a:pPr>
            <a:r>
              <a:rPr lang="en" dirty="0"/>
              <a:t>Can you own something made by AI?</a:t>
            </a:r>
          </a:p>
          <a:p>
            <a:pPr marL="228600" indent="-228600">
              <a:lnSpc>
                <a:spcPct val="100000"/>
              </a:lnSpc>
              <a:spcBef>
                <a:spcPts val="500"/>
              </a:spcBef>
            </a:pPr>
            <a:r>
              <a:rPr lang="en" dirty="0"/>
              <a:t>Should AI creations be labeled?</a:t>
            </a:r>
          </a:p>
          <a:p>
            <a:pPr marL="228600" indent="-228600">
              <a:lnSpc>
                <a:spcPct val="100000"/>
              </a:lnSpc>
              <a:spcBef>
                <a:spcPts val="500"/>
              </a:spcBef>
            </a:pPr>
            <a:r>
              <a:rPr lang="en" dirty="0"/>
              <a:t>Should AI be able to reference and remix everything posted online?</a:t>
            </a:r>
          </a:p>
          <a:p>
            <a:pPr marL="0" lvl="0" indent="0" algn="l" rtl="0">
              <a:lnSpc>
                <a:spcPct val="100000"/>
              </a:lnSpc>
              <a:spcBef>
                <a:spcPts val="1300"/>
              </a:spcBef>
              <a:spcAft>
                <a:spcPts val="1300"/>
              </a:spcAft>
              <a:buNone/>
            </a:pPr>
            <a:r>
              <a:rPr lang="en" dirty="0"/>
              <a:t>Discuss the questions in your small group. </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Reflect</a:t>
            </a:r>
            <a:endParaRPr/>
          </a:p>
        </p:txBody>
      </p:sp>
      <p:sp>
        <p:nvSpPr>
          <p:cNvPr id="228" name="Google Shape;228;p4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dirty="0"/>
              <a:t>Consider everything you have learned about ethics, respect, and creativity. How will this knowledge change how you make and use different works?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Setting Up</a:t>
            </a:r>
            <a:endParaRPr/>
          </a:p>
        </p:txBody>
      </p:sp>
      <p:sp>
        <p:nvSpPr>
          <p:cNvPr id="234" name="Google Shape;234;p41"/>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411480" algn="l" rtl="0">
              <a:spcBef>
                <a:spcPts val="500"/>
              </a:spcBef>
              <a:spcAft>
                <a:spcPts val="0"/>
              </a:spcAft>
              <a:buSzPts val="2600"/>
              <a:buAutoNum type="arabicPeriod"/>
            </a:pPr>
            <a:r>
              <a:rPr lang="en" dirty="0"/>
              <a:t>Navigate to </a:t>
            </a:r>
            <a:r>
              <a:rPr lang="en" u="sng" dirty="0">
                <a:solidFill>
                  <a:schemeClr val="hlink"/>
                </a:solidFill>
                <a:hlinkClick r:id="rId3"/>
              </a:rPr>
              <a:t>canva.com</a:t>
            </a:r>
            <a:r>
              <a:rPr lang="en" dirty="0"/>
              <a:t>. </a:t>
            </a:r>
          </a:p>
          <a:p>
            <a:pPr marL="457200" lvl="0" indent="-411480" algn="l" rtl="0">
              <a:spcBef>
                <a:spcPts val="500"/>
              </a:spcBef>
              <a:spcAft>
                <a:spcPts val="0"/>
              </a:spcAft>
              <a:buSzPts val="2600"/>
              <a:buAutoNum type="arabicPeriod"/>
            </a:pPr>
            <a:r>
              <a:rPr lang="en" dirty="0"/>
              <a:t>Select “create,” then “websites.”</a:t>
            </a:r>
          </a:p>
          <a:p>
            <a:pPr marL="457200" lvl="0" indent="-411480" algn="l" rtl="0">
              <a:spcBef>
                <a:spcPts val="500"/>
              </a:spcBef>
              <a:spcAft>
                <a:spcPts val="0"/>
              </a:spcAft>
              <a:buSzPts val="2600"/>
              <a:buAutoNum type="arabicPeriod"/>
            </a:pPr>
            <a:r>
              <a:rPr lang="en-US" dirty="0"/>
              <a:t>Choose the “portfolio website” option.</a:t>
            </a:r>
          </a:p>
          <a:p>
            <a:pPr marL="457200" lvl="0" indent="-411480" algn="l" rtl="0">
              <a:spcBef>
                <a:spcPts val="500"/>
              </a:spcBef>
              <a:spcAft>
                <a:spcPts val="0"/>
              </a:spcAft>
              <a:buSzPts val="2600"/>
              <a:buAutoNum type="arabicPeriod"/>
            </a:pPr>
            <a:r>
              <a:rPr lang="en-US" dirty="0"/>
              <a:t>Select a template.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2ED5-19DF-FAE0-AEFE-555FCAFAF1A6}"/>
              </a:ext>
            </a:extLst>
          </p:cNvPr>
          <p:cNvSpPr>
            <a:spLocks noGrp="1"/>
          </p:cNvSpPr>
          <p:nvPr>
            <p:ph type="title"/>
          </p:nvPr>
        </p:nvSpPr>
        <p:spPr/>
        <p:txBody>
          <a:bodyPr/>
          <a:lstStyle/>
          <a:p>
            <a:r>
              <a:rPr lang="en-US" dirty="0"/>
              <a:t>Portfolio</a:t>
            </a:r>
          </a:p>
        </p:txBody>
      </p:sp>
      <p:sp>
        <p:nvSpPr>
          <p:cNvPr id="3" name="Text Placeholder 2">
            <a:extLst>
              <a:ext uri="{FF2B5EF4-FFF2-40B4-BE49-F238E27FC236}">
                <a16:creationId xmlns:a16="http://schemas.microsoft.com/office/drawing/2014/main" id="{147632A2-219D-EC2D-A77D-FABDA97249DF}"/>
              </a:ext>
            </a:extLst>
          </p:cNvPr>
          <p:cNvSpPr>
            <a:spLocks noGrp="1"/>
          </p:cNvSpPr>
          <p:nvPr>
            <p:ph type="body" idx="1"/>
          </p:nvPr>
        </p:nvSpPr>
        <p:spPr/>
        <p:txBody>
          <a:bodyPr/>
          <a:lstStyle/>
          <a:p>
            <a:pPr marL="63500" indent="0">
              <a:buSzPct val="100000"/>
              <a:buNone/>
            </a:pPr>
            <a:r>
              <a:rPr lang="en-US" sz="2000" dirty="0"/>
              <a:t>Create a title page with the following information.</a:t>
            </a:r>
          </a:p>
          <a:p>
            <a:pPr marL="228600" indent="-228600">
              <a:spcBef>
                <a:spcPts val="500"/>
              </a:spcBef>
              <a:buSzPct val="100000"/>
            </a:pPr>
            <a:r>
              <a:rPr lang="en-US" sz="2000" dirty="0"/>
              <a:t>Personal logo</a:t>
            </a:r>
          </a:p>
          <a:p>
            <a:pPr marL="228600" indent="-228600">
              <a:spcBef>
                <a:spcPts val="500"/>
              </a:spcBef>
              <a:buSzPct val="100000"/>
            </a:pPr>
            <a:r>
              <a:rPr lang="en-US" sz="2000" dirty="0"/>
              <a:t>Your name</a:t>
            </a:r>
          </a:p>
          <a:p>
            <a:pPr marL="228600" indent="-228600">
              <a:spcBef>
                <a:spcPts val="500"/>
              </a:spcBef>
              <a:buSzPct val="100000"/>
            </a:pPr>
            <a:r>
              <a:rPr lang="en-US" sz="2000" dirty="0"/>
              <a:t>Type of work you do</a:t>
            </a:r>
          </a:p>
          <a:p>
            <a:pPr marL="685800" lvl="1" indent="-228600">
              <a:spcBef>
                <a:spcPts val="500"/>
              </a:spcBef>
              <a:buSzPct val="100000"/>
            </a:pPr>
            <a:r>
              <a:rPr lang="en-US" sz="2000" dirty="0"/>
              <a:t>i.e., 3D artist, journalist, etc. </a:t>
            </a:r>
          </a:p>
          <a:p>
            <a:pPr marL="228600" indent="-228600">
              <a:spcBef>
                <a:spcPts val="500"/>
              </a:spcBef>
              <a:buSzPct val="100000"/>
            </a:pPr>
            <a:r>
              <a:rPr lang="en-US" sz="2000" dirty="0"/>
              <a:t>Optional: tagline</a:t>
            </a:r>
          </a:p>
          <a:p>
            <a:pPr marL="685800" lvl="1" indent="-228600">
              <a:spcBef>
                <a:spcPts val="500"/>
              </a:spcBef>
              <a:buSzPct val="100000"/>
            </a:pPr>
            <a:r>
              <a:rPr lang="en-US" sz="2000" dirty="0"/>
              <a:t>Make it simple and formal: “Wilson High School Journalism Club | Lifestyle Writer”</a:t>
            </a:r>
          </a:p>
          <a:p>
            <a:pPr marL="685800" lvl="1" indent="-228600">
              <a:spcBef>
                <a:spcPts val="500"/>
              </a:spcBef>
              <a:buSzPct val="100000"/>
            </a:pPr>
            <a:r>
              <a:rPr lang="en-US" sz="2000" dirty="0"/>
              <a:t>Express a creative goal: “Aspiring 3D Artist”</a:t>
            </a:r>
          </a:p>
          <a:p>
            <a:pPr marL="685800" lvl="1" indent="-228600">
              <a:spcBef>
                <a:spcPts val="500"/>
              </a:spcBef>
              <a:buSzPct val="100000"/>
            </a:pPr>
            <a:r>
              <a:rPr lang="en-US" sz="2000" dirty="0"/>
              <a:t>Showcase your personality: “Making a difference one word at a time.”</a:t>
            </a:r>
          </a:p>
        </p:txBody>
      </p:sp>
    </p:spTree>
    <p:extLst>
      <p:ext uri="{BB962C8B-B14F-4D97-AF65-F5344CB8AC3E}">
        <p14:creationId xmlns:p14="http://schemas.microsoft.com/office/powerpoint/2010/main" val="365554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Your Creations</a:t>
            </a:r>
            <a:endParaRPr/>
          </a:p>
        </p:txBody>
      </p:sp>
      <p:sp>
        <p:nvSpPr>
          <p:cNvPr id="246" name="Google Shape;246;p4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Add a creative work that you have previously made for class to your portfolio. </a:t>
            </a:r>
          </a:p>
          <a:p>
            <a:pPr marL="228600" indent="-228600">
              <a:spcBef>
                <a:spcPts val="500"/>
              </a:spcBef>
            </a:pPr>
            <a:r>
              <a:rPr lang="en" dirty="0"/>
              <a:t>Include a visual representation of your work.</a:t>
            </a:r>
          </a:p>
          <a:p>
            <a:pPr marL="685800" lvl="1" indent="-228600">
              <a:spcBef>
                <a:spcPts val="500"/>
              </a:spcBef>
            </a:pPr>
            <a:r>
              <a:rPr lang="en" dirty="0"/>
              <a:t>If your work is an article, include the front page of it, which gives others something to view. </a:t>
            </a:r>
          </a:p>
          <a:p>
            <a:pPr marL="228600" indent="-228600">
              <a:spcBef>
                <a:spcPts val="500"/>
              </a:spcBef>
            </a:pPr>
            <a:r>
              <a:rPr lang="en" dirty="0"/>
              <a:t>Explain the creative choices you made when creating your work. </a:t>
            </a:r>
          </a:p>
          <a:p>
            <a:pPr marL="228600" indent="-228600">
              <a:spcBef>
                <a:spcPts val="500"/>
              </a:spcBef>
            </a:pPr>
            <a:r>
              <a:rPr lang="en" dirty="0"/>
              <a:t>If needed, include an attribution.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Learning Objectives</a:t>
            </a:r>
            <a:endParaRPr dirty="0"/>
          </a:p>
        </p:txBody>
      </p:sp>
      <p:sp>
        <p:nvSpPr>
          <p:cNvPr id="62" name="Google Shape;62;p14"/>
          <p:cNvSpPr txBox="1">
            <a:spLocks noGrp="1"/>
          </p:cNvSpPr>
          <p:nvPr>
            <p:ph type="body" sz="quarter" idx="10"/>
          </p:nvPr>
        </p:nvSpPr>
        <p:spPr>
          <a:prstGeom prst="rect">
            <a:avLst/>
          </a:prstGeom>
        </p:spPr>
        <p:txBody>
          <a:bodyPr spcFirstLastPara="1" wrap="square" lIns="91425" tIns="91425" rIns="91425" bIns="91425" anchor="t" anchorCtr="0">
            <a:noAutofit/>
          </a:bodyPr>
          <a:lstStyle/>
          <a:p>
            <a:pPr lvl="0" algn="l" rtl="0">
              <a:spcAft>
                <a:spcPts val="0"/>
              </a:spcAft>
              <a:buSzPts val="2600"/>
              <a:buChar char="●"/>
            </a:pPr>
            <a:r>
              <a:rPr lang="en" dirty="0"/>
              <a:t>Understand intellectual property from the perspective of a creator.</a:t>
            </a:r>
            <a:endParaRPr dirty="0"/>
          </a:p>
          <a:p>
            <a:pPr lvl="0" algn="l" rtl="0">
              <a:spcAft>
                <a:spcPts val="0"/>
              </a:spcAft>
              <a:buSzPts val="2600"/>
              <a:buChar char="●"/>
            </a:pPr>
            <a:r>
              <a:rPr lang="en" dirty="0"/>
              <a:t>Understand the role of copyright laws and who they protect.</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40" dirty="0"/>
              <a:t>Create Your Personal Logo</a:t>
            </a:r>
            <a:endParaRPr sz="3640" dirty="0"/>
          </a:p>
        </p:txBody>
      </p:sp>
      <p:sp>
        <p:nvSpPr>
          <p:cNvPr id="68" name="Google Shape;68;p15"/>
          <p:cNvSpPr txBox="1">
            <a:spLocks noGrp="1"/>
          </p:cNvSpPr>
          <p:nvPr>
            <p:ph type="body" idx="1"/>
          </p:nvPr>
        </p:nvSpPr>
        <p:spPr>
          <a:xfrm>
            <a:off x="456299" y="1152475"/>
            <a:ext cx="5463237"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 personal logo is an expression of your creative personality.</a:t>
            </a:r>
          </a:p>
          <a:p>
            <a:pPr marL="0" lvl="0" indent="0" algn="l" rtl="0">
              <a:spcBef>
                <a:spcPts val="0"/>
              </a:spcBef>
              <a:spcAft>
                <a:spcPts val="0"/>
              </a:spcAft>
              <a:buNone/>
            </a:pPr>
            <a:r>
              <a:rPr lang="en" sz="2400" dirty="0"/>
              <a:t>Create a personal logo that:</a:t>
            </a:r>
          </a:p>
          <a:p>
            <a:pPr marL="228600" indent="-228600">
              <a:spcBef>
                <a:spcPts val="500"/>
              </a:spcBef>
              <a:buSzPct val="100000"/>
            </a:pPr>
            <a:r>
              <a:rPr lang="en" sz="2400" dirty="0"/>
              <a:t>Is simple, like a symbol or silhouette</a:t>
            </a:r>
          </a:p>
          <a:p>
            <a:pPr marL="228600" indent="-228600">
              <a:spcBef>
                <a:spcPts val="500"/>
              </a:spcBef>
              <a:buSzPct val="100000"/>
            </a:pPr>
            <a:r>
              <a:rPr lang="en" sz="2400" dirty="0"/>
              <a:t>Is unique compared to other well-known logos.</a:t>
            </a:r>
          </a:p>
          <a:p>
            <a:pPr marL="228600" indent="-228600">
              <a:spcBef>
                <a:spcPts val="500"/>
              </a:spcBef>
              <a:buSzPct val="100000"/>
            </a:pPr>
            <a:r>
              <a:rPr lang="en" sz="2400" dirty="0"/>
              <a:t>Uses no more than two colors.</a:t>
            </a:r>
          </a:p>
          <a:p>
            <a:pPr marL="0" indent="0">
              <a:buNone/>
            </a:pPr>
            <a:r>
              <a:rPr lang="en" sz="2400" dirty="0"/>
              <a:t>Sketch several ideas. Find one that represents your personal brand or style.</a:t>
            </a:r>
          </a:p>
          <a:p>
            <a:pPr marL="1371600" lvl="0" indent="0" algn="l" rtl="0">
              <a:spcBef>
                <a:spcPts val="1200"/>
              </a:spcBef>
              <a:spcAft>
                <a:spcPts val="1200"/>
              </a:spcAft>
              <a:buNone/>
            </a:pPr>
            <a:endParaRPr dirty="0"/>
          </a:p>
        </p:txBody>
      </p:sp>
      <p:pic>
        <p:nvPicPr>
          <p:cNvPr id="3" name="Online Media 2" descr="K20 Center 5 minute timer">
            <a:hlinkClick r:id="" action="ppaction://media"/>
            <a:extLst>
              <a:ext uri="{FF2B5EF4-FFF2-40B4-BE49-F238E27FC236}">
                <a16:creationId xmlns:a16="http://schemas.microsoft.com/office/drawing/2014/main" id="{E89F1560-FF5B-1ED9-25C0-3C6BAC7D7379}"/>
              </a:ext>
            </a:extLst>
          </p:cNvPr>
          <p:cNvPicPr>
            <a:picLocks noRot="1" noChangeAspect="1"/>
          </p:cNvPicPr>
          <p:nvPr>
            <a:videoFile r:link="rId1"/>
          </p:nvPr>
        </p:nvPicPr>
        <p:blipFill>
          <a:blip r:embed="rId4"/>
          <a:stretch>
            <a:fillRect/>
          </a:stretch>
        </p:blipFill>
        <p:spPr>
          <a:xfrm>
            <a:off x="6141575" y="2143125"/>
            <a:ext cx="2540000" cy="1435100"/>
          </a:xfrm>
          <a:prstGeom prst="rect">
            <a:avLst/>
          </a:prstGeom>
        </p:spPr>
      </p:pic>
    </p:spTree>
    <p:extLst>
      <p:ext uri="{BB962C8B-B14F-4D97-AF65-F5344CB8AC3E}">
        <p14:creationId xmlns:p14="http://schemas.microsoft.com/office/powerpoint/2010/main" val="223699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40"/>
              <a:t>Elbow Partners</a:t>
            </a:r>
            <a:endParaRPr sz="3640"/>
          </a:p>
        </p:txBody>
      </p:sp>
      <p:sp>
        <p:nvSpPr>
          <p:cNvPr id="75" name="Google Shape;75;p16"/>
          <p:cNvSpPr txBox="1">
            <a:spLocks noGrp="1"/>
          </p:cNvSpPr>
          <p:nvPr>
            <p:ph type="body" idx="1"/>
          </p:nvPr>
        </p:nvSpPr>
        <p:spPr>
          <a:prstGeom prst="rect">
            <a:avLst/>
          </a:prstGeom>
        </p:spPr>
        <p:txBody>
          <a:bodyPr spcFirstLastPara="1" wrap="square" lIns="91425" tIns="91425" rIns="91425" bIns="91425" anchor="t" anchorCtr="0">
            <a:noAutofit/>
          </a:bodyPr>
          <a:lstStyle/>
          <a:p>
            <a:pPr marL="228600" lvl="0" indent="-228600" algn="l" rtl="0">
              <a:spcBef>
                <a:spcPts val="500"/>
              </a:spcBef>
              <a:spcAft>
                <a:spcPts val="0"/>
              </a:spcAft>
              <a:buSzPts val="2600"/>
              <a:buChar char="●"/>
            </a:pPr>
            <a:r>
              <a:rPr lang="en" dirty="0"/>
              <a:t>Take turns sharing with your partner which logo design you chose. </a:t>
            </a:r>
          </a:p>
          <a:p>
            <a:pPr marL="228600" lvl="0" indent="-228600" algn="l" rtl="0">
              <a:spcBef>
                <a:spcPts val="500"/>
              </a:spcBef>
              <a:spcAft>
                <a:spcPts val="0"/>
              </a:spcAft>
              <a:buSzPts val="2600"/>
              <a:buChar char="●"/>
            </a:pPr>
            <a:r>
              <a:rPr lang="en" dirty="0"/>
              <a:t>Explain why you chose your design. How does it represent your personal brand of self-expression and the creative identity you would like to grow into?</a:t>
            </a:r>
            <a:endParaRPr dirty="0"/>
          </a:p>
        </p:txBody>
      </p:sp>
      <p:pic>
        <p:nvPicPr>
          <p:cNvPr id="76" name="Google Shape;76;p16" title="elbow partners.png"/>
          <p:cNvPicPr preferRelativeResize="0"/>
          <p:nvPr/>
        </p:nvPicPr>
        <p:blipFill>
          <a:blip r:embed="rId3">
            <a:alphaModFix/>
          </a:blip>
          <a:stretch>
            <a:fillRect/>
          </a:stretch>
        </p:blipFill>
        <p:spPr>
          <a:xfrm>
            <a:off x="7360350" y="207350"/>
            <a:ext cx="1321359" cy="810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B33D-F281-783B-75D6-29BFC3213F8C}"/>
              </a:ext>
            </a:extLst>
          </p:cNvPr>
          <p:cNvSpPr>
            <a:spLocks noGrp="1"/>
          </p:cNvSpPr>
          <p:nvPr>
            <p:ph type="title"/>
          </p:nvPr>
        </p:nvSpPr>
        <p:spPr/>
        <p:txBody>
          <a:bodyPr/>
          <a:lstStyle/>
          <a:p>
            <a:r>
              <a:rPr lang="en-US" dirty="0"/>
              <a:t>What protects you?</a:t>
            </a:r>
          </a:p>
        </p:txBody>
      </p:sp>
      <p:sp>
        <p:nvSpPr>
          <p:cNvPr id="3" name="Text Placeholder 2">
            <a:extLst>
              <a:ext uri="{FF2B5EF4-FFF2-40B4-BE49-F238E27FC236}">
                <a16:creationId xmlns:a16="http://schemas.microsoft.com/office/drawing/2014/main" id="{9148458D-D05E-2173-5035-1E03F2A1737C}"/>
              </a:ext>
            </a:extLst>
          </p:cNvPr>
          <p:cNvSpPr>
            <a:spLocks noGrp="1"/>
          </p:cNvSpPr>
          <p:nvPr>
            <p:ph type="body" idx="1"/>
          </p:nvPr>
        </p:nvSpPr>
        <p:spPr/>
        <p:txBody>
          <a:bodyPr/>
          <a:lstStyle/>
          <a:p>
            <a:pPr marL="63500" indent="0">
              <a:buNone/>
            </a:pPr>
            <a:r>
              <a:rPr lang="en-US" sz="2400" dirty="0"/>
              <a:t>Think about the following scenario:</a:t>
            </a:r>
          </a:p>
          <a:p>
            <a:pPr marL="228600" indent="-228600">
              <a:spcBef>
                <a:spcPts val="500"/>
              </a:spcBef>
            </a:pPr>
            <a:r>
              <a:rPr lang="en-US" sz="2400" dirty="0"/>
              <a:t>I took your logo, put it on a sweatshirt, and sold each sweatshirt for 60 dollars each. </a:t>
            </a:r>
          </a:p>
          <a:p>
            <a:pPr marL="63500" indent="0">
              <a:buNone/>
            </a:pPr>
            <a:r>
              <a:rPr lang="en-US" sz="2400" dirty="0"/>
              <a:t>Discuss the following questions with your Elbow Partner:</a:t>
            </a:r>
          </a:p>
          <a:p>
            <a:pPr marL="228600" indent="-228600">
              <a:spcBef>
                <a:spcPts val="500"/>
              </a:spcBef>
            </a:pPr>
            <a:r>
              <a:rPr lang="en-US" sz="2400" dirty="0"/>
              <a:t>How would you feel if this happened to you?</a:t>
            </a:r>
          </a:p>
          <a:p>
            <a:pPr marL="228600" indent="-228600">
              <a:spcBef>
                <a:spcPts val="500"/>
              </a:spcBef>
            </a:pPr>
            <a:r>
              <a:rPr lang="en-US" sz="2400" dirty="0"/>
              <a:t>What can you do about this?</a:t>
            </a:r>
          </a:p>
          <a:p>
            <a:pPr marL="228600" indent="-228600">
              <a:spcBef>
                <a:spcPts val="500"/>
              </a:spcBef>
            </a:pPr>
            <a:r>
              <a:rPr lang="en-US" sz="2400" dirty="0"/>
              <a:t>In this scenario, what do you think gives you the right to take action against me? What do you think protects me?</a:t>
            </a:r>
          </a:p>
        </p:txBody>
      </p:sp>
    </p:spTree>
    <p:extLst>
      <p:ext uri="{BB962C8B-B14F-4D97-AF65-F5344CB8AC3E}">
        <p14:creationId xmlns:p14="http://schemas.microsoft.com/office/powerpoint/2010/main" val="102364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763F-296B-ADB5-77A8-2AB30FB8CCF4}"/>
              </a:ext>
            </a:extLst>
          </p:cNvPr>
          <p:cNvSpPr>
            <a:spLocks noGrp="1"/>
          </p:cNvSpPr>
          <p:nvPr>
            <p:ph type="title"/>
          </p:nvPr>
        </p:nvSpPr>
        <p:spPr/>
        <p:txBody>
          <a:bodyPr/>
          <a:lstStyle/>
          <a:p>
            <a:r>
              <a:rPr lang="en-US" dirty="0"/>
              <a:t>Implications</a:t>
            </a:r>
          </a:p>
        </p:txBody>
      </p:sp>
      <p:sp>
        <p:nvSpPr>
          <p:cNvPr id="3" name="Text Placeholder 2">
            <a:extLst>
              <a:ext uri="{FF2B5EF4-FFF2-40B4-BE49-F238E27FC236}">
                <a16:creationId xmlns:a16="http://schemas.microsoft.com/office/drawing/2014/main" id="{F3BDB373-702F-FA0C-D95D-9F3BAAD280C9}"/>
              </a:ext>
            </a:extLst>
          </p:cNvPr>
          <p:cNvSpPr>
            <a:spLocks noGrp="1"/>
          </p:cNvSpPr>
          <p:nvPr>
            <p:ph type="body" idx="1"/>
          </p:nvPr>
        </p:nvSpPr>
        <p:spPr/>
        <p:txBody>
          <a:bodyPr/>
          <a:lstStyle/>
          <a:p>
            <a:pPr marL="228600" indent="-228600">
              <a:spcBef>
                <a:spcPts val="500"/>
              </a:spcBef>
            </a:pPr>
            <a:r>
              <a:rPr lang="en-US" dirty="0"/>
              <a:t>Your logo is already legally protected under copyright. You don’t have to apply for copyright. You owned your logo from the time you created it.</a:t>
            </a:r>
          </a:p>
          <a:p>
            <a:pPr marL="228600" indent="-228600">
              <a:spcBef>
                <a:spcPts val="500"/>
              </a:spcBef>
            </a:pPr>
            <a:r>
              <a:rPr lang="en-US" dirty="0"/>
              <a:t>Legally, you can take me to court. </a:t>
            </a:r>
          </a:p>
        </p:txBody>
      </p:sp>
    </p:spTree>
    <p:extLst>
      <p:ext uri="{BB962C8B-B14F-4D97-AF65-F5344CB8AC3E}">
        <p14:creationId xmlns:p14="http://schemas.microsoft.com/office/powerpoint/2010/main" val="2286538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Think-Pair-Share</a:t>
            </a:r>
            <a:endParaRPr dirty="0"/>
          </a:p>
        </p:txBody>
      </p:sp>
      <p:sp>
        <p:nvSpPr>
          <p:cNvPr id="94" name="Google Shape;94;p19"/>
          <p:cNvSpPr txBox="1">
            <a:spLocks noGrp="1"/>
          </p:cNvSpPr>
          <p:nvPr>
            <p:ph type="body" idx="1"/>
          </p:nvPr>
        </p:nvSpPr>
        <p:spPr>
          <a:xfrm>
            <a:off x="456300" y="1152475"/>
            <a:ext cx="4981974" cy="54618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2200" dirty="0">
                <a:solidFill>
                  <a:srgbClr val="FFFFFF"/>
                </a:solidFill>
              </a:rPr>
              <a:t>Does information want to be free?</a:t>
            </a:r>
            <a:endParaRPr sz="2200" dirty="0">
              <a:solidFill>
                <a:srgbClr val="FFFFFF"/>
              </a:solidFill>
            </a:endParaRPr>
          </a:p>
          <a:p>
            <a:pPr marL="0" lvl="0" indent="0">
              <a:lnSpc>
                <a:spcPct val="100000"/>
              </a:lnSpc>
              <a:spcBef>
                <a:spcPts val="1200"/>
              </a:spcBef>
              <a:spcAft>
                <a:spcPts val="1200"/>
              </a:spcAft>
              <a:buNone/>
            </a:pPr>
            <a:r>
              <a:rPr lang="en" sz="2200" dirty="0">
                <a:solidFill>
                  <a:srgbClr val="FFFFFF"/>
                </a:solidFill>
              </a:rPr>
              <a:t>“On the one hand, information wants to be expensive because it’s so valuable. The right information in the right place just changes your life. On the other hand, </a:t>
            </a:r>
            <a:r>
              <a:rPr lang="en" sz="2200" b="1" dirty="0">
                <a:solidFill>
                  <a:srgbClr val="91192A"/>
                </a:solidFill>
              </a:rPr>
              <a:t>information wants to be free</a:t>
            </a:r>
            <a:r>
              <a:rPr lang="en" sz="2200" dirty="0"/>
              <a:t> </a:t>
            </a:r>
            <a:r>
              <a:rPr lang="en" sz="2200" dirty="0">
                <a:solidFill>
                  <a:srgbClr val="FFFFFF"/>
                </a:solidFill>
              </a:rPr>
              <a:t>because the cost of getting it out is getting lower and lower all the time. So you have these two fighting against each other.” 				–Stuart Brand</a:t>
            </a:r>
            <a:endParaRPr sz="2200" dirty="0">
              <a:solidFill>
                <a:srgbClr val="FFFFFF"/>
              </a:solidFill>
            </a:endParaRPr>
          </a:p>
        </p:txBody>
      </p:sp>
      <p:pic>
        <p:nvPicPr>
          <p:cNvPr id="96" name="Google Shape;96;p19" title="Think-Pair-Share.png"/>
          <p:cNvPicPr preferRelativeResize="0"/>
          <p:nvPr/>
        </p:nvPicPr>
        <p:blipFill>
          <a:blip r:embed="rId3">
            <a:alphaModFix/>
          </a:blip>
          <a:stretch>
            <a:fillRect/>
          </a:stretch>
        </p:blipFill>
        <p:spPr>
          <a:xfrm>
            <a:off x="6967376" y="268725"/>
            <a:ext cx="1890550" cy="883750"/>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ARN Slides 25" id="{2955A4EC-A41F-924E-8A5C-EC8D30BCF2B0}" vid="{C1FC503B-5766-4541-B590-824E08429B9B}"/>
    </a:ext>
  </a:extLst>
</a:theme>
</file>

<file path=ppt/theme/theme2.xml><?xml version="1.0" encoding="utf-8"?>
<a:theme xmlns:a="http://schemas.openxmlformats.org/drawingml/2006/main" name="1_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ARN Slides 25" id="{2955A4EC-A41F-924E-8A5C-EC8D30BCF2B0}" vid="{D45ADE69-AC46-AB4B-AFB7-4F6B3A12186F}"/>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LEARN Slides 25</Template>
  <TotalTime>30518</TotalTime>
  <Words>1922</Words>
  <Application>Microsoft Macintosh PowerPoint</Application>
  <PresentationFormat>On-screen Show (16:9)</PresentationFormat>
  <Paragraphs>172</Paragraphs>
  <Slides>36</Slides>
  <Notes>27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Calibri</vt:lpstr>
      <vt:lpstr>Roboto</vt:lpstr>
      <vt:lpstr>Wingdings</vt:lpstr>
      <vt:lpstr>Courier New</vt:lpstr>
      <vt:lpstr>Aptos Display</vt:lpstr>
      <vt:lpstr>Arial</vt:lpstr>
      <vt:lpstr>System Font Regular</vt:lpstr>
      <vt:lpstr>Custom Design</vt:lpstr>
      <vt:lpstr>1_Custom Design</vt:lpstr>
      <vt:lpstr>PowerPoint Presentation</vt:lpstr>
      <vt:lpstr>Intellectual Property no Jutsu</vt:lpstr>
      <vt:lpstr>Essential Question </vt:lpstr>
      <vt:lpstr>Learning Objectives</vt:lpstr>
      <vt:lpstr>Create Your Personal Logo</vt:lpstr>
      <vt:lpstr>Elbow Partners</vt:lpstr>
      <vt:lpstr>What protects you?</vt:lpstr>
      <vt:lpstr>Implications</vt:lpstr>
      <vt:lpstr>Think-Pair-Share</vt:lpstr>
      <vt:lpstr>Think-Pair-Share</vt:lpstr>
      <vt:lpstr>Does information want to be free?</vt:lpstr>
      <vt:lpstr>DMCA: Digital Millennium Copyright Act</vt:lpstr>
      <vt:lpstr>Word Cloud</vt:lpstr>
      <vt:lpstr>Intellectual Property </vt:lpstr>
      <vt:lpstr>Reflect</vt:lpstr>
      <vt:lpstr>Copyright</vt:lpstr>
      <vt:lpstr>Copyright</vt:lpstr>
      <vt:lpstr>Sketchnotes</vt:lpstr>
      <vt:lpstr>PowerPoint Presentation</vt:lpstr>
      <vt:lpstr>Takeaways</vt:lpstr>
      <vt:lpstr>Stealing vs. Transforming</vt:lpstr>
      <vt:lpstr>Fair Use</vt:lpstr>
      <vt:lpstr>Golden Rules</vt:lpstr>
      <vt:lpstr>TASL Cards</vt:lpstr>
      <vt:lpstr>TASL Cards</vt:lpstr>
      <vt:lpstr>Catalog Resources</vt:lpstr>
      <vt:lpstr>Naturo v. Slater</vt:lpstr>
      <vt:lpstr>Naruto v. Slater</vt:lpstr>
      <vt:lpstr>What do you think? </vt:lpstr>
      <vt:lpstr>Naruto v. Slater Continued</vt:lpstr>
      <vt:lpstr>Naruto v. Slater Results</vt:lpstr>
      <vt:lpstr>Gray Areas: AI</vt:lpstr>
      <vt:lpstr>Reflect</vt:lpstr>
      <vt:lpstr>Setting Up</vt:lpstr>
      <vt:lpstr>Portfolio</vt:lpstr>
      <vt:lpstr>Add Your Creations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Intellectual Property no Jutsu</dc:title>
  <dc:subject/>
  <dc:creator>K20 Center</dc:creator>
  <cp:keywords/>
  <dc:description/>
  <cp:lastModifiedBy>Gracia, Ann M.</cp:lastModifiedBy>
  <cp:revision>12</cp:revision>
  <cp:lastPrinted>2025-07-03T16:25:44Z</cp:lastPrinted>
  <dcterms:modified xsi:type="dcterms:W3CDTF">2025-08-04T15:12:29Z</dcterms:modified>
  <cp:category/>
</cp:coreProperties>
</file>