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ajdhani" panose="020B0604020202020204" charset="0"/>
      <p:regular r:id="rId17"/>
      <p:bold r:id="rId18"/>
    </p:embeddedFont>
    <p:embeddedFont>
      <p:font typeface="Rajdhani SemiBold"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afNx9TAGzdn9WQLbYBG9R1HwE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3" d="100"/>
          <a:sy n="203" d="100"/>
        </p:scale>
        <p:origin x="58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349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education.com/watch?v=iISP02KPau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60e78c91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60e78c9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Why-lighting.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https://learn.k20center.ou.edu/strategy/128</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660e78c91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660e78c91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Quick write.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https://learn.k20center.ou.edu/strategy/1127</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Critique the Bot.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https://learn.k20center.ou.edu/strategy/3491</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e2a8081d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36e2a8081d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6da3fe346d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6da3fe346d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72936fe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72936fe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
              <a:t>Roose, Kevin. (2022). Futureproof: 9 rules for surviving in the age of AI. Random House. 73.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Quick write.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https://learn.k20center.ou.edu/strategy/1127</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(2021, September 21). 3 Minute Timer. YouTube. </a:t>
            </a:r>
            <a:r>
              <a:rPr lang="en" u="sng">
                <a:solidFill>
                  <a:schemeClr val="hlink"/>
                </a:solidFill>
                <a:latin typeface="Calibri"/>
                <a:ea typeface="Calibri"/>
                <a:cs typeface="Calibri"/>
                <a:sym typeface="Calibri"/>
                <a:hlinkClick r:id="rId4"/>
              </a:rPr>
              <a:t>https://www.youtubeeducation.com/watch?v=iISP02KPau0</a:t>
            </a:r>
            <a:r>
              <a:rPr lang="en">
                <a:solidFill>
                  <a:schemeClr val="dk1"/>
                </a:solidFill>
                <a:latin typeface="Calibri"/>
                <a:ea typeface="Calibri"/>
                <a:cs typeface="Calibri"/>
                <a:sym typeface="Calibri"/>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60e78c91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3660e78c91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6da3fe346d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36da3fe346d_2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da3fe34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6da3fe34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I notice, I wonder.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https://learn.k20center.ou.edu/strategy/180</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2"/>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2"/>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2"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18"/>
        <p:cNvGrpSpPr/>
        <p:nvPr/>
      </p:nvGrpSpPr>
      <p:grpSpPr>
        <a:xfrm>
          <a:off x="0" y="0"/>
          <a:ext cx="0" cy="0"/>
          <a:chOff x="0" y="0"/>
          <a:chExt cx="0" cy="0"/>
        </a:xfrm>
      </p:grpSpPr>
      <p:pic>
        <p:nvPicPr>
          <p:cNvPr id="19" name="Google Shape;19;p14"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0" name="Google Shape;20;p14"/>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4"/>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28" name="Google Shape;28;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29"/>
        <p:cNvGrpSpPr/>
        <p:nvPr/>
      </p:nvGrpSpPr>
      <p:grpSpPr>
        <a:xfrm>
          <a:off x="0" y="0"/>
          <a:ext cx="0" cy="0"/>
          <a:chOff x="0" y="0"/>
          <a:chExt cx="0" cy="0"/>
        </a:xfrm>
      </p:grpSpPr>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1" name="Google Shape;31;p17"/>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34" name="Google Shape;34;p18"/>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35" name="Google Shape;35;p18"/>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6" name="Google Shape;36;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 1 column">
  <p:cSld name="TITLE_AND_BODY_2">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36e2a8081d8_0_32"/>
          <p:cNvSpPr txBox="1">
            <a:spLocks noGrp="1"/>
          </p:cNvSpPr>
          <p:nvPr>
            <p:ph type="title"/>
          </p:nvPr>
        </p:nvSpPr>
        <p:spPr>
          <a:xfrm>
            <a:off x="544075" y="445025"/>
            <a:ext cx="82881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Font typeface="Rajdhani SemiBold"/>
              <a:buNone/>
              <a:defRPr sz="3600">
                <a:latin typeface="Rajdhani SemiBold"/>
                <a:ea typeface="Rajdhani SemiBold"/>
                <a:cs typeface="Rajdhani SemiBold"/>
                <a:sym typeface="Rajdhani SemiBold"/>
              </a:defRPr>
            </a:lvl1pPr>
            <a:lvl2pPr lvl="1" algn="l">
              <a:lnSpc>
                <a:spcPct val="100000"/>
              </a:lnSpc>
              <a:spcBef>
                <a:spcPts val="0"/>
              </a:spcBef>
              <a:spcAft>
                <a:spcPts val="0"/>
              </a:spcAft>
              <a:buSzPts val="2800"/>
              <a:buFont typeface="Rajdhani SemiBold"/>
              <a:buNone/>
              <a:defRPr>
                <a:latin typeface="Rajdhani SemiBold"/>
                <a:ea typeface="Rajdhani SemiBold"/>
                <a:cs typeface="Rajdhani SemiBold"/>
                <a:sym typeface="Rajdhani SemiBold"/>
              </a:defRPr>
            </a:lvl2pPr>
            <a:lvl3pPr lvl="2" algn="l">
              <a:lnSpc>
                <a:spcPct val="100000"/>
              </a:lnSpc>
              <a:spcBef>
                <a:spcPts val="0"/>
              </a:spcBef>
              <a:spcAft>
                <a:spcPts val="0"/>
              </a:spcAft>
              <a:buSzPts val="2800"/>
              <a:buFont typeface="Rajdhani SemiBold"/>
              <a:buNone/>
              <a:defRPr>
                <a:latin typeface="Rajdhani SemiBold"/>
                <a:ea typeface="Rajdhani SemiBold"/>
                <a:cs typeface="Rajdhani SemiBold"/>
                <a:sym typeface="Rajdhani SemiBold"/>
              </a:defRPr>
            </a:lvl3pPr>
            <a:lvl4pPr lvl="3" algn="l">
              <a:lnSpc>
                <a:spcPct val="100000"/>
              </a:lnSpc>
              <a:spcBef>
                <a:spcPts val="0"/>
              </a:spcBef>
              <a:spcAft>
                <a:spcPts val="0"/>
              </a:spcAft>
              <a:buSzPts val="2800"/>
              <a:buFont typeface="Rajdhani SemiBold"/>
              <a:buNone/>
              <a:defRPr>
                <a:latin typeface="Rajdhani SemiBold"/>
                <a:ea typeface="Rajdhani SemiBold"/>
                <a:cs typeface="Rajdhani SemiBold"/>
                <a:sym typeface="Rajdhani SemiBold"/>
              </a:defRPr>
            </a:lvl4pPr>
            <a:lvl5pPr lvl="4" algn="l">
              <a:lnSpc>
                <a:spcPct val="100000"/>
              </a:lnSpc>
              <a:spcBef>
                <a:spcPts val="0"/>
              </a:spcBef>
              <a:spcAft>
                <a:spcPts val="0"/>
              </a:spcAft>
              <a:buSzPts val="2800"/>
              <a:buFont typeface="Rajdhani SemiBold"/>
              <a:buNone/>
              <a:defRPr>
                <a:latin typeface="Rajdhani SemiBold"/>
                <a:ea typeface="Rajdhani SemiBold"/>
                <a:cs typeface="Rajdhani SemiBold"/>
                <a:sym typeface="Rajdhani SemiBold"/>
              </a:defRPr>
            </a:lvl5pPr>
            <a:lvl6pPr lvl="5" algn="l">
              <a:lnSpc>
                <a:spcPct val="100000"/>
              </a:lnSpc>
              <a:spcBef>
                <a:spcPts val="0"/>
              </a:spcBef>
              <a:spcAft>
                <a:spcPts val="0"/>
              </a:spcAft>
              <a:buSzPts val="2800"/>
              <a:buFont typeface="Rajdhani SemiBold"/>
              <a:buNone/>
              <a:defRPr>
                <a:latin typeface="Rajdhani SemiBold"/>
                <a:ea typeface="Rajdhani SemiBold"/>
                <a:cs typeface="Rajdhani SemiBold"/>
                <a:sym typeface="Rajdhani SemiBold"/>
              </a:defRPr>
            </a:lvl6pPr>
            <a:lvl7pPr lvl="6" algn="l">
              <a:lnSpc>
                <a:spcPct val="100000"/>
              </a:lnSpc>
              <a:spcBef>
                <a:spcPts val="0"/>
              </a:spcBef>
              <a:spcAft>
                <a:spcPts val="0"/>
              </a:spcAft>
              <a:buSzPts val="2800"/>
              <a:buFont typeface="Rajdhani SemiBold"/>
              <a:buNone/>
              <a:defRPr>
                <a:latin typeface="Rajdhani SemiBold"/>
                <a:ea typeface="Rajdhani SemiBold"/>
                <a:cs typeface="Rajdhani SemiBold"/>
                <a:sym typeface="Rajdhani SemiBold"/>
              </a:defRPr>
            </a:lvl7pPr>
            <a:lvl8pPr lvl="7" algn="l">
              <a:lnSpc>
                <a:spcPct val="100000"/>
              </a:lnSpc>
              <a:spcBef>
                <a:spcPts val="0"/>
              </a:spcBef>
              <a:spcAft>
                <a:spcPts val="0"/>
              </a:spcAft>
              <a:buSzPts val="2800"/>
              <a:buFont typeface="Rajdhani SemiBold"/>
              <a:buNone/>
              <a:defRPr>
                <a:latin typeface="Rajdhani SemiBold"/>
                <a:ea typeface="Rajdhani SemiBold"/>
                <a:cs typeface="Rajdhani SemiBold"/>
                <a:sym typeface="Rajdhani SemiBold"/>
              </a:defRPr>
            </a:lvl8pPr>
            <a:lvl9pPr lvl="8" algn="l">
              <a:lnSpc>
                <a:spcPct val="100000"/>
              </a:lnSpc>
              <a:spcBef>
                <a:spcPts val="0"/>
              </a:spcBef>
              <a:spcAft>
                <a:spcPts val="0"/>
              </a:spcAft>
              <a:buSzPts val="2800"/>
              <a:buFont typeface="Rajdhani SemiBold"/>
              <a:buNone/>
              <a:defRPr>
                <a:latin typeface="Rajdhani SemiBold"/>
                <a:ea typeface="Rajdhani SemiBold"/>
                <a:cs typeface="Rajdhani SemiBold"/>
                <a:sym typeface="Rajdhani SemiBold"/>
              </a:defRPr>
            </a:lvl9pPr>
          </a:lstStyle>
          <a:p>
            <a:endParaRPr/>
          </a:p>
        </p:txBody>
      </p:sp>
      <p:sp>
        <p:nvSpPr>
          <p:cNvPr id="39" name="Google Shape;39;g36e2a8081d8_0_32"/>
          <p:cNvSpPr txBox="1">
            <a:spLocks noGrp="1"/>
          </p:cNvSpPr>
          <p:nvPr>
            <p:ph type="body" idx="1"/>
          </p:nvPr>
        </p:nvSpPr>
        <p:spPr>
          <a:xfrm>
            <a:off x="544075" y="1152475"/>
            <a:ext cx="82881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rgbClr val="9BCC9C"/>
              </a:buClr>
              <a:buSzPts val="2600"/>
              <a:buFont typeface="Rajdhani SemiBold"/>
              <a:buChar char="●"/>
              <a:defRPr sz="2600">
                <a:solidFill>
                  <a:srgbClr val="000000"/>
                </a:solidFill>
                <a:latin typeface="Rajdhani SemiBold"/>
                <a:ea typeface="Rajdhani SemiBold"/>
                <a:cs typeface="Rajdhani SemiBold"/>
                <a:sym typeface="Rajdhani SemiBold"/>
              </a:defRPr>
            </a:lvl1pPr>
            <a:lvl2pPr marL="914400" lvl="1" indent="-393700" algn="l">
              <a:lnSpc>
                <a:spcPct val="115000"/>
              </a:lnSpc>
              <a:spcBef>
                <a:spcPts val="0"/>
              </a:spcBef>
              <a:spcAft>
                <a:spcPts val="0"/>
              </a:spcAft>
              <a:buClr>
                <a:srgbClr val="9BCC9C"/>
              </a:buClr>
              <a:buSzPts val="2600"/>
              <a:buFont typeface="Rajdhani SemiBold"/>
              <a:buChar char="○"/>
              <a:defRPr sz="2600">
                <a:solidFill>
                  <a:srgbClr val="000000"/>
                </a:solidFill>
                <a:latin typeface="Rajdhani SemiBold"/>
                <a:ea typeface="Rajdhani SemiBold"/>
                <a:cs typeface="Rajdhani SemiBold"/>
                <a:sym typeface="Rajdhani SemiBold"/>
              </a:defRPr>
            </a:lvl2pPr>
            <a:lvl3pPr marL="1371600" lvl="2" indent="-393700" algn="l">
              <a:lnSpc>
                <a:spcPct val="115000"/>
              </a:lnSpc>
              <a:spcBef>
                <a:spcPts val="0"/>
              </a:spcBef>
              <a:spcAft>
                <a:spcPts val="0"/>
              </a:spcAft>
              <a:buClr>
                <a:srgbClr val="9BCC9C"/>
              </a:buClr>
              <a:buSzPts val="2600"/>
              <a:buFont typeface="Rajdhani SemiBold"/>
              <a:buChar char="■"/>
              <a:defRPr sz="2600">
                <a:solidFill>
                  <a:srgbClr val="000000"/>
                </a:solidFill>
                <a:latin typeface="Rajdhani SemiBold"/>
                <a:ea typeface="Rajdhani SemiBold"/>
                <a:cs typeface="Rajdhani SemiBold"/>
                <a:sym typeface="Rajdhani SemiBold"/>
              </a:defRPr>
            </a:lvl3pPr>
            <a:lvl4pPr marL="1828800" lvl="3" indent="-393700" algn="l">
              <a:lnSpc>
                <a:spcPct val="115000"/>
              </a:lnSpc>
              <a:spcBef>
                <a:spcPts val="0"/>
              </a:spcBef>
              <a:spcAft>
                <a:spcPts val="0"/>
              </a:spcAft>
              <a:buClr>
                <a:srgbClr val="9BCC9C"/>
              </a:buClr>
              <a:buSzPts val="2600"/>
              <a:buFont typeface="Rajdhani SemiBold"/>
              <a:buChar char="●"/>
              <a:defRPr sz="2600">
                <a:solidFill>
                  <a:srgbClr val="000000"/>
                </a:solidFill>
                <a:latin typeface="Rajdhani SemiBold"/>
                <a:ea typeface="Rajdhani SemiBold"/>
                <a:cs typeface="Rajdhani SemiBold"/>
                <a:sym typeface="Rajdhani SemiBold"/>
              </a:defRPr>
            </a:lvl4pPr>
            <a:lvl5pPr marL="2286000" lvl="4" indent="-393700" algn="l">
              <a:lnSpc>
                <a:spcPct val="115000"/>
              </a:lnSpc>
              <a:spcBef>
                <a:spcPts val="0"/>
              </a:spcBef>
              <a:spcAft>
                <a:spcPts val="0"/>
              </a:spcAft>
              <a:buClr>
                <a:srgbClr val="9BCC9C"/>
              </a:buClr>
              <a:buSzPts val="2600"/>
              <a:buFont typeface="Rajdhani SemiBold"/>
              <a:buChar char="○"/>
              <a:defRPr sz="2600">
                <a:solidFill>
                  <a:srgbClr val="000000"/>
                </a:solidFill>
                <a:latin typeface="Rajdhani SemiBold"/>
                <a:ea typeface="Rajdhani SemiBold"/>
                <a:cs typeface="Rajdhani SemiBold"/>
                <a:sym typeface="Rajdhani SemiBold"/>
              </a:defRPr>
            </a:lvl5pPr>
            <a:lvl6pPr marL="2743200" lvl="5" indent="-393700" algn="l">
              <a:lnSpc>
                <a:spcPct val="115000"/>
              </a:lnSpc>
              <a:spcBef>
                <a:spcPts val="0"/>
              </a:spcBef>
              <a:spcAft>
                <a:spcPts val="0"/>
              </a:spcAft>
              <a:buClr>
                <a:srgbClr val="9BCC9C"/>
              </a:buClr>
              <a:buSzPts val="2600"/>
              <a:buFont typeface="Rajdhani SemiBold"/>
              <a:buChar char="■"/>
              <a:defRPr sz="2600">
                <a:solidFill>
                  <a:srgbClr val="000000"/>
                </a:solidFill>
                <a:latin typeface="Rajdhani SemiBold"/>
                <a:ea typeface="Rajdhani SemiBold"/>
                <a:cs typeface="Rajdhani SemiBold"/>
                <a:sym typeface="Rajdhani SemiBold"/>
              </a:defRPr>
            </a:lvl6pPr>
            <a:lvl7pPr marL="3200400" lvl="6" indent="-393700" algn="l">
              <a:lnSpc>
                <a:spcPct val="115000"/>
              </a:lnSpc>
              <a:spcBef>
                <a:spcPts val="0"/>
              </a:spcBef>
              <a:spcAft>
                <a:spcPts val="0"/>
              </a:spcAft>
              <a:buClr>
                <a:srgbClr val="9BCC9C"/>
              </a:buClr>
              <a:buSzPts val="2600"/>
              <a:buFont typeface="Rajdhani SemiBold"/>
              <a:buChar char="●"/>
              <a:defRPr sz="2600">
                <a:solidFill>
                  <a:srgbClr val="000000"/>
                </a:solidFill>
                <a:latin typeface="Rajdhani SemiBold"/>
                <a:ea typeface="Rajdhani SemiBold"/>
                <a:cs typeface="Rajdhani SemiBold"/>
                <a:sym typeface="Rajdhani SemiBold"/>
              </a:defRPr>
            </a:lvl7pPr>
            <a:lvl8pPr marL="3657600" lvl="7" indent="-393700" algn="l">
              <a:lnSpc>
                <a:spcPct val="115000"/>
              </a:lnSpc>
              <a:spcBef>
                <a:spcPts val="0"/>
              </a:spcBef>
              <a:spcAft>
                <a:spcPts val="0"/>
              </a:spcAft>
              <a:buClr>
                <a:srgbClr val="9BCC9C"/>
              </a:buClr>
              <a:buSzPts val="2600"/>
              <a:buFont typeface="Rajdhani SemiBold"/>
              <a:buChar char="○"/>
              <a:defRPr sz="2600">
                <a:solidFill>
                  <a:srgbClr val="000000"/>
                </a:solidFill>
                <a:latin typeface="Rajdhani SemiBold"/>
                <a:ea typeface="Rajdhani SemiBold"/>
                <a:cs typeface="Rajdhani SemiBold"/>
                <a:sym typeface="Rajdhani SemiBold"/>
              </a:defRPr>
            </a:lvl8pPr>
            <a:lvl9pPr marL="4114800" lvl="8" indent="-393700" algn="l">
              <a:lnSpc>
                <a:spcPct val="115000"/>
              </a:lnSpc>
              <a:spcBef>
                <a:spcPts val="0"/>
              </a:spcBef>
              <a:spcAft>
                <a:spcPts val="0"/>
              </a:spcAft>
              <a:buClr>
                <a:srgbClr val="9BCC9C"/>
              </a:buClr>
              <a:buSzPts val="2600"/>
              <a:buFont typeface="Rajdhani SemiBold"/>
              <a:buChar char="■"/>
              <a:defRPr sz="2600">
                <a:solidFill>
                  <a:srgbClr val="000000"/>
                </a:solidFill>
                <a:latin typeface="Rajdhani SemiBold"/>
                <a:ea typeface="Rajdhani SemiBold"/>
                <a:cs typeface="Rajdhani SemiBold"/>
                <a:sym typeface="Rajdhani SemiBold"/>
              </a:defRPr>
            </a:lvl9pPr>
          </a:lstStyle>
          <a:p>
            <a:endParaRPr/>
          </a:p>
        </p:txBody>
      </p:sp>
      <p:pic>
        <p:nvPicPr>
          <p:cNvPr id="40" name="Google Shape;40;g36e2a8081d8_0_32" title="k20center-logo-variations_K20 - Bug Color.png"/>
          <p:cNvPicPr preferRelativeResize="0"/>
          <p:nvPr/>
        </p:nvPicPr>
        <p:blipFill rotWithShape="1">
          <a:blip r:embed="rId3">
            <a:alphaModFix/>
          </a:blip>
          <a:srcRect/>
          <a:stretch/>
        </p:blipFill>
        <p:spPr>
          <a:xfrm>
            <a:off x="8273375" y="4519325"/>
            <a:ext cx="506275" cy="506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youtubeeducation.com/watch?v=iISP02KPau0" TargetMode="External"/><Relationship Id="rId5" Type="http://schemas.openxmlformats.org/officeDocument/2006/relationships/image" Target="../media/image9.jpg"/><Relationship Id="rId4" Type="http://schemas.openxmlformats.org/officeDocument/2006/relationships/hyperlink" Target="http://www.youtube.com/watch?v=iISP02KPau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660e78c912_0_5"/>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AI Literacy and Why-Lighting</a:t>
            </a:r>
            <a:endParaRPr/>
          </a:p>
        </p:txBody>
      </p:sp>
      <p:sp>
        <p:nvSpPr>
          <p:cNvPr id="102" name="Google Shape;102;g3660e78c912_0_5"/>
          <p:cNvSpPr txBox="1">
            <a:spLocks noGrp="1"/>
          </p:cNvSpPr>
          <p:nvPr>
            <p:ph type="body" idx="1"/>
          </p:nvPr>
        </p:nvSpPr>
        <p:spPr>
          <a:xfrm>
            <a:off x="456300" y="1152475"/>
            <a:ext cx="82254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AutoNum type="arabicPeriod"/>
            </a:pPr>
            <a:r>
              <a:rPr lang="en"/>
              <a:t>Read the </a:t>
            </a:r>
            <a:r>
              <a:rPr lang="en" i="1">
                <a:solidFill>
                  <a:srgbClr val="91192A"/>
                </a:solidFill>
              </a:rPr>
              <a:t>Getting Started with AI </a:t>
            </a:r>
            <a:r>
              <a:rPr lang="en"/>
              <a:t>handout. </a:t>
            </a:r>
            <a:endParaRPr/>
          </a:p>
          <a:p>
            <a:pPr marL="457200" lvl="0" indent="-393700" algn="l" rtl="0">
              <a:spcBef>
                <a:spcPts val="0"/>
              </a:spcBef>
              <a:spcAft>
                <a:spcPts val="0"/>
              </a:spcAft>
              <a:buSzPts val="2600"/>
              <a:buAutoNum type="arabicPeriod"/>
            </a:pPr>
            <a:r>
              <a:rPr lang="en"/>
              <a:t>Highlight parts you think are important or something you didn’t know. </a:t>
            </a:r>
            <a:endParaRPr/>
          </a:p>
          <a:p>
            <a:pPr marL="457200" lvl="0" indent="-393700" algn="l" rtl="0">
              <a:spcBef>
                <a:spcPts val="0"/>
              </a:spcBef>
              <a:spcAft>
                <a:spcPts val="0"/>
              </a:spcAft>
              <a:buSzPts val="2600"/>
              <a:buAutoNum type="arabicPeriod"/>
            </a:pPr>
            <a:r>
              <a:rPr lang="en"/>
              <a:t>Write in the margins why you highlighted that part. </a:t>
            </a:r>
            <a:endParaRPr/>
          </a:p>
        </p:txBody>
      </p:sp>
      <p:pic>
        <p:nvPicPr>
          <p:cNvPr id="103" name="Google Shape;103;g3660e78c912_0_5"/>
          <p:cNvPicPr preferRelativeResize="0"/>
          <p:nvPr/>
        </p:nvPicPr>
        <p:blipFill>
          <a:blip r:embed="rId3">
            <a:alphaModFix/>
          </a:blip>
          <a:stretch>
            <a:fillRect/>
          </a:stretch>
        </p:blipFill>
        <p:spPr>
          <a:xfrm>
            <a:off x="7649000" y="0"/>
            <a:ext cx="1495000" cy="74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660e78c912_0_10"/>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Revisit Quick Write	</a:t>
            </a:r>
            <a:endParaRPr/>
          </a:p>
        </p:txBody>
      </p:sp>
      <p:sp>
        <p:nvSpPr>
          <p:cNvPr id="109" name="Google Shape;109;g3660e78c912_0_10"/>
          <p:cNvSpPr txBox="1">
            <a:spLocks noGrp="1"/>
          </p:cNvSpPr>
          <p:nvPr>
            <p:ph type="body" idx="1"/>
          </p:nvPr>
        </p:nvSpPr>
        <p:spPr>
          <a:xfrm>
            <a:off x="456300" y="1152475"/>
            <a:ext cx="7297311"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AutoNum type="arabicPeriod"/>
            </a:pPr>
            <a:r>
              <a:rPr lang="en" dirty="0"/>
              <a:t>Reread what you wrote earlier. </a:t>
            </a:r>
            <a:endParaRPr dirty="0"/>
          </a:p>
          <a:p>
            <a:pPr marL="457200" lvl="0" indent="-393700" algn="l" rtl="0">
              <a:spcBef>
                <a:spcPts val="0"/>
              </a:spcBef>
              <a:spcAft>
                <a:spcPts val="0"/>
              </a:spcAft>
              <a:buSzPts val="2600"/>
              <a:buAutoNum type="arabicPeriod"/>
            </a:pPr>
            <a:r>
              <a:rPr lang="en" dirty="0"/>
              <a:t>Select 1 experience. It could be work related or not, but it should be a real-life experience.</a:t>
            </a:r>
            <a:endParaRPr dirty="0"/>
          </a:p>
          <a:p>
            <a:pPr marL="457200" lvl="0" indent="-393700" algn="l" rtl="0">
              <a:spcBef>
                <a:spcPts val="0"/>
              </a:spcBef>
              <a:spcAft>
                <a:spcPts val="0"/>
              </a:spcAft>
              <a:buSzPts val="2600"/>
              <a:buAutoNum type="arabicPeriod"/>
            </a:pPr>
            <a:r>
              <a:rPr lang="en" dirty="0"/>
              <a:t>Prompt AI to turn your experience into a professional bullet-pointed resume. </a:t>
            </a:r>
            <a:endParaRPr dirty="0"/>
          </a:p>
          <a:p>
            <a:pPr marL="914400" lvl="1" indent="-393700" algn="l" rtl="0">
              <a:spcBef>
                <a:spcPts val="0"/>
              </a:spcBef>
              <a:spcAft>
                <a:spcPts val="0"/>
              </a:spcAft>
              <a:buSzPts val="2600"/>
              <a:buAutoNum type="alphaLcPeriod"/>
            </a:pPr>
            <a:r>
              <a:rPr lang="en" dirty="0"/>
              <a:t>Use the “Write with CONTEXT” graphic to help! </a:t>
            </a:r>
            <a:endParaRPr dirty="0"/>
          </a:p>
        </p:txBody>
      </p:sp>
      <p:pic>
        <p:nvPicPr>
          <p:cNvPr id="110" name="Google Shape;110;g3660e78c912_0_10"/>
          <p:cNvPicPr preferRelativeResize="0"/>
          <p:nvPr/>
        </p:nvPicPr>
        <p:blipFill>
          <a:blip r:embed="rId3">
            <a:alphaModFix/>
          </a:blip>
          <a:stretch>
            <a:fillRect/>
          </a:stretch>
        </p:blipFill>
        <p:spPr>
          <a:xfrm>
            <a:off x="7535449" y="194153"/>
            <a:ext cx="838200" cy="1371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Critique The Bot</a:t>
            </a:r>
            <a:endParaRPr sz="3640"/>
          </a:p>
        </p:txBody>
      </p:sp>
      <p:sp>
        <p:nvSpPr>
          <p:cNvPr id="116" name="Google Shape;116;p6"/>
          <p:cNvSpPr txBox="1">
            <a:spLocks noGrp="1"/>
          </p:cNvSpPr>
          <p:nvPr>
            <p:ph type="body" idx="1"/>
          </p:nvPr>
        </p:nvSpPr>
        <p:spPr>
          <a:xfrm>
            <a:off x="456300" y="1152475"/>
            <a:ext cx="56004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None/>
            </a:pPr>
            <a:r>
              <a:rPr lang="en" dirty="0"/>
              <a:t>Based on what you know about how a resume should be formatted, how did the bot do? </a:t>
            </a:r>
            <a:endParaRPr dirty="0"/>
          </a:p>
          <a:p>
            <a:pPr marL="457200" lvl="0" indent="-381317" algn="l" rtl="0">
              <a:lnSpc>
                <a:spcPct val="115000"/>
              </a:lnSpc>
              <a:spcBef>
                <a:spcPts val="0"/>
              </a:spcBef>
              <a:spcAft>
                <a:spcPts val="0"/>
              </a:spcAft>
              <a:buClr>
                <a:srgbClr val="91192A"/>
              </a:buClr>
              <a:buSzPct val="100000"/>
              <a:buChar char="●"/>
            </a:pPr>
            <a:r>
              <a:rPr lang="en" dirty="0"/>
              <a:t>What did the Bot miss? </a:t>
            </a:r>
            <a:endParaRPr dirty="0"/>
          </a:p>
          <a:p>
            <a:pPr marL="457200" lvl="0" indent="-381317" algn="l" rtl="0">
              <a:lnSpc>
                <a:spcPct val="115000"/>
              </a:lnSpc>
              <a:spcBef>
                <a:spcPts val="0"/>
              </a:spcBef>
              <a:spcAft>
                <a:spcPts val="0"/>
              </a:spcAft>
              <a:buClr>
                <a:srgbClr val="91192A"/>
              </a:buClr>
              <a:buSzPct val="100000"/>
              <a:buChar char="●"/>
            </a:pPr>
            <a:r>
              <a:rPr lang="en" dirty="0"/>
              <a:t>Did it make each bullet action-oriented? </a:t>
            </a:r>
            <a:endParaRPr dirty="0"/>
          </a:p>
          <a:p>
            <a:pPr marL="457200" lvl="0" indent="-381317" algn="l" rtl="0">
              <a:lnSpc>
                <a:spcPct val="115000"/>
              </a:lnSpc>
              <a:spcBef>
                <a:spcPts val="0"/>
              </a:spcBef>
              <a:spcAft>
                <a:spcPts val="0"/>
              </a:spcAft>
              <a:buClr>
                <a:srgbClr val="91192A"/>
              </a:buClr>
              <a:buSzPct val="100000"/>
              <a:buChar char="●"/>
            </a:pPr>
            <a:r>
              <a:rPr lang="en" dirty="0"/>
              <a:t>What details do you need to still add?</a:t>
            </a:r>
            <a:endParaRPr dirty="0"/>
          </a:p>
          <a:p>
            <a:pPr marL="457200" lvl="0" indent="-381317" algn="l" rtl="0">
              <a:lnSpc>
                <a:spcPct val="115000"/>
              </a:lnSpc>
              <a:spcBef>
                <a:spcPts val="0"/>
              </a:spcBef>
              <a:spcAft>
                <a:spcPts val="0"/>
              </a:spcAft>
              <a:buClr>
                <a:srgbClr val="91192A"/>
              </a:buClr>
              <a:buSzPct val="100000"/>
              <a:buChar char="●"/>
            </a:pPr>
            <a:r>
              <a:rPr lang="en" dirty="0"/>
              <a:t>Did the bot give too much or too little information?</a:t>
            </a:r>
            <a:endParaRPr dirty="0"/>
          </a:p>
        </p:txBody>
      </p:sp>
      <p:pic>
        <p:nvPicPr>
          <p:cNvPr id="117" name="Google Shape;117;p6"/>
          <p:cNvPicPr preferRelativeResize="0"/>
          <p:nvPr/>
        </p:nvPicPr>
        <p:blipFill>
          <a:blip r:embed="rId3">
            <a:alphaModFix/>
          </a:blip>
          <a:stretch>
            <a:fillRect/>
          </a:stretch>
        </p:blipFill>
        <p:spPr>
          <a:xfrm>
            <a:off x="6056750" y="1259282"/>
            <a:ext cx="2624950" cy="262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6e2a8081d8_0_5"/>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Pitfalls to Avoid</a:t>
            </a:r>
            <a:endParaRPr/>
          </a:p>
        </p:txBody>
      </p:sp>
      <p:sp>
        <p:nvSpPr>
          <p:cNvPr id="123" name="Google Shape;123;g36e2a8081d8_0_5"/>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rmAutofit fontScale="85000" lnSpcReduction="10000"/>
          </a:bodyPr>
          <a:lstStyle/>
          <a:p>
            <a:pPr marL="457200" lvl="0" indent="-381317" algn="l" rtl="0">
              <a:lnSpc>
                <a:spcPct val="115000"/>
              </a:lnSpc>
              <a:spcBef>
                <a:spcPts val="0"/>
              </a:spcBef>
              <a:spcAft>
                <a:spcPts val="0"/>
              </a:spcAft>
              <a:buSzPct val="100000"/>
              <a:buChar char="●"/>
            </a:pPr>
            <a:r>
              <a:rPr lang="en" dirty="0"/>
              <a:t>Avoid using personal identifying information</a:t>
            </a:r>
            <a:endParaRPr dirty="0"/>
          </a:p>
          <a:p>
            <a:pPr marL="914400" lvl="1" indent="-381317" algn="l" rtl="0">
              <a:lnSpc>
                <a:spcPct val="115000"/>
              </a:lnSpc>
              <a:spcBef>
                <a:spcPts val="0"/>
              </a:spcBef>
              <a:spcAft>
                <a:spcPts val="0"/>
              </a:spcAft>
              <a:buSzPct val="100000"/>
              <a:buChar char="○"/>
            </a:pPr>
            <a:r>
              <a:rPr lang="en" dirty="0"/>
              <a:t>E.g. addresses and contact information</a:t>
            </a:r>
            <a:endParaRPr dirty="0"/>
          </a:p>
          <a:p>
            <a:pPr marL="1371600" lvl="2" indent="-381317" algn="l" rtl="0">
              <a:lnSpc>
                <a:spcPct val="115000"/>
              </a:lnSpc>
              <a:spcBef>
                <a:spcPts val="0"/>
              </a:spcBef>
              <a:spcAft>
                <a:spcPts val="0"/>
              </a:spcAft>
              <a:buSzPct val="100000"/>
              <a:buChar char="■"/>
            </a:pPr>
            <a:r>
              <a:rPr lang="en" dirty="0"/>
              <a:t>You should fill in personal information after you have been interviewed. </a:t>
            </a:r>
            <a:endParaRPr dirty="0"/>
          </a:p>
          <a:p>
            <a:pPr marL="457200" lvl="0" indent="-381317" algn="l" rtl="0">
              <a:lnSpc>
                <a:spcPct val="115000"/>
              </a:lnSpc>
              <a:spcBef>
                <a:spcPts val="0"/>
              </a:spcBef>
              <a:spcAft>
                <a:spcPts val="0"/>
              </a:spcAft>
              <a:buSzPct val="100000"/>
              <a:buChar char="●"/>
            </a:pPr>
            <a:r>
              <a:rPr lang="en" dirty="0"/>
              <a:t>Avoid self-reviewing responses.</a:t>
            </a:r>
            <a:endParaRPr dirty="0"/>
          </a:p>
          <a:p>
            <a:pPr marL="457200" lvl="0" indent="-381317" algn="l" rtl="0">
              <a:lnSpc>
                <a:spcPct val="115000"/>
              </a:lnSpc>
              <a:spcBef>
                <a:spcPts val="0"/>
              </a:spcBef>
              <a:spcAft>
                <a:spcPts val="0"/>
              </a:spcAft>
              <a:buSzPct val="100000"/>
              <a:buChar char="●"/>
            </a:pPr>
            <a:r>
              <a:rPr lang="en" dirty="0"/>
              <a:t>Avoid submitting original creative work.</a:t>
            </a:r>
            <a:endParaRPr dirty="0"/>
          </a:p>
          <a:p>
            <a:pPr marL="914400" lvl="1" indent="-381317" algn="l" rtl="0">
              <a:lnSpc>
                <a:spcPct val="115000"/>
              </a:lnSpc>
              <a:spcBef>
                <a:spcPts val="0"/>
              </a:spcBef>
              <a:spcAft>
                <a:spcPts val="0"/>
              </a:spcAft>
              <a:buSzPct val="100000"/>
              <a:buChar char="○"/>
            </a:pPr>
            <a:r>
              <a:rPr lang="en" dirty="0"/>
              <a:t>Creative-based resumes should never upload original content.</a:t>
            </a:r>
            <a:endParaRPr dirty="0"/>
          </a:p>
          <a:p>
            <a:pPr marL="457200" lvl="0" indent="-381317" algn="l" rtl="0">
              <a:lnSpc>
                <a:spcPct val="115000"/>
              </a:lnSpc>
              <a:spcBef>
                <a:spcPts val="0"/>
              </a:spcBef>
              <a:spcAft>
                <a:spcPts val="0"/>
              </a:spcAft>
              <a:buSzPct val="100000"/>
              <a:buChar char="●"/>
            </a:pPr>
            <a:r>
              <a:rPr lang="en" dirty="0"/>
              <a:t>Avoid sharing health-related information.</a:t>
            </a:r>
            <a:endParaRPr dirty="0"/>
          </a:p>
          <a:p>
            <a:pPr marL="457200" lvl="0" indent="-381317" algn="l" rtl="0">
              <a:lnSpc>
                <a:spcPct val="115000"/>
              </a:lnSpc>
              <a:spcBef>
                <a:spcPts val="0"/>
              </a:spcBef>
              <a:spcAft>
                <a:spcPts val="0"/>
              </a:spcAft>
              <a:buSzPct val="100000"/>
              <a:buChar char="●"/>
            </a:pPr>
            <a:r>
              <a:rPr lang="en" dirty="0"/>
              <a:t>Chatbots are meant to be a </a:t>
            </a:r>
            <a:r>
              <a:rPr lang="en" b="1" u="sng" dirty="0">
                <a:latin typeface="Rajdhani"/>
                <a:ea typeface="Rajdhani"/>
                <a:cs typeface="Rajdhani"/>
                <a:sym typeface="Rajdhani"/>
              </a:rPr>
              <a:t>tool not the toolbox.</a:t>
            </a:r>
            <a:endParaRPr b="1" u="sng" dirty="0">
              <a:latin typeface="Rajdhani"/>
              <a:ea typeface="Rajdhani"/>
              <a:cs typeface="Rajdhani"/>
              <a:sym typeface="Rajdhan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6da3fe346d_2_3"/>
          <p:cNvSpPr txBox="1">
            <a:spLocks noGrp="1"/>
          </p:cNvSpPr>
          <p:nvPr>
            <p:ph type="subTitle" idx="1"/>
          </p:nvPr>
        </p:nvSpPr>
        <p:spPr>
          <a:xfrm>
            <a:off x="543275" y="1896900"/>
            <a:ext cx="8232300" cy="209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300"/>
              <a:t>What other ways can AI help improve resumes?</a:t>
            </a:r>
            <a:endParaRPr sz="3300"/>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ctrTitle"/>
          </p:nvPr>
        </p:nvSpPr>
        <p:spPr>
          <a:xfrm>
            <a:off x="913350" y="901850"/>
            <a:ext cx="7317300" cy="20526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5000"/>
              <a:buNone/>
            </a:pPr>
            <a:r>
              <a:rPr lang="en"/>
              <a:t>Prompting Professionalism: AI for Resume Writing</a:t>
            </a:r>
            <a:endParaRPr/>
          </a:p>
        </p:txBody>
      </p:sp>
      <p:sp>
        <p:nvSpPr>
          <p:cNvPr id="3" name="Subtitle 2">
            <a:extLst>
              <a:ext uri="{FF2B5EF4-FFF2-40B4-BE49-F238E27FC236}">
                <a16:creationId xmlns:a16="http://schemas.microsoft.com/office/drawing/2014/main" id="{951D79FA-E828-1D41-D19A-6019536783B9}"/>
              </a:ext>
            </a:extLst>
          </p:cNvPr>
          <p:cNvSpPr>
            <a:spLocks noGrp="1"/>
          </p:cNvSpPr>
          <p:nvPr>
            <p:ph type="subTitle" idx="1"/>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ctrTitle"/>
          </p:nvPr>
        </p:nvSpPr>
        <p:spPr>
          <a:xfrm>
            <a:off x="908700" y="1117825"/>
            <a:ext cx="7326600" cy="166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000"/>
              <a:buNone/>
            </a:pPr>
            <a:r>
              <a:rPr lang="en"/>
              <a:t>Essential Question</a:t>
            </a:r>
            <a:endParaRPr/>
          </a:p>
        </p:txBody>
      </p:sp>
      <p:sp>
        <p:nvSpPr>
          <p:cNvPr id="56" name="Google Shape;56;p3"/>
          <p:cNvSpPr txBox="1">
            <a:spLocks noGrp="1"/>
          </p:cNvSpPr>
          <p:nvPr>
            <p:ph type="subTitle" idx="1"/>
          </p:nvPr>
        </p:nvSpPr>
        <p:spPr>
          <a:xfrm>
            <a:off x="908700" y="2778625"/>
            <a:ext cx="7326600" cy="7926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SzPct val="100000"/>
              <a:buNone/>
            </a:pPr>
            <a:r>
              <a:rPr lang="en"/>
              <a:t>How can AI help turn work experiences into powerful resume statements that showcase skills?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3672936fe4d_0_0"/>
          <p:cNvSpPr txBox="1">
            <a:spLocks noGrp="1"/>
          </p:cNvSpPr>
          <p:nvPr>
            <p:ph type="ctrTitle"/>
          </p:nvPr>
        </p:nvSpPr>
        <p:spPr>
          <a:xfrm>
            <a:off x="621820" y="485844"/>
            <a:ext cx="8232300" cy="1405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Learning Objectives</a:t>
            </a:r>
            <a:endParaRPr dirty="0"/>
          </a:p>
        </p:txBody>
      </p:sp>
      <p:sp>
        <p:nvSpPr>
          <p:cNvPr id="62" name="Google Shape;62;g3672936fe4d_0_0"/>
          <p:cNvSpPr txBox="1">
            <a:spLocks noGrp="1"/>
          </p:cNvSpPr>
          <p:nvPr>
            <p:ph type="subTitle" idx="1"/>
          </p:nvPr>
        </p:nvSpPr>
        <p:spPr>
          <a:xfrm>
            <a:off x="424860" y="2186575"/>
            <a:ext cx="8232300" cy="2503500"/>
          </a:xfrm>
          <a:prstGeom prst="rect">
            <a:avLst/>
          </a:prstGeom>
        </p:spPr>
        <p:txBody>
          <a:bodyPr spcFirstLastPara="1" wrap="square" lIns="91425" tIns="91425" rIns="91425" bIns="91425" anchor="t" anchorCtr="0">
            <a:normAutofit fontScale="77500" lnSpcReduction="20000"/>
          </a:bodyPr>
          <a:lstStyle/>
          <a:p>
            <a:pPr marL="457200" lvl="0" indent="-363981" algn="l" rtl="0">
              <a:spcBef>
                <a:spcPts val="0"/>
              </a:spcBef>
              <a:spcAft>
                <a:spcPts val="0"/>
              </a:spcAft>
              <a:buSzPct val="100000"/>
              <a:buChar char="●"/>
            </a:pPr>
            <a:r>
              <a:rPr lang="en" sz="3045" dirty="0"/>
              <a:t>Identify how AI can be used to enhance resume language by transforming basic job descriptions into professional statements.</a:t>
            </a:r>
            <a:endParaRPr sz="3045" dirty="0"/>
          </a:p>
          <a:p>
            <a:pPr marL="457200" lvl="0" indent="-363981" algn="l" rtl="0">
              <a:spcBef>
                <a:spcPts val="0"/>
              </a:spcBef>
              <a:spcAft>
                <a:spcPts val="0"/>
              </a:spcAft>
              <a:buSzPct val="100000"/>
              <a:buChar char="●"/>
            </a:pPr>
            <a:r>
              <a:rPr lang="en" sz="3045" dirty="0"/>
              <a:t>Demonstrate how to write effective AI prompts to generate improved resume content based on their own experiences.</a:t>
            </a:r>
            <a:endParaRPr sz="3045" dirty="0"/>
          </a:p>
          <a:p>
            <a:pPr marL="457200" lvl="0" indent="-363981" algn="l" rtl="0">
              <a:spcBef>
                <a:spcPts val="0"/>
              </a:spcBef>
              <a:spcAft>
                <a:spcPts val="0"/>
              </a:spcAft>
              <a:buSzPct val="100000"/>
              <a:buChar char="●"/>
            </a:pPr>
            <a:r>
              <a:rPr lang="en" sz="3045" dirty="0"/>
              <a:t>Evaluate the quality and appropriateness of AI-generated resume content, making revisions to ensure clarity, professionalism, and accuracy.</a:t>
            </a:r>
            <a:endParaRPr sz="3045" dirty="0"/>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txBox="1">
            <a:spLocks noGrp="1"/>
          </p:cNvSpPr>
          <p:nvPr>
            <p:ph type="title" idx="2"/>
          </p:nvPr>
        </p:nvSpPr>
        <p:spPr>
          <a:xfrm>
            <a:off x="906600" y="3100749"/>
            <a:ext cx="7317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-Kevin Roose</a:t>
            </a:r>
            <a:endParaRPr/>
          </a:p>
        </p:txBody>
      </p:sp>
      <p:sp>
        <p:nvSpPr>
          <p:cNvPr id="68" name="Google Shape;68;p4"/>
          <p:cNvSpPr txBox="1">
            <a:spLocks noGrp="1"/>
          </p:cNvSpPr>
          <p:nvPr>
            <p:ph type="title"/>
          </p:nvPr>
        </p:nvSpPr>
        <p:spPr>
          <a:xfrm>
            <a:off x="906600" y="1177850"/>
            <a:ext cx="7317300" cy="192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000"/>
              <a:buNone/>
            </a:pPr>
            <a:r>
              <a:rPr lang="en" sz="2700"/>
              <a:t>“No matter how good AI gets, humans still want role models, and we want to be inspired by human greatness. This is why we cheer for Olympic swimmers, even though speed boats go faster.”</a:t>
            </a:r>
            <a:endParaRPr sz="2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5"/>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Quick Write</a:t>
            </a:r>
            <a:endParaRPr sz="3640"/>
          </a:p>
        </p:txBody>
      </p:sp>
      <p:sp>
        <p:nvSpPr>
          <p:cNvPr id="74" name="Google Shape;74;p5"/>
          <p:cNvSpPr txBox="1">
            <a:spLocks noGrp="1"/>
          </p:cNvSpPr>
          <p:nvPr>
            <p:ph type="body" idx="1"/>
          </p:nvPr>
        </p:nvSpPr>
        <p:spPr>
          <a:xfrm>
            <a:off x="456300" y="1152475"/>
            <a:ext cx="52164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81317" algn="l" rtl="0">
              <a:lnSpc>
                <a:spcPct val="115000"/>
              </a:lnSpc>
              <a:spcBef>
                <a:spcPts val="0"/>
              </a:spcBef>
              <a:spcAft>
                <a:spcPts val="0"/>
              </a:spcAft>
              <a:buSzPct val="100000"/>
              <a:buChar char="●"/>
            </a:pPr>
            <a:r>
              <a:rPr lang="en" dirty="0"/>
              <a:t>Write as much as you can about the following topic: </a:t>
            </a:r>
            <a:endParaRPr dirty="0"/>
          </a:p>
          <a:p>
            <a:pPr marL="914400" lvl="1" indent="-381317" algn="l" rtl="0">
              <a:lnSpc>
                <a:spcPct val="115000"/>
              </a:lnSpc>
              <a:spcBef>
                <a:spcPts val="0"/>
              </a:spcBef>
              <a:spcAft>
                <a:spcPts val="0"/>
              </a:spcAft>
              <a:buSzPct val="100000"/>
              <a:buChar char="○"/>
            </a:pPr>
            <a:r>
              <a:rPr lang="en" dirty="0"/>
              <a:t>Describe your work/volunteer experiences for a resume.</a:t>
            </a:r>
            <a:endParaRPr dirty="0"/>
          </a:p>
          <a:p>
            <a:pPr marL="457200" lvl="0" indent="-381317" algn="l" rtl="0">
              <a:lnSpc>
                <a:spcPct val="115000"/>
              </a:lnSpc>
              <a:spcBef>
                <a:spcPts val="0"/>
              </a:spcBef>
              <a:spcAft>
                <a:spcPts val="0"/>
              </a:spcAft>
              <a:buSzPct val="100000"/>
              <a:buChar char="●"/>
            </a:pPr>
            <a:r>
              <a:rPr lang="en" dirty="0"/>
              <a:t>Don’t worry about grammar, just keep writing until the time runs out.  </a:t>
            </a:r>
            <a:endParaRPr dirty="0"/>
          </a:p>
          <a:p>
            <a:pPr marL="457200" lvl="0" indent="-381317" algn="l" rtl="0">
              <a:lnSpc>
                <a:spcPct val="115000"/>
              </a:lnSpc>
              <a:spcBef>
                <a:spcPts val="0"/>
              </a:spcBef>
              <a:spcAft>
                <a:spcPts val="0"/>
              </a:spcAft>
              <a:buSzPct val="100000"/>
              <a:buChar char="●"/>
            </a:pPr>
            <a:r>
              <a:rPr lang="en" dirty="0"/>
              <a:t>Even if it doesn’t seem to make sense, write it. </a:t>
            </a:r>
            <a:endParaRPr dirty="0"/>
          </a:p>
        </p:txBody>
      </p:sp>
      <p:pic>
        <p:nvPicPr>
          <p:cNvPr id="75" name="Google Shape;75;p5"/>
          <p:cNvPicPr preferRelativeResize="0"/>
          <p:nvPr/>
        </p:nvPicPr>
        <p:blipFill>
          <a:blip r:embed="rId3">
            <a:alphaModFix/>
          </a:blip>
          <a:stretch>
            <a:fillRect/>
          </a:stretch>
        </p:blipFill>
        <p:spPr>
          <a:xfrm>
            <a:off x="7795364" y="200417"/>
            <a:ext cx="838200" cy="1371600"/>
          </a:xfrm>
          <a:prstGeom prst="rect">
            <a:avLst/>
          </a:prstGeom>
          <a:noFill/>
          <a:ln>
            <a:noFill/>
          </a:ln>
        </p:spPr>
      </p:pic>
      <p:pic>
        <p:nvPicPr>
          <p:cNvPr id="76" name="Google Shape;76;p5" title="K20 Center 3 minute timer">
            <a:hlinkClick r:id="rId4"/>
          </p:cNvPr>
          <p:cNvPicPr preferRelativeResize="0"/>
          <p:nvPr/>
        </p:nvPicPr>
        <p:blipFill>
          <a:blip r:embed="rId5">
            <a:alphaModFix/>
          </a:blip>
          <a:stretch>
            <a:fillRect/>
          </a:stretch>
        </p:blipFill>
        <p:spPr>
          <a:xfrm>
            <a:off x="5825100" y="1714500"/>
            <a:ext cx="3048000" cy="1714500"/>
          </a:xfrm>
          <a:prstGeom prst="rect">
            <a:avLst/>
          </a:prstGeom>
          <a:noFill/>
          <a:ln>
            <a:noFill/>
          </a:ln>
        </p:spPr>
      </p:pic>
      <p:sp>
        <p:nvSpPr>
          <p:cNvPr id="77" name="Google Shape;77;p5"/>
          <p:cNvSpPr txBox="1"/>
          <p:nvPr/>
        </p:nvSpPr>
        <p:spPr>
          <a:xfrm>
            <a:off x="5849250" y="3512450"/>
            <a:ext cx="30480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solidFill>
                  <a:srgbClr val="27578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3 Minute K20 Timer</a:t>
            </a:r>
            <a:endParaRPr sz="2000">
              <a:solidFill>
                <a:srgbClr val="27578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660e78c912_0_2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What do you like about this example? </a:t>
            </a:r>
            <a:endParaRPr sz="3640"/>
          </a:p>
        </p:txBody>
      </p:sp>
      <p:pic>
        <p:nvPicPr>
          <p:cNvPr id="83" name="Google Shape;83;g3660e78c912_0_20" title="Screenshot (259).png"/>
          <p:cNvPicPr preferRelativeResize="0"/>
          <p:nvPr/>
        </p:nvPicPr>
        <p:blipFill>
          <a:blip r:embed="rId3">
            <a:alphaModFix/>
          </a:blip>
          <a:stretch>
            <a:fillRect/>
          </a:stretch>
        </p:blipFill>
        <p:spPr>
          <a:xfrm>
            <a:off x="152400" y="1170125"/>
            <a:ext cx="8839199" cy="25666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36da3fe346d_2_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What do you like about this example? </a:t>
            </a:r>
            <a:endParaRPr sz="3640"/>
          </a:p>
        </p:txBody>
      </p:sp>
      <p:pic>
        <p:nvPicPr>
          <p:cNvPr id="89" name="Google Shape;89;g36da3fe346d_2_9" title="Screenshot (260).png"/>
          <p:cNvPicPr preferRelativeResize="0"/>
          <p:nvPr/>
        </p:nvPicPr>
        <p:blipFill rotWithShape="1">
          <a:blip r:embed="rId3">
            <a:alphaModFix/>
          </a:blip>
          <a:srcRect l="7437" r="4758"/>
          <a:stretch/>
        </p:blipFill>
        <p:spPr>
          <a:xfrm>
            <a:off x="640600" y="1404200"/>
            <a:ext cx="8397773" cy="2594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6da3fe346d_0_0"/>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Let’s Practice Using AI</a:t>
            </a:r>
            <a:endParaRPr dirty="0"/>
          </a:p>
        </p:txBody>
      </p:sp>
      <p:sp>
        <p:nvSpPr>
          <p:cNvPr id="95" name="Google Shape;95;g36da3fe346d_0_0"/>
          <p:cNvSpPr txBox="1">
            <a:spLocks noGrp="1"/>
          </p:cNvSpPr>
          <p:nvPr>
            <p:ph type="body" idx="1"/>
          </p:nvPr>
        </p:nvSpPr>
        <p:spPr>
          <a:xfrm>
            <a:off x="456300" y="1152475"/>
            <a:ext cx="82254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t>Use the </a:t>
            </a:r>
            <a:r>
              <a:rPr lang="en" i="1" dirty="0">
                <a:solidFill>
                  <a:srgbClr val="91192A"/>
                </a:solidFill>
              </a:rPr>
              <a:t>Experience to Expertise</a:t>
            </a:r>
            <a:r>
              <a:rPr lang="en" i="1" dirty="0"/>
              <a:t> </a:t>
            </a:r>
            <a:r>
              <a:rPr lang="en" dirty="0"/>
              <a:t>handout to practice using AI. </a:t>
            </a:r>
            <a:endParaRPr dirty="0"/>
          </a:p>
          <a:p>
            <a:pPr marL="457200" lvl="0" indent="-381317" algn="l" rtl="0">
              <a:spcBef>
                <a:spcPts val="0"/>
              </a:spcBef>
              <a:spcAft>
                <a:spcPts val="0"/>
              </a:spcAft>
              <a:buSzPct val="100000"/>
              <a:buAutoNum type="arabicPeriod"/>
            </a:pPr>
            <a:r>
              <a:rPr lang="en" dirty="0"/>
              <a:t>Choose an AI chat bot.</a:t>
            </a:r>
            <a:endParaRPr dirty="0"/>
          </a:p>
          <a:p>
            <a:pPr marL="457200" lvl="0" indent="-381317" algn="l" rtl="0">
              <a:spcBef>
                <a:spcPts val="0"/>
              </a:spcBef>
              <a:spcAft>
                <a:spcPts val="0"/>
              </a:spcAft>
              <a:buSzPct val="100000"/>
              <a:buAutoNum type="arabicPeriod"/>
            </a:pPr>
            <a:r>
              <a:rPr lang="en" dirty="0"/>
              <a:t>Select an example experience from the list of “Sample Student Work Experiences.”</a:t>
            </a:r>
            <a:endParaRPr dirty="0"/>
          </a:p>
          <a:p>
            <a:pPr marL="457200" lvl="0" indent="-381317" algn="l" rtl="0">
              <a:spcBef>
                <a:spcPts val="0"/>
              </a:spcBef>
              <a:spcAft>
                <a:spcPts val="0"/>
              </a:spcAft>
              <a:buSzPct val="100000"/>
              <a:buAutoNum type="arabicPeriod"/>
            </a:pPr>
            <a:r>
              <a:rPr lang="en" b="1" dirty="0">
                <a:solidFill>
                  <a:srgbClr val="91192A"/>
                </a:solidFill>
              </a:rPr>
              <a:t>Task</a:t>
            </a:r>
            <a:r>
              <a:rPr lang="en" dirty="0"/>
              <a:t>: Ask the AI Chatbot to make your chosen experience more actionable.</a:t>
            </a:r>
            <a:endParaRPr dirty="0"/>
          </a:p>
          <a:p>
            <a:pPr marL="457200" lvl="0" indent="-381317" algn="l" rtl="0">
              <a:spcBef>
                <a:spcPts val="0"/>
              </a:spcBef>
              <a:spcAft>
                <a:spcPts val="0"/>
              </a:spcAft>
              <a:buSzPct val="100000"/>
              <a:buAutoNum type="arabicPeriod"/>
            </a:pPr>
            <a:r>
              <a:rPr lang="en" dirty="0"/>
              <a:t>Afterwards, reflect on your experience by completing an “I Notice, I Wonder” on the back of the handout. </a:t>
            </a:r>
            <a:endParaRPr dirty="0"/>
          </a:p>
        </p:txBody>
      </p:sp>
      <p:pic>
        <p:nvPicPr>
          <p:cNvPr id="96" name="Google Shape;96;g36da3fe346d_0_0"/>
          <p:cNvPicPr preferRelativeResize="0"/>
          <p:nvPr/>
        </p:nvPicPr>
        <p:blipFill>
          <a:blip r:embed="rId3">
            <a:alphaModFix/>
          </a:blip>
          <a:stretch>
            <a:fillRect/>
          </a:stretch>
        </p:blipFill>
        <p:spPr>
          <a:xfrm>
            <a:off x="7280232" y="184759"/>
            <a:ext cx="952500" cy="1000125"/>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666</Words>
  <Application>Microsoft Office PowerPoint</Application>
  <PresentationFormat>On-screen Show (16:9)</PresentationFormat>
  <Paragraphs>55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Rajdhani SemiBold</vt:lpstr>
      <vt:lpstr>Calibri</vt:lpstr>
      <vt:lpstr>Rajdhani</vt:lpstr>
      <vt:lpstr>K20 LEARN</vt:lpstr>
      <vt:lpstr>PowerPoint Presentation</vt:lpstr>
      <vt:lpstr>Prompting Professionalism: AI for Resume Writing</vt:lpstr>
      <vt:lpstr>Essential Question</vt:lpstr>
      <vt:lpstr>Learning Objectives</vt:lpstr>
      <vt:lpstr>-Kevin Roose</vt:lpstr>
      <vt:lpstr>Quick Write</vt:lpstr>
      <vt:lpstr>What do you like about this example? </vt:lpstr>
      <vt:lpstr>What do you like about this example? </vt:lpstr>
      <vt:lpstr>Let’s Practice Using AI</vt:lpstr>
      <vt:lpstr>AI Literacy and Why-Lighting</vt:lpstr>
      <vt:lpstr>Revisit Quick Write </vt:lpstr>
      <vt:lpstr>Critique The Bot</vt:lpstr>
      <vt:lpstr>Pitfalls to Avoid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McLeod Porter, Delma</dc:creator>
  <cp:lastModifiedBy>McLeod Porter, Delma</cp:lastModifiedBy>
  <cp:revision>1</cp:revision>
  <dcterms:modified xsi:type="dcterms:W3CDTF">2025-07-11T15:36:37Z</dcterms:modified>
</cp:coreProperties>
</file>