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</p:sldMasterIdLst>
  <p:notesMasterIdLst>
    <p:notesMasterId r:id="rId25"/>
  </p:notesMasterIdLst>
  <p:sldIdLst>
    <p:sldId id="256" r:id="rId2"/>
    <p:sldId id="257" r:id="rId3"/>
    <p:sldId id="258" r:id="rId4"/>
    <p:sldId id="271" r:id="rId5"/>
    <p:sldId id="281" r:id="rId6"/>
    <p:sldId id="260" r:id="rId7"/>
    <p:sldId id="285" r:id="rId8"/>
    <p:sldId id="284" r:id="rId9"/>
    <p:sldId id="283" r:id="rId10"/>
    <p:sldId id="282" r:id="rId11"/>
    <p:sldId id="286" r:id="rId12"/>
    <p:sldId id="287" r:id="rId13"/>
    <p:sldId id="288" r:id="rId14"/>
    <p:sldId id="276" r:id="rId15"/>
    <p:sldId id="279" r:id="rId16"/>
    <p:sldId id="259" r:id="rId17"/>
    <p:sldId id="268" r:id="rId18"/>
    <p:sldId id="273" r:id="rId19"/>
    <p:sldId id="274" r:id="rId20"/>
    <p:sldId id="275" r:id="rId21"/>
    <p:sldId id="280" r:id="rId22"/>
    <p:sldId id="289" r:id="rId23"/>
    <p:sldId id="270" r:id="rId2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/>
    <p:restoredTop sz="94688"/>
  </p:normalViewPr>
  <p:slideViewPr>
    <p:cSldViewPr snapToGrid="0">
      <p:cViewPr varScale="1">
        <p:scale>
          <a:sx n="198" d="100"/>
          <a:sy n="198" d="100"/>
        </p:scale>
        <p:origin x="648" y="1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D782C3B4-C9D2-BBCD-C34E-E233C9CC4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40614098-18DF-4ED1-FEEB-FDF4B2945D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D7AE99A9-6C0E-22E5-C530-2E19E83912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39740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52CB1AAC-2B9E-710D-69ED-71B75EB3B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474C0CCE-40D3-E972-5142-4AA1A14486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856DE961-C6C1-4BBF-2463-B198F9386B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4742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FD943799-BC57-9968-64CC-AF2424E61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52FA2513-568F-0EB5-E6D9-791D6B25D4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ABE6BA04-1AAD-42F5-1EED-6DB0FF400C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6699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D1CF52E6-7105-84E9-503F-19B447B89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13867B27-3C3F-DB76-E614-C22BD78C80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EFD4E7BC-91CD-FD43-C157-5D50FFA89D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56632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D9A784EC-D82E-072F-E8EB-A538AC5B4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8AF7A4BB-D40B-4152-C0C2-05FD44C171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CD6097DA-0083-C911-235C-10630A5701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10657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401EA032-8A4A-BB59-FE97-07FE5E4E1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09FBD41E-B326-8424-F29A-289438696A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5D6A1A63-3329-0B9C-7BB7-216C24B765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5921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D1193B21-E2BB-9265-0D97-2C98116C2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DE4EF3BF-EFFA-B4ED-0780-2335F9C54F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BD1C88F9-F1F5-1A80-D23D-BEB4C79639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12594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D085BF69-92B5-0374-7D3D-5129D7E8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:notes">
            <a:extLst>
              <a:ext uri="{FF2B5EF4-FFF2-40B4-BE49-F238E27FC236}">
                <a16:creationId xmlns:a16="http://schemas.microsoft.com/office/drawing/2014/main" id="{ACB86B5B-2813-D5A7-3FF0-3651D8C1E6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6:notes">
            <a:extLst>
              <a:ext uri="{FF2B5EF4-FFF2-40B4-BE49-F238E27FC236}">
                <a16:creationId xmlns:a16="http://schemas.microsoft.com/office/drawing/2014/main" id="{CDCD5403-9C10-0E3F-B327-253B97EEDBC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97820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3F9294AA-7249-FA5A-58EF-F1A6A5EB3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:notes">
            <a:extLst>
              <a:ext uri="{FF2B5EF4-FFF2-40B4-BE49-F238E27FC236}">
                <a16:creationId xmlns:a16="http://schemas.microsoft.com/office/drawing/2014/main" id="{E5DB465C-18DB-17BC-058D-B8B7E771AD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6:notes">
            <a:extLst>
              <a:ext uri="{FF2B5EF4-FFF2-40B4-BE49-F238E27FC236}">
                <a16:creationId xmlns:a16="http://schemas.microsoft.com/office/drawing/2014/main" id="{12B95713-A1CC-13A7-5F44-F84251BEF4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7730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93103485-BB8A-2A52-3B3E-6D9A67A92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:notes">
            <a:extLst>
              <a:ext uri="{FF2B5EF4-FFF2-40B4-BE49-F238E27FC236}">
                <a16:creationId xmlns:a16="http://schemas.microsoft.com/office/drawing/2014/main" id="{35A9087E-76EF-53AC-3D6D-15DA7986C0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6:notes">
            <a:extLst>
              <a:ext uri="{FF2B5EF4-FFF2-40B4-BE49-F238E27FC236}">
                <a16:creationId xmlns:a16="http://schemas.microsoft.com/office/drawing/2014/main" id="{8FA7D0B3-FAE7-7DC0-25D1-E2C2D5B3FF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49642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D60CAC77-8381-48F3-0910-E27C980E4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:notes">
            <a:extLst>
              <a:ext uri="{FF2B5EF4-FFF2-40B4-BE49-F238E27FC236}">
                <a16:creationId xmlns:a16="http://schemas.microsoft.com/office/drawing/2014/main" id="{2ECCA26F-AD12-145F-03FB-7FD2308AEB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6:notes">
            <a:extLst>
              <a:ext uri="{FF2B5EF4-FFF2-40B4-BE49-F238E27FC236}">
                <a16:creationId xmlns:a16="http://schemas.microsoft.com/office/drawing/2014/main" id="{13662DFA-BCFC-D1AB-0A2C-F5AF8EA92C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8659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EB417441-D9C7-76D3-5FE6-D858CD646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88E2292C-D96C-B5B2-58B9-3EED08371D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ACA72870-48FF-832A-8A1F-215572F146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24258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5D5E0E99-BC97-F960-839D-DE4EB39DE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1EC0F48E-FAC2-0546-8044-803EAD491A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1864DEB6-2C36-250F-8FD5-CED7445064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2320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ED7AD8CA-3C3D-AEBD-3C95-F3E0FB6C4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6405040C-47EF-197A-09F8-CE1AEAEFFE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3BE24FA7-3D6F-2873-7BB1-F0A87FA285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818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A465D8B4-1603-815A-4D99-3C5961EA7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5914ABD2-0495-31AD-6E47-92BAA9537E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309D271C-C202-3C94-785D-E1BADAA166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008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7C9A0262-BC1B-B841-1572-0F1A9394C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27674841-F93C-65BF-AB54-E4B1BE02C8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733C0A06-3EAE-AE80-C899-DD56128839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7913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8948B783-B93A-5117-45D6-3FB853E98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4B097350-DFBD-1773-7600-5C2FB4FCDE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9F622024-8516-B83B-E584-39A131A8B1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1348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C5F0DB3D-355B-E4FA-DDFF-D3FA9D04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>
            <a:extLst>
              <a:ext uri="{FF2B5EF4-FFF2-40B4-BE49-F238E27FC236}">
                <a16:creationId xmlns:a16="http://schemas.microsoft.com/office/drawing/2014/main" id="{FD96E16B-A837-CB77-F2EC-3E6C92A97A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>
            <a:extLst>
              <a:ext uri="{FF2B5EF4-FFF2-40B4-BE49-F238E27FC236}">
                <a16:creationId xmlns:a16="http://schemas.microsoft.com/office/drawing/2014/main" id="{CEFA51E3-3F58-8A18-4E00-B11912307C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4455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6" name="Google Shape;56;p14" descr="A blue and yellow flag with text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9000" y="4307581"/>
            <a:ext cx="600493" cy="714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2315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- Red Background">
  <p:cSld name="Content - Red Background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6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6"/>
          <p:cNvSpPr txBox="1">
            <a:spLocks noGrp="1"/>
          </p:cNvSpPr>
          <p:nvPr>
            <p:ph type="body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6" name="Google Shape;66;p16" descr="A black and white sign with white text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1907" y="4307580"/>
            <a:ext cx="600494" cy="714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7" descr="A blue and yellow flag with text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09000" y="4307581"/>
            <a:ext cx="600493" cy="7143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8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 descr="A black and white sign with white text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1907" y="4307580"/>
            <a:ext cx="600494" cy="714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(s)">
  <p:cSld name="Objective(s)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Char char="●"/>
              <a:defRPr>
                <a:solidFill>
                  <a:schemeClr val="lt1"/>
                </a:solidFill>
              </a:defRPr>
            </a:lvl1pPr>
            <a:lvl2pPr marL="914400" lvl="1" indent="-3937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Char char="o"/>
              <a:defRPr>
                <a:solidFill>
                  <a:schemeClr val="lt1"/>
                </a:solidFill>
              </a:defRPr>
            </a:lvl2pPr>
            <a:lvl3pPr marL="1371600" lvl="2" indent="-3937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Char char="▪"/>
              <a:defRPr>
                <a:solidFill>
                  <a:schemeClr val="lt1"/>
                </a:solidFill>
              </a:defRPr>
            </a:lvl3pPr>
            <a:lvl4pPr marL="1828800" lvl="3" indent="-3937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6067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80"/>
              <a:buChar char="o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6" name="Google Shape;16;p4" descr="A black and white sign with white text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1907" y="4307580"/>
            <a:ext cx="600494" cy="714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- 1 Column">
  <p:cSld name="Content - 1 Colum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600"/>
              <a:buFont typeface="Calibri"/>
              <a:buAutoNum type="arabicPeriod"/>
              <a:defRPr/>
            </a:lvl1pPr>
            <a:lvl2pPr marL="914400" lvl="1" indent="-3937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600"/>
              <a:buFont typeface="Calibri"/>
              <a:buAutoNum type="alphaLcPeriod"/>
              <a:defRPr/>
            </a:lvl2pPr>
            <a:lvl3pPr marL="1371600" lvl="2" indent="-3937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600"/>
              <a:buFont typeface="Calibri"/>
              <a:buAutoNum type="romanLcPeriod"/>
              <a:defRPr/>
            </a:lvl3pPr>
            <a:lvl4pPr marL="1828800" lvl="3" indent="-426719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3120"/>
              <a:buFont typeface="Arial"/>
              <a:buChar char="•"/>
              <a:defRPr/>
            </a:lvl4pPr>
            <a:lvl5pPr marL="2286000" lvl="4" indent="-360679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080"/>
              <a:buFont typeface="Courier New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5" descr="A blue and yellow flag with text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9000" y="4307581"/>
            <a:ext cx="600493" cy="7143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Slide">
  <p:cSld name="Cover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ssential Question(s)">
  <p:cSld name="Essential Question(s)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Char char="●"/>
              <a:defRPr>
                <a:solidFill>
                  <a:schemeClr val="lt1"/>
                </a:solidFill>
              </a:defRPr>
            </a:lvl1pPr>
            <a:lvl2pPr marL="914400" lvl="1" indent="-3937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Char char="o"/>
              <a:defRPr>
                <a:solidFill>
                  <a:schemeClr val="lt1"/>
                </a:solidFill>
              </a:defRPr>
            </a:lvl2pPr>
            <a:lvl3pPr marL="1371600" lvl="2" indent="-3937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Char char="▪"/>
              <a:defRPr>
                <a:solidFill>
                  <a:schemeClr val="lt1"/>
                </a:solidFill>
              </a:defRPr>
            </a:lvl3pPr>
            <a:lvl4pPr marL="1828800" lvl="3" indent="-3937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6067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80"/>
              <a:buChar char="o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9" name="Google Shape;49;p12" descr="A black and white sign with white text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1907" y="4307580"/>
            <a:ext cx="600494" cy="714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t - 1 Column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3" descr="A blue and yellow flag with text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9000" y="4307581"/>
            <a:ext cx="600493" cy="7143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6" name="Google Shape;56;p14" descr="A blue and yellow flag with text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9000" y="4307581"/>
            <a:ext cx="600493" cy="7143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t - 1 Column" type="obj" preserve="1">
  <p:cSld name="2_Content - 1 Colum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3" descr="A blue and yellow flag with text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9000" y="4307581"/>
            <a:ext cx="600493" cy="714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228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067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7" r:id="rId5"/>
    <p:sldLayoutId id="2147483658" r:id="rId6"/>
    <p:sldLayoutId id="2147483659" r:id="rId7"/>
    <p:sldLayoutId id="2147483660" r:id="rId8"/>
    <p:sldLayoutId id="2147483665" r:id="rId9"/>
    <p:sldLayoutId id="2147483666" r:id="rId10"/>
    <p:sldLayoutId id="2147483662" r:id="rId11"/>
    <p:sldLayoutId id="214748366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ollegescorecard.ed.gov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8E883822-372F-C74C-1421-5627F2C28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0F15210A-98C4-FBE5-DDD1-4AD323F839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1CC83AEB-9CA4-CB90-D35C-C898F2D8620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1: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 hours</a:t>
            </a:r>
            <a:r>
              <a:rPr lang="en-US" dirty="0"/>
              <a:t> (in a day of </a:t>
            </a:r>
            <a:r>
              <a:rPr lang="en-US" i="1" dirty="0"/>
              <a:t>nine-to-five</a:t>
            </a:r>
            <a:r>
              <a:rPr lang="en-US" dirty="0"/>
              <a:t> job)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2: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40 hours</a:t>
            </a:r>
            <a:r>
              <a:rPr lang="en-US" dirty="0"/>
              <a:t> (in a week)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3: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2,080 hours</a:t>
            </a:r>
            <a:r>
              <a:rPr lang="en-US" dirty="0"/>
              <a:t> (in a year)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4: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80 hours</a:t>
            </a:r>
            <a:r>
              <a:rPr lang="en-US" dirty="0"/>
              <a:t> (in 2 weeks of vacation)</a:t>
            </a:r>
          </a:p>
          <a:p>
            <a:pPr marL="344488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5: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2,000 hours</a:t>
            </a:r>
            <a:r>
              <a:rPr lang="en-US" dirty="0"/>
              <a:t> (in a year, minus the 2 weeks)</a:t>
            </a:r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36484B25-F8AE-6D2F-8BF2-3A494C7AC8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579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69FAB765-4BA4-0112-C6A2-628C3D5C1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5F096AE4-17DE-FA50-40A7-72B3D17169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F2FC0DB5-103D-95B2-6184-77B7A34F8F6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1: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 hours</a:t>
            </a:r>
            <a:r>
              <a:rPr lang="en-US" dirty="0"/>
              <a:t> (in a day of </a:t>
            </a:r>
            <a:r>
              <a:rPr lang="en-US" i="1" dirty="0"/>
              <a:t>nine-to-five</a:t>
            </a:r>
            <a:r>
              <a:rPr lang="en-US" dirty="0"/>
              <a:t> job)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2: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40 hours</a:t>
            </a:r>
            <a:r>
              <a:rPr lang="en-US" dirty="0"/>
              <a:t> (in a week)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3: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2,080 hours</a:t>
            </a:r>
            <a:r>
              <a:rPr lang="en-US" dirty="0"/>
              <a:t> (in a year)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4: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80 hours</a:t>
            </a:r>
            <a:r>
              <a:rPr lang="en-US" dirty="0"/>
              <a:t> (in 2 weeks of vacation)</a:t>
            </a:r>
          </a:p>
          <a:p>
            <a:pPr marL="344488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5: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2,000 hours</a:t>
            </a:r>
            <a:r>
              <a:rPr lang="en-US" dirty="0"/>
              <a:t> (in a year, minus the 2 weeks)</a:t>
            </a:r>
          </a:p>
          <a:p>
            <a:pPr marL="344488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6: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88 hours</a:t>
            </a:r>
            <a:r>
              <a:rPr lang="en-US" dirty="0"/>
              <a:t> (in 11 federal holidays)</a:t>
            </a:r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258FFE68-E925-4FB4-BCB3-C73AD6EAAD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598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B95D7456-86C1-189E-AC16-A4FA0C679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5CD3007E-6769-59EA-0098-2AE5F91958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99733659-4473-808E-4A1B-0A3989889F8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6: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88 hours</a:t>
            </a:r>
            <a:r>
              <a:rPr lang="en-US" dirty="0"/>
              <a:t> (in 11 federal holidays)</a:t>
            </a:r>
          </a:p>
          <a:p>
            <a:pPr marL="344488" lvl="0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7: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1,912 hours</a:t>
            </a:r>
            <a:r>
              <a:rPr lang="en-US" dirty="0"/>
              <a:t> (</a:t>
            </a:r>
            <a:r>
              <a:rPr lang="en-US" sz="2400" dirty="0"/>
              <a:t>in a year, minus vacation &amp; Step 6</a:t>
            </a:r>
            <a:r>
              <a:rPr lang="en-US" dirty="0"/>
              <a:t>)</a:t>
            </a:r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07EDE130-F081-7D7C-294F-4422617A2F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083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149D4BD6-50EE-CE76-69B8-2C154F740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A93A7F84-3DF8-E8D5-94EF-EF1111351B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1774840B-AA28-B038-DCA0-B66D786423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6: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88 hours</a:t>
            </a:r>
            <a:r>
              <a:rPr lang="en-US" dirty="0"/>
              <a:t> (in 11 federal holidays)</a:t>
            </a:r>
          </a:p>
          <a:p>
            <a:pPr marL="344488" lvl="0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7: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1,912 hours</a:t>
            </a:r>
            <a:r>
              <a:rPr lang="en-US" dirty="0"/>
              <a:t> (</a:t>
            </a:r>
            <a:r>
              <a:rPr lang="en-US" sz="2400" dirty="0"/>
              <a:t>in a year, minus vacation &amp; Step 6</a:t>
            </a:r>
            <a:r>
              <a:rPr lang="en-US" dirty="0"/>
              <a:t>)</a:t>
            </a:r>
          </a:p>
          <a:p>
            <a:pPr marL="344488" lvl="0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8: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49 years</a:t>
            </a:r>
            <a:r>
              <a:rPr lang="en-US" dirty="0"/>
              <a:t> (67 minus 18)</a:t>
            </a:r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450C169A-0317-4CD1-E906-000F3547BF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459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8AF8646F-DB5E-78B3-4389-346377829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CA393F60-9A9E-DC8C-D9D1-42BB98C050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138F46DB-BAB3-092E-09E2-2682C97F7D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6: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88 hours</a:t>
            </a:r>
            <a:r>
              <a:rPr lang="en-US" dirty="0"/>
              <a:t> (in 11 federal holidays)</a:t>
            </a:r>
          </a:p>
          <a:p>
            <a:pPr marL="344488" lvl="0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7: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1,912 hours</a:t>
            </a:r>
            <a:r>
              <a:rPr lang="en-US" dirty="0"/>
              <a:t> (</a:t>
            </a:r>
            <a:r>
              <a:rPr lang="en-US" sz="2400" dirty="0"/>
              <a:t>in a year, minus vacation &amp; Step 6</a:t>
            </a:r>
            <a:r>
              <a:rPr lang="en-US" dirty="0"/>
              <a:t>)</a:t>
            </a:r>
          </a:p>
          <a:p>
            <a:pPr marL="344488" lvl="0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8: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49 years</a:t>
            </a:r>
            <a:r>
              <a:rPr lang="en-US" dirty="0"/>
              <a:t> (67 minus 18)</a:t>
            </a:r>
          </a:p>
          <a:p>
            <a:pPr marL="344488" lvl="0" indent="-344488">
              <a:lnSpc>
                <a:spcPct val="110000"/>
              </a:lnSpc>
            </a:pPr>
            <a:r>
              <a:rPr lang="en-US" b="1" dirty="0">
                <a:solidFill>
                  <a:schemeClr val="accent1"/>
                </a:solidFill>
              </a:rPr>
              <a:t>Step 9: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93,688 hours</a:t>
            </a:r>
            <a:r>
              <a:rPr lang="en-US" dirty="0"/>
              <a:t> (1,912 times 49)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b="1" i="1" dirty="0"/>
              <a:t>What do you think you just calculated?</a:t>
            </a:r>
            <a:endParaRPr lang="en-US" dirty="0"/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E83E16F4-E9BB-6EE4-0E83-0358B17D4B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259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0B3DD095-5B1B-1865-DB33-D1BEDE7DB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11B60E2B-9A43-4EDC-F534-421728D067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48940C70-8381-34E8-5DFB-1019C62D13B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6069983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>
              <a:lnSpc>
                <a:spcPct val="110000"/>
              </a:lnSpc>
            </a:pPr>
            <a:r>
              <a:rPr lang="en-US" dirty="0">
                <a:solidFill>
                  <a:schemeClr val="tx1"/>
                </a:solidFill>
              </a:rPr>
              <a:t>If we spend approximately </a:t>
            </a:r>
            <a:r>
              <a:rPr lang="en-US" b="1" dirty="0">
                <a:solidFill>
                  <a:schemeClr val="accent5"/>
                </a:solidFill>
              </a:rPr>
              <a:t>93,688 hours</a:t>
            </a:r>
            <a:r>
              <a:rPr lang="en-US" dirty="0">
                <a:solidFill>
                  <a:schemeClr val="tx1"/>
                </a:solidFill>
              </a:rPr>
              <a:t> of our lives working, it is important that we find a career we enjoy.</a:t>
            </a:r>
          </a:p>
          <a:p>
            <a:pPr marL="344488" lvl="0" indent="-344488">
              <a:lnSpc>
                <a:spcPct val="110000"/>
              </a:lnSpc>
            </a:pPr>
            <a:r>
              <a:rPr lang="en-US" dirty="0">
                <a:solidFill>
                  <a:schemeClr val="tx1"/>
                </a:solidFill>
              </a:rPr>
              <a:t>Continuing your education after high school gives you a wider range of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career options.</a:t>
            </a:r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400417B4-47BB-85AC-4545-E86FE9653B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03224" y="1727888"/>
            <a:ext cx="2598530" cy="259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72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2"/>
          <p:cNvSpPr txBox="1"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Objectives</a:t>
            </a:r>
            <a:endParaRPr dirty="0"/>
          </a:p>
        </p:txBody>
      </p:sp>
      <p:sp>
        <p:nvSpPr>
          <p:cNvPr id="94" name="Google Shape;94;p22"/>
          <p:cNvSpPr txBox="1">
            <a:spLocks noGrp="1"/>
          </p:cNvSpPr>
          <p:nvPr>
            <p:ph type="body" idx="1"/>
          </p:nvPr>
        </p:nvSpPr>
        <p:spPr>
          <a:xfrm>
            <a:off x="623888" y="2807731"/>
            <a:ext cx="7885113" cy="1776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4488" lvl="0" indent="-344488"/>
            <a:r>
              <a:rPr lang="en-US" dirty="0"/>
              <a:t>Consider the long-term impact of career choices by exploring the potential time spent at work over a lifetime.</a:t>
            </a:r>
          </a:p>
          <a:p>
            <a:pPr marL="344488" indent="-344488"/>
            <a:r>
              <a:rPr lang="en-US" dirty="0"/>
              <a:t>Compare the costs and potential return on investment of postsecondary education (PSE) pathways.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96FF1CED-DF24-B0E9-A8FF-E510F776F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6A77E866-09EA-64AD-6A99-EFDD548942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en-US" dirty="0"/>
              <a:t>College Scorecard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228B4170-C4E7-E9C9-1F71-6E761D483E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Aft>
                <a:spcPts val="0"/>
              </a:spcAft>
              <a:buSzPts val="2600"/>
              <a:buNone/>
            </a:pPr>
            <a:r>
              <a:rPr lang="en-US" dirty="0"/>
              <a:t>You are going to compare 3 PSE institutions. There are thousands of options, so you will need to narrow your search. What is </a:t>
            </a:r>
            <a:r>
              <a:rPr lang="en-US" b="1" i="1" dirty="0"/>
              <a:t>most important to you</a:t>
            </a:r>
            <a:r>
              <a:rPr lang="en-US" dirty="0"/>
              <a:t>?</a:t>
            </a:r>
          </a:p>
          <a:p>
            <a:pPr marL="344488" lvl="0" indent="-344488" algn="l" rtl="0">
              <a:lnSpc>
                <a:spcPct val="100000"/>
              </a:lnSpc>
              <a:spcAft>
                <a:spcPts val="0"/>
              </a:spcAft>
              <a:buSzPts val="2600"/>
              <a:buChar char="●"/>
            </a:pPr>
            <a:r>
              <a:rPr lang="en-US" dirty="0"/>
              <a:t>Is it the location?</a:t>
            </a:r>
          </a:p>
          <a:p>
            <a:pPr marL="344488" lvl="0" indent="-344488" algn="l" rtl="0">
              <a:lnSpc>
                <a:spcPct val="100000"/>
              </a:lnSpc>
              <a:spcAft>
                <a:spcPts val="0"/>
              </a:spcAft>
              <a:buSzPts val="2600"/>
              <a:buChar char="●"/>
            </a:pPr>
            <a:r>
              <a:rPr lang="en-US" dirty="0"/>
              <a:t>Is it the academic field (what you study)?</a:t>
            </a:r>
          </a:p>
          <a:p>
            <a:pPr marL="344488" lvl="0" indent="-344488" algn="l" rtl="0">
              <a:lnSpc>
                <a:spcPct val="100000"/>
              </a:lnSpc>
              <a:spcAft>
                <a:spcPts val="0"/>
              </a:spcAft>
              <a:buSzPts val="2600"/>
              <a:buChar char="●"/>
            </a:pPr>
            <a:r>
              <a:rPr lang="en-US" dirty="0"/>
              <a:t>Is it the size of the school?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6718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416C9DB9-04C6-D2B2-D07D-B3D885856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4">
            <a:extLst>
              <a:ext uri="{FF2B5EF4-FFF2-40B4-BE49-F238E27FC236}">
                <a16:creationId xmlns:a16="http://schemas.microsoft.com/office/drawing/2014/main" id="{43896CBE-054F-5EC8-68A1-008F30957B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College Scorecard</a:t>
            </a:r>
            <a:endParaRPr dirty="0"/>
          </a:p>
        </p:txBody>
      </p:sp>
      <p:sp>
        <p:nvSpPr>
          <p:cNvPr id="106" name="Google Shape;106;p24">
            <a:extLst>
              <a:ext uri="{FF2B5EF4-FFF2-40B4-BE49-F238E27FC236}">
                <a16:creationId xmlns:a16="http://schemas.microsoft.com/office/drawing/2014/main" id="{E7704DE5-E288-ED03-D959-3E987E1181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01638" lvl="0" indent="-401638" algn="l" rtl="0">
              <a:lnSpc>
                <a:spcPct val="100000"/>
              </a:lnSpc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dirty="0"/>
              <a:t>Go to </a:t>
            </a:r>
            <a:r>
              <a:rPr lang="en-US" dirty="0">
                <a:hlinkClick r:id="rId3"/>
              </a:rPr>
              <a:t>CollegeScoreCard.ed.gov</a:t>
            </a:r>
            <a:r>
              <a:rPr lang="en-US" dirty="0"/>
              <a:t>.</a:t>
            </a:r>
          </a:p>
          <a:p>
            <a:pPr marL="401638" lvl="0" indent="-401638" algn="l" rtl="0">
              <a:lnSpc>
                <a:spcPct val="100000"/>
              </a:lnSpc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dirty="0"/>
              <a:t>Select the “SEARCH” button.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400" dirty="0"/>
              <a:t>No need to enter any information yet.</a:t>
            </a:r>
          </a:p>
        </p:txBody>
      </p:sp>
    </p:spTree>
    <p:extLst>
      <p:ext uri="{BB962C8B-B14F-4D97-AF65-F5344CB8AC3E}">
        <p14:creationId xmlns:p14="http://schemas.microsoft.com/office/powerpoint/2010/main" val="2297735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A7B89BA0-D78D-C06F-C23B-773E0C23C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4">
            <a:extLst>
              <a:ext uri="{FF2B5EF4-FFF2-40B4-BE49-F238E27FC236}">
                <a16:creationId xmlns:a16="http://schemas.microsoft.com/office/drawing/2014/main" id="{F8AFB771-9908-9B25-5E68-A4510E90A8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College Scorecard</a:t>
            </a:r>
            <a:endParaRPr dirty="0"/>
          </a:p>
        </p:txBody>
      </p:sp>
      <p:sp>
        <p:nvSpPr>
          <p:cNvPr id="106" name="Google Shape;106;p24">
            <a:extLst>
              <a:ext uri="{FF2B5EF4-FFF2-40B4-BE49-F238E27FC236}">
                <a16:creationId xmlns:a16="http://schemas.microsoft.com/office/drawing/2014/main" id="{F195EC83-9556-3403-A519-BF10B8FC99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01638" indent="-401638">
              <a:buSzPts val="2600"/>
              <a:buFont typeface="Calibri"/>
              <a:buAutoNum type="arabicPeriod" startAt="3"/>
            </a:pPr>
            <a:r>
              <a:rPr lang="en-US" dirty="0"/>
              <a:t>Use the filters at the top or along the left side to narrow your options.</a:t>
            </a:r>
          </a:p>
          <a:p>
            <a:pPr marL="800100" lvl="1" indent="-342900">
              <a:lnSpc>
                <a:spcPct val="110000"/>
              </a:lnSpc>
              <a:buFont typeface="Courier New"/>
              <a:buChar char="o"/>
            </a:pPr>
            <a:r>
              <a:rPr lang="en-US" sz="2400" dirty="0"/>
              <a:t>If you are unsure where to begin, select the “Zip Code” option from the Location filter and enter your zip code.</a:t>
            </a:r>
          </a:p>
          <a:p>
            <a:pPr marL="401638" indent="-401638">
              <a:buSzPts val="2600"/>
              <a:buFont typeface="Calibri"/>
              <a:buAutoNum type="arabicPeriod" startAt="3"/>
            </a:pPr>
            <a:r>
              <a:rPr lang="en-US" dirty="0"/>
              <a:t>Select the “Add college to compare” checkmark</a:t>
            </a:r>
            <a:br>
              <a:rPr lang="en-US" dirty="0"/>
            </a:br>
            <a:r>
              <a:rPr lang="en-US" dirty="0"/>
              <a:t>icon for each school that interests you.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F49413-0D59-8414-A231-5D16E44668C0}"/>
              </a:ext>
            </a:extLst>
          </p:cNvPr>
          <p:cNvGrpSpPr/>
          <p:nvPr/>
        </p:nvGrpSpPr>
        <p:grpSpPr>
          <a:xfrm>
            <a:off x="6516181" y="3658579"/>
            <a:ext cx="536377" cy="536377"/>
            <a:chOff x="5913965" y="3775046"/>
            <a:chExt cx="536377" cy="536377"/>
          </a:xfrm>
        </p:grpSpPr>
        <p:sp>
          <p:nvSpPr>
            <p:cNvPr id="4" name="Flowchart: Connector 3">
              <a:extLst>
                <a:ext uri="{FF2B5EF4-FFF2-40B4-BE49-F238E27FC236}">
                  <a16:creationId xmlns:a16="http://schemas.microsoft.com/office/drawing/2014/main" id="{CBE63390-B4F8-FD6C-6F57-C4177CFB59BF}"/>
                </a:ext>
              </a:extLst>
            </p:cNvPr>
            <p:cNvSpPr/>
            <p:nvPr/>
          </p:nvSpPr>
          <p:spPr>
            <a:xfrm>
              <a:off x="5913965" y="3775046"/>
              <a:ext cx="536377" cy="536377"/>
            </a:xfrm>
            <a:prstGeom prst="flowChartConnector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5" descr="Checkmark with solid fill">
              <a:extLst>
                <a:ext uri="{FF2B5EF4-FFF2-40B4-BE49-F238E27FC236}">
                  <a16:creationId xmlns:a16="http://schemas.microsoft.com/office/drawing/2014/main" id="{CB8C5A94-12EA-5A25-B2FA-5477E24B41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014744" y="3875825"/>
              <a:ext cx="334818" cy="3348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398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Investing in You</a:t>
            </a:r>
            <a:endParaRPr dirty="0"/>
          </a:p>
        </p:txBody>
      </p:sp>
      <p:sp>
        <p:nvSpPr>
          <p:cNvPr id="82" name="Google Shape;82;p20"/>
          <p:cNvSpPr txBox="1">
            <a:spLocks noGrp="1"/>
          </p:cNvSpPr>
          <p:nvPr>
            <p:ph type="body" idx="1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r>
              <a:rPr lang="en-US" dirty="0"/>
              <a:t>9</a:t>
            </a:r>
            <a:r>
              <a:rPr lang="en-US" baseline="30000" dirty="0"/>
              <a:t>th</a:t>
            </a:r>
            <a:r>
              <a:rPr lang="en-US" dirty="0"/>
              <a:t> Grade Pre-Campus Visit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8F3FAD46-DAF6-BE20-FC53-43F5FA183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4">
            <a:extLst>
              <a:ext uri="{FF2B5EF4-FFF2-40B4-BE49-F238E27FC236}">
                <a16:creationId xmlns:a16="http://schemas.microsoft.com/office/drawing/2014/main" id="{B0EA9666-125E-089B-E46E-76E6B5449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College Scorecard</a:t>
            </a:r>
            <a:endParaRPr dirty="0"/>
          </a:p>
        </p:txBody>
      </p:sp>
      <p:sp>
        <p:nvSpPr>
          <p:cNvPr id="106" name="Google Shape;106;p24">
            <a:extLst>
              <a:ext uri="{FF2B5EF4-FFF2-40B4-BE49-F238E27FC236}">
                <a16:creationId xmlns:a16="http://schemas.microsoft.com/office/drawing/2014/main" id="{D89D5979-D484-4591-3B21-7D36242FE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01638" indent="-401638">
              <a:buSzPts val="2600"/>
              <a:buFont typeface="+mj-lt"/>
              <a:buAutoNum type="arabicPeriod" startAt="5"/>
            </a:pPr>
            <a:r>
              <a:rPr lang="en-US" dirty="0"/>
              <a:t>Once you have 3 schools, select the “Ready to Compare” button at the bottom of your screen.</a:t>
            </a:r>
          </a:p>
          <a:p>
            <a:pPr marL="344488" indent="-344488">
              <a:buAutoNum type="arabicPeriod" startAt="5"/>
            </a:pPr>
            <a:endParaRPr lang="en-US" dirty="0"/>
          </a:p>
          <a:p>
            <a:pPr marL="344488" indent="-344488">
              <a:buAutoNum type="arabicPeriod" startAt="5"/>
            </a:pPr>
            <a:endParaRPr lang="en-US" dirty="0"/>
          </a:p>
          <a:p>
            <a:pPr marL="401638" indent="-401638">
              <a:buSzPts val="2600"/>
              <a:buFont typeface="Calibri"/>
              <a:buAutoNum type="arabicPeriod" startAt="5"/>
            </a:pPr>
            <a:r>
              <a:rPr lang="en-US" dirty="0"/>
              <a:t>Then select the “Compare 3 Colleges” button.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ED556E-193A-9D7A-BCE6-C5F24F0A6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7581" y="2499490"/>
            <a:ext cx="4369025" cy="38737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86FD538-5B35-7EA5-7B4D-E85D1D20DFFA}"/>
              </a:ext>
            </a:extLst>
          </p:cNvPr>
          <p:cNvSpPr/>
          <p:nvPr/>
        </p:nvSpPr>
        <p:spPr>
          <a:xfrm>
            <a:off x="2213811" y="2444817"/>
            <a:ext cx="1375862" cy="497305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91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BDB9F20A-ED2F-6F08-62DC-032300FDC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4">
            <a:extLst>
              <a:ext uri="{FF2B5EF4-FFF2-40B4-BE49-F238E27FC236}">
                <a16:creationId xmlns:a16="http://schemas.microsoft.com/office/drawing/2014/main" id="{113AD9C3-EE18-96E5-9342-F82183E50C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College Scorecard</a:t>
            </a:r>
            <a:endParaRPr dirty="0"/>
          </a:p>
        </p:txBody>
      </p:sp>
      <p:sp>
        <p:nvSpPr>
          <p:cNvPr id="106" name="Google Shape;106;p24">
            <a:extLst>
              <a:ext uri="{FF2B5EF4-FFF2-40B4-BE49-F238E27FC236}">
                <a16:creationId xmlns:a16="http://schemas.microsoft.com/office/drawing/2014/main" id="{D067D2E2-10DD-17A9-83E6-10F01670FC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01638" indent="-401638">
              <a:buSzPts val="2600"/>
              <a:buFont typeface="+mj-lt"/>
              <a:buAutoNum type="arabicPeriod" startAt="7"/>
            </a:pPr>
            <a:r>
              <a:rPr lang="en-US" dirty="0"/>
              <a:t>Locate the </a:t>
            </a:r>
            <a:r>
              <a:rPr lang="en-US" b="1" i="1" dirty="0">
                <a:solidFill>
                  <a:schemeClr val="accent1"/>
                </a:solidFill>
              </a:rPr>
              <a:t>average annual cost</a:t>
            </a:r>
            <a:r>
              <a:rPr lang="en-US" dirty="0"/>
              <a:t>, the </a:t>
            </a:r>
            <a:r>
              <a:rPr lang="en-US" b="1" i="1" dirty="0">
                <a:solidFill>
                  <a:schemeClr val="accent1"/>
                </a:solidFill>
              </a:rPr>
              <a:t>median earnings</a:t>
            </a:r>
            <a:r>
              <a:rPr lang="en-US" dirty="0"/>
              <a:t>, and </a:t>
            </a:r>
            <a:r>
              <a:rPr lang="en-US" b="1" dirty="0"/>
              <a:t>2 other</a:t>
            </a:r>
            <a:r>
              <a:rPr lang="en-US" dirty="0"/>
              <a:t> interesting pieces of information to complete your handout.</a:t>
            </a:r>
          </a:p>
          <a:p>
            <a:pPr marL="800100" lvl="1" indent="-342900">
              <a:lnSpc>
                <a:spcPct val="110000"/>
              </a:lnSpc>
              <a:buFont typeface="Courier New"/>
              <a:buChar char="o"/>
            </a:pPr>
            <a:r>
              <a:rPr lang="en-US" sz="2400" dirty="0"/>
              <a:t>For example:</a:t>
            </a:r>
          </a:p>
          <a:p>
            <a:pPr marL="1143000" lvl="2" indent="-228600">
              <a:buFont typeface="Noto Sans Symbols"/>
              <a:buChar char="▪"/>
            </a:pPr>
            <a:r>
              <a:rPr lang="en-US" sz="2400" b="1" dirty="0"/>
              <a:t>school size:</a:t>
            </a:r>
            <a:r>
              <a:rPr lang="en-US" sz="2400" dirty="0"/>
              <a:t> small, medium, or large</a:t>
            </a:r>
          </a:p>
          <a:p>
            <a:pPr marL="1143000" lvl="2" indent="-228600">
              <a:buFont typeface="Noto Sans Symbols"/>
              <a:buChar char="▪"/>
            </a:pPr>
            <a:r>
              <a:rPr lang="en-US" sz="2400" b="1" dirty="0"/>
              <a:t>fields of study</a:t>
            </a:r>
          </a:p>
          <a:p>
            <a:pPr marL="1143000" lvl="2" indent="-228600">
              <a:buFont typeface="Noto Sans Symbols"/>
              <a:buChar char="▪"/>
            </a:pPr>
            <a:r>
              <a:rPr lang="en-US" sz="2400" b="1" dirty="0"/>
              <a:t>graduation rate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1162964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1677D8E3-2C84-4724-3704-FE28B45BB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E9765443-FDB5-A389-833A-FE1FA13720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r>
              <a:rPr lang="en-US" dirty="0"/>
              <a:t>College Scorecard</a:t>
            </a:r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646B08E4-4313-9D3D-1D1E-95215C370F8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1" y="1370013"/>
            <a:ext cx="467487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accent5"/>
                </a:solidFill>
              </a:rPr>
              <a:t>Point of Most Significance: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dirty="0"/>
              <a:t>Which piece of information did you find to be the most important to you?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A1CD1E2-AAF8-7358-AECB-5AC803EB03CB}"/>
              </a:ext>
            </a:extLst>
          </p:cNvPr>
          <p:cNvGrpSpPr/>
          <p:nvPr/>
        </p:nvGrpSpPr>
        <p:grpSpPr>
          <a:xfrm>
            <a:off x="5303520" y="0"/>
            <a:ext cx="3840480" cy="5143500"/>
            <a:chOff x="5303520" y="0"/>
            <a:chExt cx="3840480" cy="51435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88DE48F-50DC-9F5E-FC87-0E5B126A14ED}"/>
                </a:ext>
              </a:extLst>
            </p:cNvPr>
            <p:cNvSpPr/>
            <p:nvPr/>
          </p:nvSpPr>
          <p:spPr>
            <a:xfrm>
              <a:off x="5303520" y="0"/>
              <a:ext cx="3840480" cy="51435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A group of colorful dots&#10;&#10;AI-generated content may be incorrect.">
              <a:extLst>
                <a:ext uri="{FF2B5EF4-FFF2-40B4-BE49-F238E27FC236}">
                  <a16:creationId xmlns:a16="http://schemas.microsoft.com/office/drawing/2014/main" id="{0F11A5A3-96BA-9EF6-C570-371F210EF6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592604" y="940594"/>
              <a:ext cx="3262312" cy="32623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09335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7183DB2E-07A8-525E-835E-416AAE939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C72CD7D9-6997-063B-C452-DF9B159008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Reflection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3A5F4246-6193-56C7-FC7B-6E26774B78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</a:pPr>
            <a:r>
              <a:rPr lang="en-US" dirty="0"/>
              <a:t>Based on what you found, which school might be the best option for you to consider? Explain your reasoning.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7278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88" name="Google Shape;88;p21"/>
          <p:cNvSpPr txBox="1">
            <a:spLocks noGrp="1"/>
          </p:cNvSpPr>
          <p:nvPr>
            <p:ph type="body" idx="1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buNone/>
            </a:pPr>
            <a:r>
              <a:rPr lang="en-US" dirty="0"/>
              <a:t>Is postsecondary education worth the investment?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A8D805D5-B158-FAA4-5173-B490FCB0C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C3314344-21FC-417F-78F5-F72E59AC8E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51496" y="1268413"/>
            <a:ext cx="3867150" cy="3353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indent="-344488">
              <a:buSzPts val="2600"/>
            </a:pPr>
            <a:r>
              <a:rPr lang="en-US" dirty="0"/>
              <a:t>What do you want to be when you grow up?</a:t>
            </a:r>
          </a:p>
          <a:p>
            <a:pPr marL="344488" indent="-344488">
              <a:buSzPts val="2600"/>
            </a:pPr>
            <a:r>
              <a:rPr lang="en-US" dirty="0"/>
              <a:t>What type of career or what job do you want for yourself?</a:t>
            </a:r>
            <a:endParaRPr dirty="0"/>
          </a:p>
        </p:txBody>
      </p:sp>
      <p:sp>
        <p:nvSpPr>
          <p:cNvPr id="2" name="Google Shape;99;p23">
            <a:extLst>
              <a:ext uri="{FF2B5EF4-FFF2-40B4-BE49-F238E27FC236}">
                <a16:creationId xmlns:a16="http://schemas.microsoft.com/office/drawing/2014/main" id="{96A06E63-7509-0AE1-D8C5-382AEEEBB8F9}"/>
              </a:ext>
            </a:extLst>
          </p:cNvPr>
          <p:cNvSpPr txBox="1">
            <a:spLocks/>
          </p:cNvSpPr>
          <p:nvPr/>
        </p:nvSpPr>
        <p:spPr>
          <a:xfrm>
            <a:off x="351496" y="274638"/>
            <a:ext cx="8163854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Future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4F9CA99-CFC9-8855-30CA-BDF86BB6E085}"/>
              </a:ext>
            </a:extLst>
          </p:cNvPr>
          <p:cNvGrpSpPr/>
          <p:nvPr/>
        </p:nvGrpSpPr>
        <p:grpSpPr>
          <a:xfrm>
            <a:off x="4789686" y="484659"/>
            <a:ext cx="4174182" cy="4174182"/>
            <a:chOff x="4888964" y="484659"/>
            <a:chExt cx="4174182" cy="4174182"/>
          </a:xfrm>
        </p:grpSpPr>
        <p:pic>
          <p:nvPicPr>
            <p:cNvPr id="4" name="Graphic 3" descr="Question Mark with solid fill">
              <a:extLst>
                <a:ext uri="{FF2B5EF4-FFF2-40B4-BE49-F238E27FC236}">
                  <a16:creationId xmlns:a16="http://schemas.microsoft.com/office/drawing/2014/main" id="{849DEDDC-7603-40B6-91AF-03B8A024F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231963" y="1478434"/>
              <a:ext cx="1373233" cy="1373233"/>
            </a:xfrm>
            <a:prstGeom prst="rect">
              <a:avLst/>
            </a:prstGeom>
          </p:spPr>
        </p:pic>
        <p:pic>
          <p:nvPicPr>
            <p:cNvPr id="6" name="Graphic 5" descr="Thought bubble outline">
              <a:extLst>
                <a:ext uri="{FF2B5EF4-FFF2-40B4-BE49-F238E27FC236}">
                  <a16:creationId xmlns:a16="http://schemas.microsoft.com/office/drawing/2014/main" id="{76191FD3-13FD-F0D3-44B6-B933728D88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888964" y="484659"/>
              <a:ext cx="4174182" cy="41741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32744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96BD5467-1474-867C-D8BE-143FD54F3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7ED43E24-23D9-098C-516A-F90AE3F595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99F21F08-864B-3B37-C13B-DA82262C322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595503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/>
            <a:r>
              <a:rPr lang="en-US" dirty="0"/>
              <a:t>Work with a partner to answer the question in each row.</a:t>
            </a:r>
          </a:p>
          <a:p>
            <a:pPr marL="344488" lvl="0" indent="-344488"/>
            <a:r>
              <a:rPr lang="en-US" dirty="0"/>
              <a:t>Write each result in the far-right column.</a:t>
            </a:r>
            <a:endParaRPr dirty="0"/>
          </a:p>
        </p:txBody>
      </p:sp>
      <p:pic>
        <p:nvPicPr>
          <p:cNvPr id="3" name="Graphic 2" descr="Clock with solid fill">
            <a:extLst>
              <a:ext uri="{FF2B5EF4-FFF2-40B4-BE49-F238E27FC236}">
                <a16:creationId xmlns:a16="http://schemas.microsoft.com/office/drawing/2014/main" id="{D4162D5D-5B6F-0ADB-0F7F-65B8E99C50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20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/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1: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 hours</a:t>
            </a:r>
            <a:r>
              <a:rPr lang="en-US" dirty="0"/>
              <a:t> (in a day of </a:t>
            </a:r>
            <a:r>
              <a:rPr lang="en-US" i="1" dirty="0"/>
              <a:t>nine-to-five</a:t>
            </a:r>
            <a:r>
              <a:rPr lang="en-US" dirty="0"/>
              <a:t> job)</a:t>
            </a:r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737DE009-99FA-46A5-EBFD-B676CCFC89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BCFBACF1-D5A0-8C65-5280-8DBEBC181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C68BCFA5-375A-D7A1-D881-9A42DFF68B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D2B441CF-0BCF-74CD-3BA6-5ADEA9EF518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1: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 hours</a:t>
            </a:r>
            <a:r>
              <a:rPr lang="en-US" dirty="0"/>
              <a:t> (in a day of </a:t>
            </a:r>
            <a:r>
              <a:rPr lang="en-US" i="1" dirty="0"/>
              <a:t>nine-to-five</a:t>
            </a:r>
            <a:r>
              <a:rPr lang="en-US" dirty="0"/>
              <a:t> job)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2: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40 hours</a:t>
            </a:r>
            <a:r>
              <a:rPr lang="en-US" dirty="0"/>
              <a:t> (in a week)</a:t>
            </a:r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E8E17E1C-AD2F-0A13-49E5-63B77730E9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66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865D96D0-7D1C-EB51-9E61-3F1820967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A1059B0A-A837-75FB-037F-EBC1141A6F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379E01DE-6EB3-27AD-60B3-B335FD24E2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1: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 hours</a:t>
            </a:r>
            <a:r>
              <a:rPr lang="en-US" dirty="0"/>
              <a:t> (in a day of </a:t>
            </a:r>
            <a:r>
              <a:rPr lang="en-US" i="1" dirty="0"/>
              <a:t>nine-to-five</a:t>
            </a:r>
            <a:r>
              <a:rPr lang="en-US" dirty="0"/>
              <a:t> job)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2: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40 hours</a:t>
            </a:r>
            <a:r>
              <a:rPr lang="en-US" dirty="0"/>
              <a:t> (in a week)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3: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2,080 hours</a:t>
            </a:r>
            <a:r>
              <a:rPr lang="en-US" dirty="0"/>
              <a:t> (in a year)</a:t>
            </a:r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4E05E236-1B19-B25D-703F-DDD675305D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964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9BF754FB-2436-A225-ED06-539608EAC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BD186885-25A9-CAE5-0512-5B356FD161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dirty="0"/>
              <a:t>On the Clock</a:t>
            </a:r>
            <a:endParaRPr dirty="0"/>
          </a:p>
        </p:txBody>
      </p:sp>
      <p:sp>
        <p:nvSpPr>
          <p:cNvPr id="100" name="Google Shape;100;p23">
            <a:extLst>
              <a:ext uri="{FF2B5EF4-FFF2-40B4-BE49-F238E27FC236}">
                <a16:creationId xmlns:a16="http://schemas.microsoft.com/office/drawing/2014/main" id="{E6B37422-0B50-2CAA-3844-3301B278248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1: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 hours</a:t>
            </a:r>
            <a:r>
              <a:rPr lang="en-US" dirty="0"/>
              <a:t> (in a day of </a:t>
            </a:r>
            <a:r>
              <a:rPr lang="en-US" i="1" dirty="0"/>
              <a:t>nine-to-five</a:t>
            </a:r>
            <a:r>
              <a:rPr lang="en-US" dirty="0"/>
              <a:t> job)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2:</a:t>
            </a:r>
            <a:r>
              <a:rPr lang="en-US" dirty="0"/>
              <a:t> </a:t>
            </a:r>
            <a:r>
              <a:rPr lang="en-US" b="1" dirty="0">
                <a:solidFill>
                  <a:schemeClr val="accent5"/>
                </a:solidFill>
              </a:rPr>
              <a:t>40 hours</a:t>
            </a:r>
            <a:r>
              <a:rPr lang="en-US" dirty="0"/>
              <a:t> (in a week)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3: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2,080 hours</a:t>
            </a:r>
            <a:r>
              <a:rPr lang="en-US" dirty="0"/>
              <a:t> (in a year)</a:t>
            </a:r>
          </a:p>
          <a:p>
            <a:pPr marL="344488" lvl="0" indent="-344488" algn="l" rtl="0">
              <a:lnSpc>
                <a:spcPct val="110000"/>
              </a:lnSpc>
              <a:spcAft>
                <a:spcPts val="0"/>
              </a:spcAft>
              <a:buSzPts val="2600"/>
              <a:buChar char="●"/>
            </a:pPr>
            <a:r>
              <a:rPr lang="en-US" b="1" dirty="0">
                <a:solidFill>
                  <a:schemeClr val="accent1"/>
                </a:solidFill>
              </a:rPr>
              <a:t>Step 4: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5"/>
                </a:solidFill>
              </a:rPr>
              <a:t>80 hours</a:t>
            </a:r>
            <a:r>
              <a:rPr lang="en-US" dirty="0"/>
              <a:t> (in 2 weeks of vacation)</a:t>
            </a:r>
          </a:p>
        </p:txBody>
      </p:sp>
      <p:pic>
        <p:nvPicPr>
          <p:cNvPr id="2" name="Graphic 1" descr="Clock with solid fill">
            <a:extLst>
              <a:ext uri="{FF2B5EF4-FFF2-40B4-BE49-F238E27FC236}">
                <a16:creationId xmlns:a16="http://schemas.microsoft.com/office/drawing/2014/main" id="{2B5B8BA3-9D56-D24D-185E-47FC364201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4649" y="374576"/>
            <a:ext cx="1558727" cy="155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98793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IFE Campus Visits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1D4D99"/>
      </a:accent1>
      <a:accent2>
        <a:srgbClr val="050F5E"/>
      </a:accent2>
      <a:accent3>
        <a:srgbClr val="88B9FF"/>
      </a:accent3>
      <a:accent4>
        <a:srgbClr val="F9C332"/>
      </a:accent4>
      <a:accent5>
        <a:srgbClr val="AA0928"/>
      </a:accent5>
      <a:accent6>
        <a:srgbClr val="FFDF7D"/>
      </a:accent6>
      <a:hlink>
        <a:srgbClr val="1C4D9A"/>
      </a:hlink>
      <a:folHlink>
        <a:srgbClr val="1C4D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794</Words>
  <Application>Microsoft Office PowerPoint</Application>
  <PresentationFormat>On-screen Show (16:9)</PresentationFormat>
  <Paragraphs>86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Noto Sans Symbols</vt:lpstr>
      <vt:lpstr>NTR</vt:lpstr>
      <vt:lpstr>Custom Design</vt:lpstr>
      <vt:lpstr>PowerPoint Presentation</vt:lpstr>
      <vt:lpstr>Investing in You</vt:lpstr>
      <vt:lpstr>Essential Question</vt:lpstr>
      <vt:lpstr>PowerPoint Presentation</vt:lpstr>
      <vt:lpstr>On the Clock</vt:lpstr>
      <vt:lpstr>On the Clock</vt:lpstr>
      <vt:lpstr>On the Clock</vt:lpstr>
      <vt:lpstr>On the Clock</vt:lpstr>
      <vt:lpstr>On the Clock</vt:lpstr>
      <vt:lpstr>On the Clock</vt:lpstr>
      <vt:lpstr>On the Clock</vt:lpstr>
      <vt:lpstr>On the Clock</vt:lpstr>
      <vt:lpstr>On the Clock</vt:lpstr>
      <vt:lpstr>On the Clock</vt:lpstr>
      <vt:lpstr>On the Clock</vt:lpstr>
      <vt:lpstr>Objectives</vt:lpstr>
      <vt:lpstr>College Scorecard</vt:lpstr>
      <vt:lpstr>College Scorecard</vt:lpstr>
      <vt:lpstr>College Scorecard</vt:lpstr>
      <vt:lpstr>College Scorecard</vt:lpstr>
      <vt:lpstr>College Scorecard</vt:lpstr>
      <vt:lpstr>College Scorecard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Eike, Michell L.</cp:lastModifiedBy>
  <cp:revision>18</cp:revision>
  <dcterms:modified xsi:type="dcterms:W3CDTF">2025-10-29T12:21:22Z</dcterms:modified>
</cp:coreProperties>
</file>