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3fb2b99b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373fb2b99b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3fb2b99b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73fb2b99b9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3fb2b99b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73fb2b99b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73fb2b99b9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73fb2b99b9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73fb2b99b9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73fb2b99b9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73fb2b99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73fb2b99b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8;p3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3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ctrTitle"/>
          </p:nvPr>
        </p:nvSpPr>
        <p:spPr>
          <a:xfrm>
            <a:off x="455850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Objectiv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estion/Objective">
  <p:cSld name="Essential Ques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5" title="k20center-logo-variations_K20 Bug - Whit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1" y="4450849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456175" y="744575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00"/>
              <a:buFont typeface="Calibri"/>
              <a:buNone/>
              <a:defRPr sz="51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456175" y="2834125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Calibri"/>
              <a:buNone/>
              <a:defRPr sz="2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6" title="k20center-logo-variations_K20 - Bug 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1483050" y="1515775"/>
            <a:ext cx="6177900" cy="909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Calibri"/>
              <a:buNone/>
              <a:defRPr sz="3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title" idx="2"/>
          </p:nvPr>
        </p:nvSpPr>
        <p:spPr>
          <a:xfrm>
            <a:off x="1483050" y="3100738"/>
            <a:ext cx="6177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Layout">
  <p:cSld name="Content - 1 Column"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7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Layout">
  <p:cSld name="Content - 2 column"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ourier New"/>
              <a:buChar char="o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4687932" y="1263111"/>
            <a:ext cx="3993900" cy="32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Calibri"/>
              <a:buAutoNum type="arabi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Calibri"/>
              <a:buAutoNum type="alpha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romanLcPeriod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2600"/>
              <a:buFont typeface="Calibri"/>
              <a:buChar char="○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5BB38"/>
              </a:buClr>
              <a:buSzPts val="2600"/>
              <a:buFont typeface="Calibri"/>
              <a:buChar char="■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8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Option 1">
  <p:cSld name="Video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9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0" title="k20center-logo-variations_K20 - Bug Color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28800" y="4450850"/>
            <a:ext cx="510701" cy="510702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456425" y="202275"/>
            <a:ext cx="8225400" cy="7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Card Sort Activity </a:t>
            </a:r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body" idx="2"/>
          </p:nvPr>
        </p:nvSpPr>
        <p:spPr>
          <a:xfrm>
            <a:off x="456425" y="1081375"/>
            <a:ext cx="8405400" cy="13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With your new understanding of Growth and Fixed Mindset, review the sorted cards and do the following: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Move statement cards as needed based on new understanding.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Font typeface="Calibri"/>
              <a:buAutoNum type="arabicPeriod"/>
            </a:pPr>
            <a:r>
              <a:rPr lang="en-US" dirty="0"/>
              <a:t>Discuss justification for placement. 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20"/>
          <p:cNvSpPr txBox="1"/>
          <p:nvPr/>
        </p:nvSpPr>
        <p:spPr>
          <a:xfrm>
            <a:off x="854100" y="3282675"/>
            <a:ext cx="3632700" cy="4944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2100"/>
              <a:buFont typeface="Arial"/>
              <a:buNone/>
            </a:pPr>
            <a:r>
              <a:rPr lang="en-US" sz="21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Growth Mindset</a:t>
            </a:r>
            <a:endParaRPr/>
          </a:p>
        </p:txBody>
      </p:sp>
      <p:sp>
        <p:nvSpPr>
          <p:cNvPr id="107" name="Google Shape;107;p20"/>
          <p:cNvSpPr txBox="1"/>
          <p:nvPr/>
        </p:nvSpPr>
        <p:spPr>
          <a:xfrm>
            <a:off x="4565850" y="3285975"/>
            <a:ext cx="3697200" cy="4911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Fixed Mindset</a:t>
            </a:r>
            <a:endParaRPr sz="18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0"/>
          <p:cNvSpPr/>
          <p:nvPr/>
        </p:nvSpPr>
        <p:spPr>
          <a:xfrm>
            <a:off x="854100" y="3863825"/>
            <a:ext cx="3632700" cy="389700"/>
          </a:xfrm>
          <a:prstGeom prst="rect">
            <a:avLst/>
          </a:prstGeom>
          <a:solidFill>
            <a:srgbClr val="EEA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#1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0"/>
          <p:cNvSpPr/>
          <p:nvPr/>
        </p:nvSpPr>
        <p:spPr>
          <a:xfrm>
            <a:off x="4565850" y="3863825"/>
            <a:ext cx="3697200" cy="389700"/>
          </a:xfrm>
          <a:prstGeom prst="rect">
            <a:avLst/>
          </a:prstGeom>
          <a:solidFill>
            <a:srgbClr val="6BA4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#2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0"/>
          <p:cNvSpPr/>
          <p:nvPr/>
        </p:nvSpPr>
        <p:spPr>
          <a:xfrm>
            <a:off x="854100" y="4340275"/>
            <a:ext cx="3632700" cy="3897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#3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0"/>
          <p:cNvSpPr/>
          <p:nvPr/>
        </p:nvSpPr>
        <p:spPr>
          <a:xfrm>
            <a:off x="4565850" y="4340275"/>
            <a:ext cx="3697200" cy="389700"/>
          </a:xfrm>
          <a:prstGeom prst="rect">
            <a:avLst/>
          </a:prstGeom>
          <a:solidFill>
            <a:srgbClr val="86B1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#4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Google Shape;112;p20" title="Card Sor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62475" y="0"/>
            <a:ext cx="2153825" cy="13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4671600" cy="33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Choose one sorted statement. It could have been the easiest or toughest to sort. </a:t>
            </a:r>
            <a:br>
              <a:rPr lang="en-US" sz="2500"/>
            </a:br>
            <a:endParaRPr sz="250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Record the statement and justification on the bottom of your Frayer Model.</a:t>
            </a:r>
            <a:br>
              <a:rPr lang="en-US" sz="2500"/>
            </a:br>
            <a:endParaRPr sz="250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en-US" sz="2500"/>
              <a:t>Share out your selection. </a:t>
            </a:r>
            <a:endParaRPr sz="2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Choose One!</a:t>
            </a:r>
            <a:endParaRPr/>
          </a:p>
        </p:txBody>
      </p:sp>
      <p:pic>
        <p:nvPicPr>
          <p:cNvPr id="119" name="Google Shape;119;p21" title="Frayer Mod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5675" y="1952787"/>
            <a:ext cx="2995900" cy="194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8225400" cy="196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 dirty="0"/>
              <a:t>Select and watch one of the videos.</a:t>
            </a:r>
            <a:br>
              <a:rPr lang="en-US" sz="2800" dirty="0"/>
            </a:br>
            <a:endParaRPr sz="2800" dirty="0"/>
          </a:p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-US" sz="2800" dirty="0"/>
              <a:t>Identify and record on your Frayer Model:</a:t>
            </a:r>
            <a:endParaRPr sz="2800" dirty="0"/>
          </a:p>
          <a:p>
            <a:pPr marL="965200" lvl="1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ourier New" panose="02070309020205020404" pitchFamily="49" charset="0"/>
              <a:buChar char="o"/>
            </a:pPr>
            <a:r>
              <a:rPr lang="en-US" sz="2800" dirty="0"/>
              <a:t>Examples and situations that displayed either a growth or fixed mindset.</a:t>
            </a:r>
            <a:endParaRPr sz="1600" dirty="0"/>
          </a:p>
          <a:p>
            <a:pPr marL="965200" lvl="1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ourier New" panose="02070309020205020404" pitchFamily="49" charset="0"/>
              <a:buChar char="o"/>
            </a:pPr>
            <a:r>
              <a:rPr lang="en-US" sz="2800" dirty="0"/>
              <a:t>How the actions and words of others impacted the speaker’s mindset.</a:t>
            </a: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Stories that Inspire Us 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456300" y="1263093"/>
            <a:ext cx="8225400" cy="317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has your thinking about struggle and failure changed in light of this new information?</a:t>
            </a:r>
            <a:br>
              <a:rPr lang="en-US" sz="2400"/>
            </a:b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does knowing about a growth mindset change the way you treat yourself when you struggle and fail?</a:t>
            </a:r>
            <a:br>
              <a:rPr lang="en-US" sz="2400"/>
            </a:b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How does believing in a growth mindset change the way you approach a new challenge or something difficult?</a:t>
            </a:r>
            <a:endParaRPr sz="2400"/>
          </a:p>
          <a:p>
            <a:pPr marL="231775" lvl="0" indent="-11747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Does Growth Mindset Mean to You?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456300" y="1102900"/>
            <a:ext cx="7235418" cy="38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58800" lvl="0" indent="-4572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en-US" sz="2000" b="1" dirty="0"/>
              <a:t>THINK</a:t>
            </a:r>
            <a:r>
              <a:rPr lang="en-US" sz="2000" dirty="0"/>
              <a:t> of a situation or experience that you approach with a fixed mindset.</a:t>
            </a:r>
            <a:br>
              <a:rPr lang="en-US" sz="2000" dirty="0"/>
            </a:br>
            <a:endParaRPr sz="2000" dirty="0"/>
          </a:p>
          <a:p>
            <a:pPr marL="45720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b="1" dirty="0"/>
              <a:t>WHY</a:t>
            </a:r>
            <a:r>
              <a:rPr lang="en-US" sz="2000" dirty="0"/>
              <a:t> does that situation or experience keep you from success or how does it challenge you?</a:t>
            </a:r>
            <a:br>
              <a:rPr lang="en-US" sz="2000" dirty="0"/>
            </a:br>
            <a:endParaRPr sz="2000" dirty="0"/>
          </a:p>
          <a:p>
            <a:pPr marL="45720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b="1" dirty="0"/>
              <a:t>WHAT</a:t>
            </a:r>
            <a:r>
              <a:rPr lang="en-US" sz="2000" dirty="0"/>
              <a:t> can you do to approach the situation or experience with a growth mindset?</a:t>
            </a:r>
            <a:br>
              <a:rPr lang="en-US" sz="2000" dirty="0"/>
            </a:br>
            <a:endParaRPr sz="2000" dirty="0"/>
          </a:p>
          <a:p>
            <a:pPr marL="45720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b="1" dirty="0"/>
              <a:t>WHO</a:t>
            </a:r>
            <a:r>
              <a:rPr lang="en-US" sz="2000" dirty="0"/>
              <a:t> might help you succeed?</a:t>
            </a:r>
            <a:br>
              <a:rPr lang="en-US" sz="2000" dirty="0"/>
            </a:br>
            <a:endParaRPr sz="2000" dirty="0"/>
          </a:p>
          <a:p>
            <a:pPr marL="45720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b="1" dirty="0"/>
              <a:t>WHAT</a:t>
            </a:r>
            <a:r>
              <a:rPr lang="en-US" sz="2000" dirty="0"/>
              <a:t> other strategies could you apply to accomplish this growth mindset?</a:t>
            </a:r>
            <a:br>
              <a:rPr lang="en-US" sz="2000" dirty="0"/>
            </a:br>
            <a:endParaRPr sz="2000" dirty="0"/>
          </a:p>
          <a:p>
            <a:pPr marL="45720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US" sz="2000" b="1" dirty="0"/>
              <a:t>CREATE</a:t>
            </a:r>
            <a:r>
              <a:rPr lang="en-US" sz="2000" dirty="0"/>
              <a:t> a growth mindset goal statement.</a:t>
            </a:r>
            <a:endParaRPr sz="1600" dirty="0"/>
          </a:p>
          <a:p>
            <a:pPr marL="231775" lvl="0" indent="-126047" algn="l" rtl="0">
              <a:lnSpc>
                <a:spcPct val="100000"/>
              </a:lnSpc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7" name="Google Shape;137;p24"/>
          <p:cNvSpPr txBox="1">
            <a:spLocks noGrp="1"/>
          </p:cNvSpPr>
          <p:nvPr>
            <p:ph type="title"/>
          </p:nvPr>
        </p:nvSpPr>
        <p:spPr>
          <a:xfrm>
            <a:off x="456300" y="44497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Setting Goals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subTitle" idx="1"/>
          </p:nvPr>
        </p:nvSpPr>
        <p:spPr>
          <a:xfrm>
            <a:off x="3098757" y="3117559"/>
            <a:ext cx="5705264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dirty="0"/>
              <a:t>Identifying and Shifting a Fixed Mindset to a Growth Mindset</a:t>
            </a:r>
            <a:endParaRPr dirty="0"/>
          </a:p>
        </p:txBody>
      </p:sp>
      <p:sp>
        <p:nvSpPr>
          <p:cNvPr id="47" name="Google Shape;47;p12"/>
          <p:cNvSpPr txBox="1">
            <a:spLocks noGrp="1"/>
          </p:cNvSpPr>
          <p:nvPr>
            <p:ph type="ctrTitle"/>
          </p:nvPr>
        </p:nvSpPr>
        <p:spPr>
          <a:xfrm>
            <a:off x="3182427" y="628849"/>
            <a:ext cx="5705264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en-US" sz="4400" dirty="0"/>
              <a:t>What’s Mindset Got to Do With It?</a:t>
            </a:r>
            <a:endParaRPr sz="4400" dirty="0"/>
          </a:p>
        </p:txBody>
      </p:sp>
      <p:sp>
        <p:nvSpPr>
          <p:cNvPr id="2" name="Hexagon 1">
            <a:extLst>
              <a:ext uri="{FF2B5EF4-FFF2-40B4-BE49-F238E27FC236}">
                <a16:creationId xmlns:a16="http://schemas.microsoft.com/office/drawing/2014/main" id="{D01B1CF9-1B24-1623-03B3-47302B8F975F}"/>
              </a:ext>
            </a:extLst>
          </p:cNvPr>
          <p:cNvSpPr/>
          <p:nvPr/>
        </p:nvSpPr>
        <p:spPr>
          <a:xfrm>
            <a:off x="808600" y="1539586"/>
            <a:ext cx="2290157" cy="1974273"/>
          </a:xfrm>
          <a:prstGeom prst="hexagon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Think, Write, Pair Share</a:t>
            </a:r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5468400" cy="358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Think of a time in your life when you worked hard at something (maybe it was something challenging or difficult).</a:t>
            </a:r>
            <a:br>
              <a:rPr lang="en-US" sz="2200" dirty="0"/>
            </a:b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Why did you spend so much time or put so much effort into it?</a:t>
            </a:r>
            <a:br>
              <a:rPr lang="en-US" sz="2200" dirty="0"/>
            </a:br>
            <a:endParaRPr sz="2200" dirty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en-US" sz="2200" dirty="0"/>
              <a:t>How did you "grow" from that experience? What did you learn?</a:t>
            </a:r>
            <a:endParaRPr sz="2800" dirty="0"/>
          </a:p>
          <a:p>
            <a:pPr marL="635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54" name="Google Shape;54;p13" title="Think-Pair-Shar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33000" y="1904788"/>
            <a:ext cx="2853575" cy="133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Based on Our Discussion</a:t>
            </a:r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456300" y="1263105"/>
            <a:ext cx="82254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88975" indent="-457200"/>
            <a:r>
              <a:rPr lang="en-US" dirty="0"/>
              <a:t>Can you “grow” when dealing with situations that are challenging or you don’t like or enjoy?</a:t>
            </a:r>
            <a:br>
              <a:rPr lang="en-US" dirty="0"/>
            </a:b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61;p14"/>
          <p:cNvSpPr txBox="1"/>
          <p:nvPr/>
        </p:nvSpPr>
        <p:spPr>
          <a:xfrm>
            <a:off x="758225" y="2389600"/>
            <a:ext cx="6796200" cy="2025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70000"/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happen if you approached all situations that you do not like or find challenging with the same "mindset” or attitude? </a:t>
            </a:r>
            <a:endParaRPr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ctrTitle"/>
          </p:nvPr>
        </p:nvSpPr>
        <p:spPr>
          <a:xfrm>
            <a:off x="456175" y="307261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Essential Question 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1"/>
          </p:nvPr>
        </p:nvSpPr>
        <p:spPr>
          <a:xfrm>
            <a:off x="456175" y="2396811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/>
              <a:t>How can our thoughts and beliefs about failure affect our success in school and life?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ctrTitle"/>
          </p:nvPr>
        </p:nvSpPr>
        <p:spPr>
          <a:xfrm>
            <a:off x="456175" y="116427"/>
            <a:ext cx="82323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Lesson Objectives 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subTitle" idx="1"/>
          </p:nvPr>
        </p:nvSpPr>
        <p:spPr>
          <a:xfrm>
            <a:off x="456175" y="2205977"/>
            <a:ext cx="8232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39861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/>
              <a:t>Students will reflect on their own mindset and current beliefs that affect a growth mindset. </a:t>
            </a:r>
            <a:endParaRPr dirty="0"/>
          </a:p>
          <a:p>
            <a:pPr marL="342900" lvl="0" indent="-21494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571500" lvl="0" indent="-39861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●"/>
            </a:pPr>
            <a:r>
              <a:rPr lang="en-US" dirty="0"/>
              <a:t>Students will develop a plan to foster a growth mindset. </a:t>
            </a:r>
            <a:endParaRPr dirty="0"/>
          </a:p>
          <a:p>
            <a:pPr marL="5715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NTR"/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456175" y="445025"/>
            <a:ext cx="8225400" cy="771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Card Sort Activity 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56425" y="1263100"/>
            <a:ext cx="8225400" cy="12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Place each statement under the correct category they represent, Growth Mindset or Fixed Mindset.</a:t>
            </a:r>
            <a:endParaRPr/>
          </a:p>
        </p:txBody>
      </p:sp>
      <p:sp>
        <p:nvSpPr>
          <p:cNvPr id="80" name="Google Shape;80;p17"/>
          <p:cNvSpPr txBox="1"/>
          <p:nvPr/>
        </p:nvSpPr>
        <p:spPr>
          <a:xfrm>
            <a:off x="451950" y="2934339"/>
            <a:ext cx="4040100" cy="4944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2100"/>
              <a:buFont typeface="Arial"/>
              <a:buNone/>
            </a:pPr>
            <a:r>
              <a:rPr lang="en-US" sz="22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Growth Mindset</a:t>
            </a:r>
            <a:endParaRPr sz="2200"/>
          </a:p>
        </p:txBody>
      </p:sp>
      <p:sp>
        <p:nvSpPr>
          <p:cNvPr id="81" name="Google Shape;81;p17"/>
          <p:cNvSpPr txBox="1"/>
          <p:nvPr/>
        </p:nvSpPr>
        <p:spPr>
          <a:xfrm>
            <a:off x="4565850" y="2935989"/>
            <a:ext cx="4041900" cy="491100"/>
          </a:xfrm>
          <a:prstGeom prst="rect">
            <a:avLst/>
          </a:prstGeom>
          <a:noFill/>
          <a:ln w="28575" cap="flat" cmpd="sng">
            <a:solidFill>
              <a:srgbClr val="134F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8750" tIns="0" rIns="48750" bIns="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91B1E"/>
              </a:buClr>
              <a:buSzPts val="1800"/>
              <a:buFont typeface="Arial"/>
              <a:buNone/>
            </a:pPr>
            <a:r>
              <a:rPr lang="en-US" sz="2200" b="0" i="0" u="none" strike="noStrike" cap="none">
                <a:solidFill>
                  <a:srgbClr val="134F5C"/>
                </a:solidFill>
                <a:latin typeface="Calibri"/>
                <a:ea typeface="Calibri"/>
                <a:cs typeface="Calibri"/>
                <a:sym typeface="Calibri"/>
              </a:rPr>
              <a:t>Fixed Mindset</a:t>
            </a:r>
            <a:endParaRPr sz="2200" b="0" i="0" u="none" strike="noStrike" cap="none">
              <a:solidFill>
                <a:srgbClr val="134F5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7"/>
          <p:cNvSpPr/>
          <p:nvPr/>
        </p:nvSpPr>
        <p:spPr>
          <a:xfrm>
            <a:off x="457200" y="3489870"/>
            <a:ext cx="4029600" cy="389700"/>
          </a:xfrm>
          <a:prstGeom prst="rect">
            <a:avLst/>
          </a:prstGeom>
          <a:solidFill>
            <a:srgbClr val="EEA7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#1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4572000" y="3489870"/>
            <a:ext cx="4029600" cy="389700"/>
          </a:xfrm>
          <a:prstGeom prst="rect">
            <a:avLst/>
          </a:prstGeom>
          <a:solidFill>
            <a:srgbClr val="6BA4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#2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457200" y="3987327"/>
            <a:ext cx="4029600" cy="389700"/>
          </a:xfrm>
          <a:prstGeom prst="rect">
            <a:avLst/>
          </a:pr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#3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/>
          <p:nvPr/>
        </p:nvSpPr>
        <p:spPr>
          <a:xfrm>
            <a:off x="4572000" y="3987327"/>
            <a:ext cx="4029600" cy="389700"/>
          </a:xfrm>
          <a:prstGeom prst="rect">
            <a:avLst/>
          </a:prstGeom>
          <a:solidFill>
            <a:srgbClr val="86B1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Statement #4</a:t>
            </a:r>
            <a:endParaRPr sz="1400" b="1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7" title="Card Sor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76781" y="252830"/>
            <a:ext cx="2153825" cy="139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/>
              <a:t>What is Mindset?</a:t>
            </a:r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1"/>
          </p:nvPr>
        </p:nvSpPr>
        <p:spPr>
          <a:xfrm>
            <a:off x="456300" y="1263100"/>
            <a:ext cx="8225400" cy="24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Watch the assigned videos and take notes using your copy of the Frayer Model handout. </a:t>
            </a:r>
            <a:br>
              <a:rPr lang="en-US" dirty="0"/>
            </a:b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dirty="0"/>
              <a:t>Respond to the prompt on the back of your handout: </a:t>
            </a:r>
            <a:endParaRPr dirty="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o"/>
            </a:pPr>
            <a:r>
              <a:rPr lang="en-US" dirty="0"/>
              <a:t>What is one takeaway from the videos that you found impactful and insightful? 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93" name="Google Shape;93;p18" title="Frayer Mod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5200" y="202125"/>
            <a:ext cx="1637018" cy="106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456175" y="445024"/>
            <a:ext cx="8225400" cy="81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1192A"/>
              </a:buClr>
              <a:buSzPts val="3600"/>
              <a:buFont typeface="Calibri"/>
              <a:buNone/>
            </a:pPr>
            <a:r>
              <a:rPr lang="en-US" dirty="0"/>
              <a:t>Discuss</a:t>
            </a:r>
            <a:endParaRPr dirty="0"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456300" y="1263111"/>
            <a:ext cx="6870853" cy="1968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200">
              <a:lnSpc>
                <a:spcPct val="100000"/>
              </a:lnSpc>
              <a:spcBef>
                <a:spcPts val="400"/>
              </a:spcBef>
              <a:buClr>
                <a:schemeClr val="accent3">
                  <a:lumMod val="75000"/>
                </a:schemeClr>
              </a:buClr>
              <a:buSzPct val="100000"/>
            </a:pPr>
            <a:r>
              <a:rPr lang="en-US" dirty="0"/>
              <a:t>Discuss the videos and notes with your group.</a:t>
            </a:r>
          </a:p>
          <a:p>
            <a:pPr indent="-457200">
              <a:lnSpc>
                <a:spcPct val="100000"/>
              </a:lnSpc>
              <a:spcBef>
                <a:spcPts val="400"/>
              </a:spcBef>
              <a:buClr>
                <a:schemeClr val="accent3">
                  <a:lumMod val="75000"/>
                </a:schemeClr>
              </a:buClr>
              <a:buSzPct val="100000"/>
            </a:pPr>
            <a:r>
              <a:rPr lang="en-US" dirty="0"/>
              <a:t>Identify additional important information and add it to your notes.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Font typeface="NTR"/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20 LEAR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8AC3"/>
      </a:accent1>
      <a:accent2>
        <a:srgbClr val="285781"/>
      </a:accent2>
      <a:accent3>
        <a:srgbClr val="971D20"/>
      </a:accent3>
      <a:accent4>
        <a:srgbClr val="E8BF3C"/>
      </a:accent4>
      <a:accent5>
        <a:srgbClr val="FFFFF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555</Words>
  <Application>Microsoft Office PowerPoint</Application>
  <PresentationFormat>On-screen Show (16:9)</PresentationFormat>
  <Paragraphs>60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Noto Sans Symbols</vt:lpstr>
      <vt:lpstr>NTR</vt:lpstr>
      <vt:lpstr>K20 LEARN</vt:lpstr>
      <vt:lpstr>PowerPoint Presentation</vt:lpstr>
      <vt:lpstr>What’s Mindset Got to Do With It?</vt:lpstr>
      <vt:lpstr>Think, Write, Pair Share</vt:lpstr>
      <vt:lpstr>Based on Our Discussion</vt:lpstr>
      <vt:lpstr>Essential Question </vt:lpstr>
      <vt:lpstr>Lesson Objectives </vt:lpstr>
      <vt:lpstr>Card Sort Activity </vt:lpstr>
      <vt:lpstr>What is Mindset?</vt:lpstr>
      <vt:lpstr>Discuss</vt:lpstr>
      <vt:lpstr>Card Sort Activity </vt:lpstr>
      <vt:lpstr>Choose One!</vt:lpstr>
      <vt:lpstr>Stories that Inspire Us </vt:lpstr>
      <vt:lpstr>What Does Growth Mindset Mean to You?</vt:lpstr>
      <vt:lpstr>Setting Goals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Stone, Aster</cp:lastModifiedBy>
  <cp:revision>5</cp:revision>
  <dcterms:modified xsi:type="dcterms:W3CDTF">2025-09-17T14:34:13Z</dcterms:modified>
</cp:coreProperties>
</file>