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684"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Elevator speech.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dirty="0">
              <a:solidFill>
                <a:srgbClr val="1155CC"/>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Notebook Setup</a:t>
            </a:r>
            <a:endParaRPr/>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and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and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724400" y="557719"/>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746996" y="2002448"/>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and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Notebook Setup</a:t>
            </a:r>
            <a:endParaRPr/>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Test </a:t>
            </a:r>
            <a:r>
              <a:rPr lang="en" sz="2200"/>
              <a:t>(leave space for data collection)</a:t>
            </a:r>
            <a:endParaRPr sz="2200"/>
          </a:p>
          <a:p>
            <a:pPr marL="457200" lvl="0" indent="-381000" algn="l" rtl="0">
              <a:lnSpc>
                <a:spcPct val="100000"/>
              </a:lnSpc>
              <a:spcBef>
                <a:spcPts val="0"/>
              </a:spcBef>
              <a:spcAft>
                <a:spcPts val="0"/>
              </a:spcAft>
              <a:buSzPts val="2400"/>
              <a:buChar char="●"/>
            </a:pPr>
            <a:r>
              <a:rPr lang="en" sz="2400"/>
              <a:t>Prediction Check</a:t>
            </a:r>
            <a:endParaRPr sz="2400"/>
          </a:p>
          <a:p>
            <a:pPr marL="457200" lvl="0" indent="-381000" algn="l" rtl="0">
              <a:lnSpc>
                <a:spcPct val="100000"/>
              </a:lnSpc>
              <a:spcBef>
                <a:spcPts val="0"/>
              </a:spcBef>
              <a:spcAft>
                <a:spcPts val="0"/>
              </a:spcAft>
              <a:buSzPts val="2400"/>
              <a:buChar char="●"/>
            </a:pPr>
            <a:r>
              <a:rPr lang="en" sz="2400"/>
              <a:t>Analyze </a:t>
            </a:r>
            <a:r>
              <a:rPr lang="en" sz="2200"/>
              <a:t>(leave space for analysis tool) </a:t>
            </a:r>
            <a:endParaRPr sz="2200"/>
          </a:p>
          <a:p>
            <a:pPr marL="457200" lvl="0" indent="-381000" algn="l" rtl="0">
              <a:lnSpc>
                <a:spcPct val="100000"/>
              </a:lnSpc>
              <a:spcBef>
                <a:spcPts val="0"/>
              </a:spcBef>
              <a:spcAft>
                <a:spcPts val="0"/>
              </a:spcAft>
              <a:buSzPts val="2400"/>
              <a:buChar char="●"/>
            </a:pPr>
            <a:r>
              <a:rPr lang="en" sz="2400"/>
              <a:t>Variables Table</a:t>
            </a:r>
            <a:endParaRPr sz="2200"/>
          </a:p>
          <a:p>
            <a:pPr marL="457200" lvl="0" indent="-381000" algn="l" rtl="0">
              <a:lnSpc>
                <a:spcPct val="100000"/>
              </a:lnSpc>
              <a:spcBef>
                <a:spcPts val="0"/>
              </a:spcBef>
              <a:spcAft>
                <a:spcPts val="0"/>
              </a:spcAft>
              <a:buSzPts val="2400"/>
              <a:buChar char="●"/>
            </a:pPr>
            <a:r>
              <a:rPr lang="en" sz="2400"/>
              <a:t>Making sense of the Data </a:t>
            </a:r>
            <a:r>
              <a:rPr lang="en" sz="2200"/>
              <a:t>(see slide)</a:t>
            </a:r>
            <a:endParaRPr sz="2200"/>
          </a:p>
          <a:p>
            <a:pPr marL="457200" lvl="0" indent="-381000" algn="l" rtl="0">
              <a:lnSpc>
                <a:spcPct val="100000"/>
              </a:lnSpc>
              <a:spcBef>
                <a:spcPts val="0"/>
              </a:spcBef>
              <a:spcAft>
                <a:spcPts val="0"/>
              </a:spcAft>
              <a:buSzPts val="2400"/>
              <a:buChar char="●"/>
            </a:pPr>
            <a:r>
              <a:rPr lang="en" sz="2400"/>
              <a:t>Prediction Check </a:t>
            </a:r>
            <a:endParaRPr sz="240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Test Prototype</a:t>
            </a:r>
            <a:endParaRPr/>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0"/>
              </a:spcAft>
              <a:buSzPts val="2600"/>
              <a:buNone/>
            </a:pPr>
            <a:endParaRPr dirty="0"/>
          </a:p>
          <a:p>
            <a:pPr indent="-457200"/>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Eggstravaganza</a:t>
            </a:r>
            <a:endParaRPr sz="44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dirty="0"/>
              <a:t>Engineering a Safe Landing - Egg Drop Design</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superhero Toni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b="1" dirty="0"/>
              <a:t>Problem</a:t>
            </a:r>
            <a:r>
              <a:rPr lang="en" dirty="0"/>
              <a:t>: Today’s challenge is all about protecting something fragile.</a:t>
            </a:r>
            <a:endParaRPr dirty="0"/>
          </a:p>
          <a:p>
            <a:pPr marL="914400" lvl="1" indent="-381000" algn="l" rtl="0">
              <a:lnSpc>
                <a:spcPct val="100000"/>
              </a:lnSpc>
              <a:spcBef>
                <a:spcPts val="0"/>
              </a:spcBef>
              <a:spcAft>
                <a:spcPts val="0"/>
              </a:spcAft>
              <a:buSzPts val="2400"/>
              <a:buChar char="○"/>
            </a:pPr>
            <a:r>
              <a:rPr lang="en" sz="2400" dirty="0"/>
              <a:t>Eggs are fragile like many real-world objects we try to protect—such as satellites during transport, or safety equipment like helmets</a:t>
            </a:r>
            <a:endParaRPr sz="2400" dirty="0"/>
          </a:p>
          <a:p>
            <a:pPr marL="457200" lvl="0" indent="-393700" algn="l" rtl="0">
              <a:spcBef>
                <a:spcPts val="0"/>
              </a:spcBef>
              <a:spcAft>
                <a:spcPts val="0"/>
              </a:spcAft>
              <a:buSzPts val="2600"/>
              <a:buChar char="●"/>
            </a:pPr>
            <a:r>
              <a:rPr lang="en" b="1" dirty="0"/>
              <a:t>Your Task</a:t>
            </a:r>
            <a:r>
              <a:rPr lang="en" dirty="0"/>
              <a:t>: Design a protective structure that will absorb impact and prevent an egg from breaking when dropped.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767fe08b6e_0_19"/>
          <p:cNvSpPr/>
          <p:nvPr/>
        </p:nvSpPr>
        <p:spPr>
          <a:xfrm>
            <a:off x="625525" y="3971975"/>
            <a:ext cx="7674600" cy="9762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80" name="Google Shape;80;g3767fe08b6e_0_19"/>
          <p:cNvSpPr txBox="1">
            <a:spLocks noGrp="1"/>
          </p:cNvSpPr>
          <p:nvPr>
            <p:ph type="body" idx="1"/>
          </p:nvPr>
        </p:nvSpPr>
        <p:spPr>
          <a:xfrm>
            <a:off x="456300" y="1152475"/>
            <a:ext cx="8225400" cy="2466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Keep the egg from cracking or breaking when dropped from </a:t>
            </a:r>
            <a:r>
              <a:rPr lang="en" sz="2400" dirty="0">
                <a:highlight>
                  <a:srgbClr val="FFFF00"/>
                </a:highlight>
              </a:rPr>
              <a:t>[insert drop height].</a:t>
            </a:r>
            <a:endParaRPr sz="2400" dirty="0"/>
          </a:p>
          <a:p>
            <a:pPr marL="457200" lvl="0" indent="-381000" algn="l" rtl="0">
              <a:spcBef>
                <a:spcPts val="0"/>
              </a:spcBef>
              <a:spcAft>
                <a:spcPts val="0"/>
              </a:spcAft>
              <a:buSzPts val="2400"/>
              <a:buChar char="●"/>
            </a:pPr>
            <a:r>
              <a:rPr lang="en" sz="2400" dirty="0"/>
              <a:t>You may use only the materials provided.</a:t>
            </a:r>
            <a:endParaRPr sz="2400" dirty="0"/>
          </a:p>
          <a:p>
            <a:pPr marL="457200" lvl="0" indent="-381000" algn="l" rtl="0">
              <a:spcBef>
                <a:spcPts val="0"/>
              </a:spcBef>
              <a:spcAft>
                <a:spcPts val="0"/>
              </a:spcAft>
              <a:buSzPts val="2400"/>
              <a:buChar char="●"/>
            </a:pPr>
            <a:r>
              <a:rPr lang="en" sz="2400" dirty="0"/>
              <a:t>Your design must be small enough to both fit in the testing containers (i.e. assorted cups) and house the egg securely.</a:t>
            </a:r>
            <a:endParaRPr sz="2400" dirty="0"/>
          </a:p>
          <a:p>
            <a:pPr marL="457200" lvl="0" indent="-381000" algn="l" rtl="0">
              <a:spcBef>
                <a:spcPts val="0"/>
              </a:spcBef>
              <a:spcAft>
                <a:spcPts val="0"/>
              </a:spcAft>
              <a:buSzPts val="2400"/>
              <a:buChar char="●"/>
            </a:pPr>
            <a:r>
              <a:rPr lang="en" sz="2400" dirty="0"/>
              <a:t>You will have a limited time to plan and build your design.</a:t>
            </a:r>
            <a:endParaRPr dirty="0"/>
          </a:p>
        </p:txBody>
      </p:sp>
      <p:sp>
        <p:nvSpPr>
          <p:cNvPr id="81" name="Google Shape;81;g3767fe08b6e_0_19"/>
          <p:cNvSpPr txBox="1"/>
          <p:nvPr/>
        </p:nvSpPr>
        <p:spPr>
          <a:xfrm>
            <a:off x="643625" y="4008125"/>
            <a:ext cx="7674600" cy="9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Calibri"/>
                <a:ea typeface="Calibri"/>
                <a:cs typeface="Calibri"/>
                <a:sym typeface="Calibri"/>
              </a:rPr>
              <a:t>Bonus</a:t>
            </a:r>
            <a:r>
              <a:rPr lang="en" sz="2000">
                <a:solidFill>
                  <a:schemeClr val="dk1"/>
                </a:solidFill>
                <a:latin typeface="Calibri"/>
                <a:ea typeface="Calibri"/>
                <a:cs typeface="Calibri"/>
                <a:sym typeface="Calibri"/>
              </a:rPr>
              <a:t>: Can your design use the least amount of materials and still protect the egg?</a:t>
            </a:r>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1207</Words>
  <Application>Microsoft Office PowerPoint</Application>
  <PresentationFormat>On-screen Show (16:9)</PresentationFormat>
  <Paragraphs>129</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Eggstravaganza</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and Design | Notebook Setup</vt:lpstr>
      <vt:lpstr>Plan and Design | Sketch and Model</vt:lpstr>
      <vt:lpstr>PowerPoint Presentation</vt:lpstr>
      <vt:lpstr>Build and Create | Notebook Setup</vt:lpstr>
      <vt:lpstr>Build and Create | Prototyping</vt:lpstr>
      <vt:lpstr>PowerPoint Presentation</vt:lpstr>
      <vt:lpstr>Test and Analyze | Notebook Setup</vt:lpstr>
      <vt:lpstr>Test and Analyze | Test Prototype</vt:lpstr>
      <vt:lpstr>Test and Analyze | Analyze Prototype</vt:lpstr>
      <vt:lpstr>Test and Analyze | Analyze Prototype</vt:lpstr>
      <vt:lpstr>PowerPoint Presentation</vt:lpstr>
      <vt:lpstr>Reflect and Improve | Notebook Setup</vt:lpstr>
      <vt:lpstr>Reflect and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3</cp:revision>
  <dcterms:modified xsi:type="dcterms:W3CDTF">2025-12-11T14:44:44Z</dcterms:modified>
</cp:coreProperties>
</file>