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j08+cWw1xipOJzbD7wGe0JXw31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02" d="100"/>
          <a:sy n="202" d="100"/>
        </p:scale>
        <p:origin x="620"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19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9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k20center.ou.edu/strategy/496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EVS_yYQoLJg&amp;list=PL-aUhEQeaZXLMF3fItNDxiuSkEr0pq0c2&amp;index=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EVS_yYQoLJg&amp;list=PL-aUhEQeaZXLMF3fItNDxiuSkEr0pq0c2&amp;index=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MAhpfFt_mW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9b5d675bfc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9b5d675bfc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9b5d675bfc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9b5d675bf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9b5d675bfc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9b5d675bf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9b5d675bfc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9b5d675bf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9b5d675bfc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9b5d675bf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9b5d675bfc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9b5d675bf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9b5d675bfc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9b5d675bf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9b5d675bfc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9b5d675bfc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(n.d.). Cognitive comics.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https://learn.k20center.ou.edu/strategy/198</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9b5d675bfc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9b5d675bf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K20 Center. (n.d.). Cognitive comics.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https://learn.k20center.ou.edu/strategy/198</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9b5d675bfc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9b5d675bf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a:solidFill>
                  <a:schemeClr val="dk1"/>
                </a:solidFill>
                <a:latin typeface="Calibri"/>
                <a:ea typeface="Calibri"/>
                <a:cs typeface="Calibri"/>
                <a:sym typeface="Calibri"/>
              </a:rPr>
              <a:t>K20 Center. (n.d.). Glow and Grow. Strategies.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https://learn.k20center.ou.edu/strategy/4962</a:t>
            </a:r>
            <a:r>
              <a:rPr lang="en">
                <a:solidFill>
                  <a:schemeClr val="dk1"/>
                </a:solidFill>
                <a:latin typeface="Calibri"/>
                <a:ea typeface="Calibri"/>
                <a:cs typeface="Calibri"/>
                <a:sym typeface="Calibri"/>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39b5d675bf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39b5d675b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libri"/>
                <a:ea typeface="Calibri"/>
                <a:cs typeface="Calibri"/>
                <a:sym typeface="Calibri"/>
              </a:rPr>
              <a:t>K20 Center. (2021, September 21). 5 Minute Timer. YouTube. </a:t>
            </a:r>
            <a:r>
              <a:rPr lang="en" u="sng">
                <a:solidFill>
                  <a:schemeClr val="hlink"/>
                </a:solidFill>
                <a:hlinkClick r:id="rId3"/>
              </a:rPr>
              <a:t>https://www.youtube.com/watch?v=EVS_yYQoLJg&amp;list=PL-aUhEQeaZXLMF3fItNDxiuSkEr0pq0c2&amp;index=7</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9b5d675bf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9b5d675bf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K20 Center. (2021, September 21). 5 Minute Timer. YouTube. </a:t>
            </a:r>
            <a:r>
              <a:rPr lang="en" u="sng">
                <a:solidFill>
                  <a:schemeClr val="hlink"/>
                </a:solidFill>
                <a:hlinkClick r:id="rId3"/>
              </a:rPr>
              <a:t>https://www.youtube.com/watch?v=EVS_yYQoLJg&amp;list=PL-aUhEQeaZXLMF3fItNDxiuSkEr0pq0c2&amp;index=7</a:t>
            </a:r>
            <a:r>
              <a:rPr lang="en">
                <a:solidFill>
                  <a:schemeClr val="dk1"/>
                </a:solidFill>
              </a:rPr>
              <a:t>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9b5d675bfc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9b5d675bf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a:solidFill>
                  <a:schemeClr val="dk1"/>
                </a:solidFill>
                <a:latin typeface="Calibri"/>
                <a:ea typeface="Calibri"/>
                <a:cs typeface="Calibri"/>
                <a:sym typeface="Calibri"/>
              </a:rPr>
              <a:t>KQED Quest. (2017, April 12). The Engineering Design Process: A Taco Party. YouTube. </a:t>
            </a:r>
            <a:r>
              <a:rPr lang="en"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https://www.youtube.com/watch?v=MAhpfFt_mWM</a:t>
            </a:r>
            <a:r>
              <a:rPr lang="en">
                <a:solidFill>
                  <a:schemeClr val="dk1"/>
                </a:solidFill>
                <a:latin typeface="Calibri"/>
                <a:ea typeface="Calibri"/>
                <a:cs typeface="Calibri"/>
                <a:sym typeface="Calibri"/>
              </a:rPr>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EVS_yYQoLJ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youtube.com/watch?v=EVS_yYQoLJg&amp;list=PL-aUhEQeaZXLMF3fItNDxiuSkEr0pq0c2&amp;index=7" TargetMode="Externa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EVS_yYQoLJ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youtube.com/watch?v=EVS_yYQoLJg&amp;list=PL-aUhEQeaZXLMF3fItNDxiuSkEr0pq0c2&amp;index=7" TargetMode="Externa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MAhpfFt_mW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hyperlink" Target="http://www.youtube.com/watch?v=MAhpfFt_mW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9b5d675bfc_0_31"/>
          <p:cNvSpPr txBox="1">
            <a:spLocks noGrp="1"/>
          </p:cNvSpPr>
          <p:nvPr>
            <p:ph type="title"/>
          </p:nvPr>
        </p:nvSpPr>
        <p:spPr>
          <a:xfrm>
            <a:off x="456175" y="445025"/>
            <a:ext cx="391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a:t>
            </a:r>
            <a:endParaRPr/>
          </a:p>
        </p:txBody>
      </p:sp>
      <p:sp>
        <p:nvSpPr>
          <p:cNvPr id="100" name="Google Shape;100;g39b5d675bfc_0_31"/>
          <p:cNvSpPr txBox="1">
            <a:spLocks noGrp="1"/>
          </p:cNvSpPr>
          <p:nvPr>
            <p:ph type="body" idx="1"/>
          </p:nvPr>
        </p:nvSpPr>
        <p:spPr>
          <a:xfrm>
            <a:off x="456300" y="1152475"/>
            <a:ext cx="3912900" cy="236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Actions:</a:t>
            </a:r>
            <a:endParaRPr sz="2200"/>
          </a:p>
          <a:p>
            <a:pPr marL="457200" lvl="0" indent="-355600" algn="l" rtl="0">
              <a:spcBef>
                <a:spcPts val="0"/>
              </a:spcBef>
              <a:spcAft>
                <a:spcPts val="0"/>
              </a:spcAft>
              <a:buSzPts val="2000"/>
              <a:buChar char="●"/>
            </a:pPr>
            <a:r>
              <a:rPr lang="en" sz="2000"/>
              <a:t>Identify the problem or need you’re trying to solve.</a:t>
            </a:r>
            <a:endParaRPr sz="2000"/>
          </a:p>
          <a:p>
            <a:pPr marL="457200" lvl="0" indent="-355600" algn="l" rtl="0">
              <a:spcBef>
                <a:spcPts val="0"/>
              </a:spcBef>
              <a:spcAft>
                <a:spcPts val="0"/>
              </a:spcAft>
              <a:buSzPts val="2000"/>
              <a:buChar char="●"/>
            </a:pPr>
            <a:r>
              <a:rPr lang="en" sz="2000"/>
              <a:t>Define the goals, criteria (what it must do), and constraints (limitations like time or materials).</a:t>
            </a:r>
            <a:endParaRPr sz="2000"/>
          </a:p>
          <a:p>
            <a:pPr marL="0" lvl="0" indent="0" algn="l" rtl="0">
              <a:spcBef>
                <a:spcPts val="0"/>
              </a:spcBef>
              <a:spcAft>
                <a:spcPts val="0"/>
              </a:spcAft>
              <a:buNone/>
            </a:pPr>
            <a:endParaRPr sz="2200" i="1"/>
          </a:p>
        </p:txBody>
      </p:sp>
      <p:pic>
        <p:nvPicPr>
          <p:cNvPr id="101" name="Google Shape;101;g39b5d675bfc_0_31"/>
          <p:cNvPicPr preferRelativeResize="0"/>
          <p:nvPr/>
        </p:nvPicPr>
        <p:blipFill>
          <a:blip r:embed="rId3">
            <a:alphaModFix/>
          </a:blip>
          <a:stretch>
            <a:fillRect/>
          </a:stretch>
        </p:blipFill>
        <p:spPr>
          <a:xfrm>
            <a:off x="4369290" y="0"/>
            <a:ext cx="4774720" cy="5143499"/>
          </a:xfrm>
          <a:prstGeom prst="rect">
            <a:avLst/>
          </a:prstGeom>
          <a:noFill/>
          <a:ln>
            <a:noFill/>
          </a:ln>
        </p:spPr>
      </p:pic>
      <p:sp>
        <p:nvSpPr>
          <p:cNvPr id="102" name="Google Shape;102;g39b5d675bfc_0_31"/>
          <p:cNvSpPr/>
          <p:nvPr/>
        </p:nvSpPr>
        <p:spPr>
          <a:xfrm>
            <a:off x="149525" y="3618725"/>
            <a:ext cx="4119600" cy="1398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g39b5d675bfc_0_31"/>
          <p:cNvSpPr txBox="1"/>
          <p:nvPr/>
        </p:nvSpPr>
        <p:spPr>
          <a:xfrm>
            <a:off x="157025" y="3618725"/>
            <a:ext cx="4104600" cy="133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i="1">
                <a:solidFill>
                  <a:schemeClr val="dk1"/>
                </a:solidFill>
                <a:latin typeface="Calibri"/>
                <a:ea typeface="Calibri"/>
                <a:cs typeface="Calibri"/>
                <a:sym typeface="Calibri"/>
              </a:rPr>
              <a:t>Purpose</a:t>
            </a:r>
            <a:r>
              <a:rPr lang="en" sz="1800">
                <a:solidFill>
                  <a:schemeClr val="dk1"/>
                </a:solidFill>
                <a:latin typeface="Calibri"/>
                <a:ea typeface="Calibri"/>
                <a:cs typeface="Calibri"/>
                <a:sym typeface="Calibri"/>
              </a:rPr>
              <a:t>: Defining the problem helps engineers stay focused on finding an effective, realistic solution that meets specific goals and limitations.</a:t>
            </a:r>
            <a:endParaRPr sz="1800" i="1">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9b5d675bfc_0_37"/>
          <p:cNvSpPr txBox="1">
            <a:spLocks noGrp="1"/>
          </p:cNvSpPr>
          <p:nvPr>
            <p:ph type="title"/>
          </p:nvPr>
        </p:nvSpPr>
        <p:spPr>
          <a:xfrm>
            <a:off x="456175" y="445025"/>
            <a:ext cx="391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Brainstorm</a:t>
            </a:r>
            <a:endParaRPr/>
          </a:p>
        </p:txBody>
      </p:sp>
      <p:sp>
        <p:nvSpPr>
          <p:cNvPr id="109" name="Google Shape;109;g39b5d675bfc_0_37"/>
          <p:cNvSpPr txBox="1">
            <a:spLocks noGrp="1"/>
          </p:cNvSpPr>
          <p:nvPr>
            <p:ph type="body" idx="1"/>
          </p:nvPr>
        </p:nvSpPr>
        <p:spPr>
          <a:xfrm>
            <a:off x="456300" y="1152475"/>
            <a:ext cx="3912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Actions:</a:t>
            </a:r>
            <a:endParaRPr sz="2000"/>
          </a:p>
          <a:p>
            <a:pPr marL="457200" lvl="0" indent="-355600" algn="l" rtl="0">
              <a:spcBef>
                <a:spcPts val="0"/>
              </a:spcBef>
              <a:spcAft>
                <a:spcPts val="0"/>
              </a:spcAft>
              <a:buSzPts val="2000"/>
              <a:buChar char="●"/>
            </a:pPr>
            <a:r>
              <a:rPr lang="en" sz="2000"/>
              <a:t>Research how others have solved similar problems.</a:t>
            </a:r>
            <a:endParaRPr sz="2000"/>
          </a:p>
          <a:p>
            <a:pPr marL="457200" lvl="0" indent="-355600" algn="l" rtl="0">
              <a:spcBef>
                <a:spcPts val="0"/>
              </a:spcBef>
              <a:spcAft>
                <a:spcPts val="0"/>
              </a:spcAft>
              <a:buSzPts val="2000"/>
              <a:buChar char="●"/>
            </a:pPr>
            <a:r>
              <a:rPr lang="en" sz="2000"/>
              <a:t>Sketch or describe multiple possible solutions before choosing one to develop further.</a:t>
            </a:r>
            <a:endParaRPr sz="2000"/>
          </a:p>
        </p:txBody>
      </p:sp>
      <p:pic>
        <p:nvPicPr>
          <p:cNvPr id="110" name="Google Shape;110;g39b5d675bfc_0_37"/>
          <p:cNvPicPr preferRelativeResize="0"/>
          <p:nvPr/>
        </p:nvPicPr>
        <p:blipFill>
          <a:blip r:embed="rId3">
            <a:alphaModFix/>
          </a:blip>
          <a:stretch>
            <a:fillRect/>
          </a:stretch>
        </p:blipFill>
        <p:spPr>
          <a:xfrm>
            <a:off x="4369290" y="0"/>
            <a:ext cx="4774720" cy="5143499"/>
          </a:xfrm>
          <a:prstGeom prst="rect">
            <a:avLst/>
          </a:prstGeom>
          <a:noFill/>
          <a:ln>
            <a:noFill/>
          </a:ln>
        </p:spPr>
      </p:pic>
      <p:sp>
        <p:nvSpPr>
          <p:cNvPr id="111" name="Google Shape;111;g39b5d675bfc_0_37"/>
          <p:cNvSpPr/>
          <p:nvPr/>
        </p:nvSpPr>
        <p:spPr>
          <a:xfrm>
            <a:off x="149525" y="3618725"/>
            <a:ext cx="4119600" cy="1398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g39b5d675bfc_0_37"/>
          <p:cNvSpPr txBox="1"/>
          <p:nvPr/>
        </p:nvSpPr>
        <p:spPr>
          <a:xfrm>
            <a:off x="239250" y="3663575"/>
            <a:ext cx="4029900" cy="12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solidFill>
                  <a:schemeClr val="dk1"/>
                </a:solidFill>
                <a:latin typeface="Calibri"/>
                <a:ea typeface="Calibri"/>
                <a:cs typeface="Calibri"/>
                <a:sym typeface="Calibri"/>
              </a:rPr>
              <a:t>Purpose</a:t>
            </a:r>
            <a:r>
              <a:rPr lang="en" sz="1800">
                <a:solidFill>
                  <a:schemeClr val="dk1"/>
                </a:solidFill>
                <a:latin typeface="Calibri"/>
                <a:ea typeface="Calibri"/>
                <a:cs typeface="Calibri"/>
                <a:sym typeface="Calibri"/>
              </a:rPr>
              <a:t>: This step encourages innovation and prevents teams from settling on the first idea too quickly.</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9b5d675bfc_0_43"/>
          <p:cNvSpPr txBox="1">
            <a:spLocks noGrp="1"/>
          </p:cNvSpPr>
          <p:nvPr>
            <p:ph type="title"/>
          </p:nvPr>
        </p:nvSpPr>
        <p:spPr>
          <a:xfrm>
            <a:off x="456175" y="445025"/>
            <a:ext cx="391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 &amp; Design</a:t>
            </a:r>
            <a:endParaRPr/>
          </a:p>
        </p:txBody>
      </p:sp>
      <p:sp>
        <p:nvSpPr>
          <p:cNvPr id="118" name="Google Shape;118;g39b5d675bfc_0_43"/>
          <p:cNvSpPr txBox="1">
            <a:spLocks noGrp="1"/>
          </p:cNvSpPr>
          <p:nvPr>
            <p:ph type="body" idx="1"/>
          </p:nvPr>
        </p:nvSpPr>
        <p:spPr>
          <a:xfrm>
            <a:off x="456300" y="1152475"/>
            <a:ext cx="3912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Actions: </a:t>
            </a:r>
            <a:endParaRPr sz="2000"/>
          </a:p>
          <a:p>
            <a:pPr marL="457200" lvl="0" indent="-355600" algn="l" rtl="0">
              <a:spcBef>
                <a:spcPts val="0"/>
              </a:spcBef>
              <a:spcAft>
                <a:spcPts val="0"/>
              </a:spcAft>
              <a:buSzPts val="2000"/>
              <a:buChar char="●"/>
            </a:pPr>
            <a:r>
              <a:rPr lang="en" sz="2000"/>
              <a:t>Create detailed drawings or blueprints, including labels, dimensions, and materials.</a:t>
            </a:r>
            <a:endParaRPr sz="2000"/>
          </a:p>
          <a:p>
            <a:pPr marL="457200" lvl="0" indent="-355600" algn="l" rtl="0">
              <a:spcBef>
                <a:spcPts val="0"/>
              </a:spcBef>
              <a:spcAft>
                <a:spcPts val="0"/>
              </a:spcAft>
              <a:buSzPts val="2000"/>
              <a:buChar char="●"/>
            </a:pPr>
            <a:r>
              <a:rPr lang="en" sz="2000"/>
              <a:t>Plan the building steps and assign team roles.</a:t>
            </a:r>
            <a:endParaRPr sz="2000"/>
          </a:p>
        </p:txBody>
      </p:sp>
      <p:pic>
        <p:nvPicPr>
          <p:cNvPr id="119" name="Google Shape;119;g39b5d675bfc_0_43"/>
          <p:cNvPicPr preferRelativeResize="0"/>
          <p:nvPr/>
        </p:nvPicPr>
        <p:blipFill>
          <a:blip r:embed="rId3">
            <a:alphaModFix/>
          </a:blip>
          <a:stretch>
            <a:fillRect/>
          </a:stretch>
        </p:blipFill>
        <p:spPr>
          <a:xfrm>
            <a:off x="4369290" y="0"/>
            <a:ext cx="4774720" cy="5143499"/>
          </a:xfrm>
          <a:prstGeom prst="rect">
            <a:avLst/>
          </a:prstGeom>
          <a:noFill/>
          <a:ln>
            <a:noFill/>
          </a:ln>
        </p:spPr>
      </p:pic>
      <p:sp>
        <p:nvSpPr>
          <p:cNvPr id="120" name="Google Shape;120;g39b5d675bfc_0_43"/>
          <p:cNvSpPr/>
          <p:nvPr/>
        </p:nvSpPr>
        <p:spPr>
          <a:xfrm>
            <a:off x="149525" y="3618725"/>
            <a:ext cx="4119600" cy="1398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1" name="Google Shape;121;g39b5d675bfc_0_43"/>
          <p:cNvSpPr txBox="1"/>
          <p:nvPr/>
        </p:nvSpPr>
        <p:spPr>
          <a:xfrm>
            <a:off x="246725" y="3693500"/>
            <a:ext cx="4022400" cy="12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solidFill>
                  <a:schemeClr val="dk1"/>
                </a:solidFill>
                <a:latin typeface="Calibri"/>
                <a:ea typeface="Calibri"/>
                <a:cs typeface="Calibri"/>
                <a:sym typeface="Calibri"/>
              </a:rPr>
              <a:t>Purpose</a:t>
            </a:r>
            <a:r>
              <a:rPr lang="en" sz="1800">
                <a:solidFill>
                  <a:schemeClr val="dk1"/>
                </a:solidFill>
                <a:latin typeface="Calibri"/>
                <a:ea typeface="Calibri"/>
                <a:cs typeface="Calibri"/>
                <a:sym typeface="Calibri"/>
              </a:rPr>
              <a:t>: Engineers use this phase to visualize, calculate, and organize how the solution will be built and tested.</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9b5d675bfc_0_49"/>
          <p:cNvSpPr txBox="1">
            <a:spLocks noGrp="1"/>
          </p:cNvSpPr>
          <p:nvPr>
            <p:ph type="title"/>
          </p:nvPr>
        </p:nvSpPr>
        <p:spPr>
          <a:xfrm>
            <a:off x="456175" y="445025"/>
            <a:ext cx="391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Build &amp; Create</a:t>
            </a:r>
            <a:endParaRPr/>
          </a:p>
        </p:txBody>
      </p:sp>
      <p:sp>
        <p:nvSpPr>
          <p:cNvPr id="127" name="Google Shape;127;g39b5d675bfc_0_49"/>
          <p:cNvSpPr txBox="1">
            <a:spLocks noGrp="1"/>
          </p:cNvSpPr>
          <p:nvPr>
            <p:ph type="body" idx="1"/>
          </p:nvPr>
        </p:nvSpPr>
        <p:spPr>
          <a:xfrm>
            <a:off x="456300" y="1152475"/>
            <a:ext cx="3912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Actions: </a:t>
            </a:r>
            <a:endParaRPr sz="2000"/>
          </a:p>
          <a:p>
            <a:pPr marL="457200" lvl="0" indent="-355600" algn="l" rtl="0">
              <a:spcBef>
                <a:spcPts val="0"/>
              </a:spcBef>
              <a:spcAft>
                <a:spcPts val="0"/>
              </a:spcAft>
              <a:buSzPts val="2000"/>
              <a:buChar char="●"/>
            </a:pPr>
            <a:r>
              <a:rPr lang="en" sz="2000"/>
              <a:t>Follow your plan to construct a prototype (model) of your design.</a:t>
            </a:r>
            <a:endParaRPr sz="2000"/>
          </a:p>
          <a:p>
            <a:pPr marL="457200" lvl="0" indent="-355600" algn="l" rtl="0">
              <a:spcBef>
                <a:spcPts val="0"/>
              </a:spcBef>
              <a:spcAft>
                <a:spcPts val="0"/>
              </a:spcAft>
              <a:buSzPts val="2000"/>
              <a:buChar char="●"/>
            </a:pPr>
            <a:r>
              <a:rPr lang="en" sz="2000"/>
              <a:t>Document your process — photos, notes, and any changes you make.</a:t>
            </a:r>
            <a:endParaRPr sz="2000"/>
          </a:p>
        </p:txBody>
      </p:sp>
      <p:pic>
        <p:nvPicPr>
          <p:cNvPr id="128" name="Google Shape;128;g39b5d675bfc_0_49"/>
          <p:cNvPicPr preferRelativeResize="0"/>
          <p:nvPr/>
        </p:nvPicPr>
        <p:blipFill>
          <a:blip r:embed="rId3">
            <a:alphaModFix/>
          </a:blip>
          <a:stretch>
            <a:fillRect/>
          </a:stretch>
        </p:blipFill>
        <p:spPr>
          <a:xfrm>
            <a:off x="4369290" y="0"/>
            <a:ext cx="4774720" cy="5143499"/>
          </a:xfrm>
          <a:prstGeom prst="rect">
            <a:avLst/>
          </a:prstGeom>
          <a:noFill/>
          <a:ln>
            <a:noFill/>
          </a:ln>
        </p:spPr>
      </p:pic>
      <p:sp>
        <p:nvSpPr>
          <p:cNvPr id="129" name="Google Shape;129;g39b5d675bfc_0_49"/>
          <p:cNvSpPr/>
          <p:nvPr/>
        </p:nvSpPr>
        <p:spPr>
          <a:xfrm>
            <a:off x="149525" y="3618725"/>
            <a:ext cx="4119600" cy="1398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g39b5d675bfc_0_49"/>
          <p:cNvSpPr txBox="1"/>
          <p:nvPr/>
        </p:nvSpPr>
        <p:spPr>
          <a:xfrm>
            <a:off x="239250" y="3686000"/>
            <a:ext cx="4029900" cy="11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solidFill>
                  <a:schemeClr val="dk1"/>
                </a:solidFill>
                <a:latin typeface="Calibri"/>
                <a:ea typeface="Calibri"/>
                <a:cs typeface="Calibri"/>
                <a:sym typeface="Calibri"/>
              </a:rPr>
              <a:t>Purpose</a:t>
            </a:r>
            <a:r>
              <a:rPr lang="en" sz="1800">
                <a:solidFill>
                  <a:schemeClr val="dk1"/>
                </a:solidFill>
                <a:latin typeface="Calibri"/>
                <a:ea typeface="Calibri"/>
                <a:cs typeface="Calibri"/>
                <a:sym typeface="Calibri"/>
              </a:rPr>
              <a:t>: Building a prototype allows engineers to test concepts, evaluate materials, and uncover design challenges in a tangible way.</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39b5d675bfc_0_55"/>
          <p:cNvSpPr txBox="1">
            <a:spLocks noGrp="1"/>
          </p:cNvSpPr>
          <p:nvPr>
            <p:ph type="title"/>
          </p:nvPr>
        </p:nvSpPr>
        <p:spPr>
          <a:xfrm>
            <a:off x="456175" y="445025"/>
            <a:ext cx="391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 &amp; Analyze</a:t>
            </a:r>
            <a:endParaRPr/>
          </a:p>
        </p:txBody>
      </p:sp>
      <p:sp>
        <p:nvSpPr>
          <p:cNvPr id="136" name="Google Shape;136;g39b5d675bfc_0_55"/>
          <p:cNvSpPr txBox="1">
            <a:spLocks noGrp="1"/>
          </p:cNvSpPr>
          <p:nvPr>
            <p:ph type="body" idx="1"/>
          </p:nvPr>
        </p:nvSpPr>
        <p:spPr>
          <a:xfrm>
            <a:off x="456300" y="1152475"/>
            <a:ext cx="3912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Actions: </a:t>
            </a:r>
            <a:endParaRPr sz="2000"/>
          </a:p>
          <a:p>
            <a:pPr marL="457200" lvl="0" indent="-355600" algn="l" rtl="0">
              <a:spcBef>
                <a:spcPts val="0"/>
              </a:spcBef>
              <a:spcAft>
                <a:spcPts val="0"/>
              </a:spcAft>
              <a:buSzPts val="2000"/>
              <a:buChar char="●"/>
            </a:pPr>
            <a:r>
              <a:rPr lang="en" sz="2000"/>
              <a:t>Test your design against the original problem or goal.</a:t>
            </a:r>
            <a:endParaRPr sz="2000"/>
          </a:p>
          <a:p>
            <a:pPr marL="457200" lvl="0" indent="-355600" algn="l" rtl="0">
              <a:spcBef>
                <a:spcPts val="0"/>
              </a:spcBef>
              <a:spcAft>
                <a:spcPts val="0"/>
              </a:spcAft>
              <a:buSzPts val="2000"/>
              <a:buChar char="●"/>
            </a:pPr>
            <a:r>
              <a:rPr lang="en" sz="2000"/>
              <a:t>Collect measurable data (e.g., height, strength, speed, accuracy).</a:t>
            </a:r>
            <a:endParaRPr sz="2000"/>
          </a:p>
        </p:txBody>
      </p:sp>
      <p:pic>
        <p:nvPicPr>
          <p:cNvPr id="137" name="Google Shape;137;g39b5d675bfc_0_55"/>
          <p:cNvPicPr preferRelativeResize="0"/>
          <p:nvPr/>
        </p:nvPicPr>
        <p:blipFill>
          <a:blip r:embed="rId3">
            <a:alphaModFix/>
          </a:blip>
          <a:stretch>
            <a:fillRect/>
          </a:stretch>
        </p:blipFill>
        <p:spPr>
          <a:xfrm>
            <a:off x="4369290" y="0"/>
            <a:ext cx="4774720" cy="5143499"/>
          </a:xfrm>
          <a:prstGeom prst="rect">
            <a:avLst/>
          </a:prstGeom>
          <a:noFill/>
          <a:ln>
            <a:noFill/>
          </a:ln>
        </p:spPr>
      </p:pic>
      <p:sp>
        <p:nvSpPr>
          <p:cNvPr id="138" name="Google Shape;138;g39b5d675bfc_0_55"/>
          <p:cNvSpPr/>
          <p:nvPr/>
        </p:nvSpPr>
        <p:spPr>
          <a:xfrm>
            <a:off x="149525" y="3618725"/>
            <a:ext cx="4119600" cy="1398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 name="Google Shape;139;g39b5d675bfc_0_55"/>
          <p:cNvSpPr txBox="1"/>
          <p:nvPr/>
        </p:nvSpPr>
        <p:spPr>
          <a:xfrm>
            <a:off x="231775" y="3693500"/>
            <a:ext cx="4022400" cy="12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solidFill>
                  <a:schemeClr val="dk1"/>
                </a:solidFill>
                <a:latin typeface="Calibri"/>
                <a:ea typeface="Calibri"/>
                <a:cs typeface="Calibri"/>
                <a:sym typeface="Calibri"/>
              </a:rPr>
              <a:t>Purpose</a:t>
            </a:r>
            <a:r>
              <a:rPr lang="en" sz="1800">
                <a:solidFill>
                  <a:schemeClr val="dk1"/>
                </a:solidFill>
                <a:latin typeface="Calibri"/>
                <a:ea typeface="Calibri"/>
                <a:cs typeface="Calibri"/>
                <a:sym typeface="Calibri"/>
              </a:rPr>
              <a:t>: Testing provides data and evidence that show how well the solution meets the established criteria and constraints.</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9b5d675bfc_0_61"/>
          <p:cNvSpPr txBox="1">
            <a:spLocks noGrp="1"/>
          </p:cNvSpPr>
          <p:nvPr>
            <p:ph type="title"/>
          </p:nvPr>
        </p:nvSpPr>
        <p:spPr>
          <a:xfrm>
            <a:off x="456175" y="445025"/>
            <a:ext cx="391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Reflect &amp; Improve</a:t>
            </a:r>
            <a:endParaRPr/>
          </a:p>
        </p:txBody>
      </p:sp>
      <p:sp>
        <p:nvSpPr>
          <p:cNvPr id="145" name="Google Shape;145;g39b5d675bfc_0_61"/>
          <p:cNvSpPr txBox="1">
            <a:spLocks noGrp="1"/>
          </p:cNvSpPr>
          <p:nvPr>
            <p:ph type="body" idx="1"/>
          </p:nvPr>
        </p:nvSpPr>
        <p:spPr>
          <a:xfrm>
            <a:off x="456300" y="1152475"/>
            <a:ext cx="3912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Actions: </a:t>
            </a:r>
            <a:endParaRPr sz="2000" dirty="0"/>
          </a:p>
          <a:p>
            <a:pPr marL="457200" lvl="0" indent="-355600" algn="l" rtl="0">
              <a:spcBef>
                <a:spcPts val="0"/>
              </a:spcBef>
              <a:spcAft>
                <a:spcPts val="0"/>
              </a:spcAft>
              <a:buSzPts val="2000"/>
              <a:buChar char="●"/>
            </a:pPr>
            <a:r>
              <a:rPr lang="en" sz="2000" dirty="0"/>
              <a:t>Use test results to refine your design — tweak, rebuild, or start over.</a:t>
            </a:r>
            <a:endParaRPr sz="2000" dirty="0"/>
          </a:p>
          <a:p>
            <a:pPr marL="457200" lvl="0" indent="-355600" algn="l" rtl="0">
              <a:spcBef>
                <a:spcPts val="0"/>
              </a:spcBef>
              <a:spcAft>
                <a:spcPts val="0"/>
              </a:spcAft>
              <a:buSzPts val="2000"/>
              <a:buChar char="●"/>
            </a:pPr>
            <a:r>
              <a:rPr lang="en" sz="2000" dirty="0"/>
              <a:t>Compare your new results to the original version.</a:t>
            </a:r>
            <a:endParaRPr sz="2000" dirty="0"/>
          </a:p>
          <a:p>
            <a:pPr marL="0" lvl="0" indent="0" algn="l" rtl="0">
              <a:spcBef>
                <a:spcPts val="0"/>
              </a:spcBef>
              <a:spcAft>
                <a:spcPts val="0"/>
              </a:spcAft>
              <a:buNone/>
            </a:pPr>
            <a:endParaRPr sz="2200" dirty="0"/>
          </a:p>
        </p:txBody>
      </p:sp>
      <p:pic>
        <p:nvPicPr>
          <p:cNvPr id="146" name="Google Shape;146;g39b5d675bfc_0_61"/>
          <p:cNvPicPr preferRelativeResize="0"/>
          <p:nvPr/>
        </p:nvPicPr>
        <p:blipFill>
          <a:blip r:embed="rId3">
            <a:alphaModFix/>
          </a:blip>
          <a:stretch>
            <a:fillRect/>
          </a:stretch>
        </p:blipFill>
        <p:spPr>
          <a:xfrm>
            <a:off x="4369290" y="0"/>
            <a:ext cx="4774720" cy="5143499"/>
          </a:xfrm>
          <a:prstGeom prst="rect">
            <a:avLst/>
          </a:prstGeom>
          <a:noFill/>
          <a:ln>
            <a:noFill/>
          </a:ln>
        </p:spPr>
      </p:pic>
      <p:sp>
        <p:nvSpPr>
          <p:cNvPr id="147" name="Google Shape;147;g39b5d675bfc_0_61"/>
          <p:cNvSpPr/>
          <p:nvPr/>
        </p:nvSpPr>
        <p:spPr>
          <a:xfrm>
            <a:off x="149525" y="3618725"/>
            <a:ext cx="4119600" cy="1398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8" name="Google Shape;148;g39b5d675bfc_0_61"/>
          <p:cNvSpPr txBox="1"/>
          <p:nvPr/>
        </p:nvSpPr>
        <p:spPr>
          <a:xfrm>
            <a:off x="231775" y="3700975"/>
            <a:ext cx="4029900" cy="126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solidFill>
                  <a:schemeClr val="dk1"/>
                </a:solidFill>
                <a:latin typeface="Calibri"/>
                <a:ea typeface="Calibri"/>
                <a:cs typeface="Calibri"/>
                <a:sym typeface="Calibri"/>
              </a:rPr>
              <a:t>Purpose</a:t>
            </a:r>
            <a:r>
              <a:rPr lang="en" sz="1800">
                <a:solidFill>
                  <a:schemeClr val="dk1"/>
                </a:solidFill>
                <a:latin typeface="Calibri"/>
                <a:ea typeface="Calibri"/>
                <a:cs typeface="Calibri"/>
                <a:sym typeface="Calibri"/>
              </a:rPr>
              <a:t>: Engineers rarely get it perfect the first time - they refine their designs through testing and redesign.</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9b5d675bfc_0_67"/>
          <p:cNvSpPr txBox="1">
            <a:spLocks noGrp="1"/>
          </p:cNvSpPr>
          <p:nvPr>
            <p:ph type="title"/>
          </p:nvPr>
        </p:nvSpPr>
        <p:spPr>
          <a:xfrm>
            <a:off x="456175" y="445025"/>
            <a:ext cx="391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Communicate</a:t>
            </a:r>
            <a:endParaRPr/>
          </a:p>
        </p:txBody>
      </p:sp>
      <p:sp>
        <p:nvSpPr>
          <p:cNvPr id="154" name="Google Shape;154;g39b5d675bfc_0_67"/>
          <p:cNvSpPr txBox="1">
            <a:spLocks noGrp="1"/>
          </p:cNvSpPr>
          <p:nvPr>
            <p:ph type="body" idx="1"/>
          </p:nvPr>
        </p:nvSpPr>
        <p:spPr>
          <a:xfrm>
            <a:off x="456300" y="1152475"/>
            <a:ext cx="3912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Actions: </a:t>
            </a:r>
            <a:endParaRPr sz="2000" dirty="0"/>
          </a:p>
          <a:p>
            <a:pPr marL="457200" lvl="0" indent="-355600" algn="l" rtl="0">
              <a:spcBef>
                <a:spcPts val="0"/>
              </a:spcBef>
              <a:spcAft>
                <a:spcPts val="0"/>
              </a:spcAft>
              <a:buSzPts val="2000"/>
              <a:buChar char="●"/>
            </a:pPr>
            <a:r>
              <a:rPr lang="en" sz="2000" dirty="0"/>
              <a:t>Share your final results, explaining your process and improvements.</a:t>
            </a:r>
            <a:endParaRPr sz="2000" dirty="0"/>
          </a:p>
          <a:p>
            <a:pPr marL="457200" lvl="0" indent="-355600" algn="l" rtl="0">
              <a:spcBef>
                <a:spcPts val="0"/>
              </a:spcBef>
              <a:spcAft>
                <a:spcPts val="0"/>
              </a:spcAft>
              <a:buSzPts val="2000"/>
              <a:buChar char="●"/>
            </a:pPr>
            <a:r>
              <a:rPr lang="en" sz="2000" dirty="0"/>
              <a:t>Use visuals, data, and clear reasoning to show how your design works.</a:t>
            </a:r>
            <a:endParaRPr sz="2000" dirty="0"/>
          </a:p>
          <a:p>
            <a:pPr marL="457200" lvl="0" indent="0" algn="l" rtl="0">
              <a:spcBef>
                <a:spcPts val="0"/>
              </a:spcBef>
              <a:spcAft>
                <a:spcPts val="0"/>
              </a:spcAft>
              <a:buNone/>
            </a:pPr>
            <a:endParaRPr sz="2200" dirty="0"/>
          </a:p>
        </p:txBody>
      </p:sp>
      <p:pic>
        <p:nvPicPr>
          <p:cNvPr id="155" name="Google Shape;155;g39b5d675bfc_0_67"/>
          <p:cNvPicPr preferRelativeResize="0"/>
          <p:nvPr/>
        </p:nvPicPr>
        <p:blipFill>
          <a:blip r:embed="rId3">
            <a:alphaModFix/>
          </a:blip>
          <a:stretch>
            <a:fillRect/>
          </a:stretch>
        </p:blipFill>
        <p:spPr>
          <a:xfrm>
            <a:off x="4369290" y="0"/>
            <a:ext cx="4774720" cy="5143499"/>
          </a:xfrm>
          <a:prstGeom prst="rect">
            <a:avLst/>
          </a:prstGeom>
          <a:noFill/>
          <a:ln>
            <a:noFill/>
          </a:ln>
        </p:spPr>
      </p:pic>
      <p:sp>
        <p:nvSpPr>
          <p:cNvPr id="156" name="Google Shape;156;g39b5d675bfc_0_67"/>
          <p:cNvSpPr/>
          <p:nvPr/>
        </p:nvSpPr>
        <p:spPr>
          <a:xfrm>
            <a:off x="149525" y="3618725"/>
            <a:ext cx="4119600" cy="1398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 name="Google Shape;157;g39b5d675bfc_0_67"/>
          <p:cNvSpPr txBox="1"/>
          <p:nvPr/>
        </p:nvSpPr>
        <p:spPr>
          <a:xfrm>
            <a:off x="231775" y="3700975"/>
            <a:ext cx="4014900" cy="127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solidFill>
                  <a:schemeClr val="dk1"/>
                </a:solidFill>
                <a:latin typeface="Calibri"/>
                <a:ea typeface="Calibri"/>
                <a:cs typeface="Calibri"/>
                <a:sym typeface="Calibri"/>
              </a:rPr>
              <a:t>Purpose</a:t>
            </a:r>
            <a:r>
              <a:rPr lang="en" sz="1800">
                <a:solidFill>
                  <a:schemeClr val="dk1"/>
                </a:solidFill>
                <a:latin typeface="Calibri"/>
                <a:ea typeface="Calibri"/>
                <a:cs typeface="Calibri"/>
                <a:sym typeface="Calibri"/>
              </a:rPr>
              <a:t>: Engineers communicate to demonstrate their reasoning, justify design choices, and inspire further innovation or collaboration.</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9b5d675bfc_0_99"/>
          <p:cNvSpPr txBox="1">
            <a:spLocks noGrp="1"/>
          </p:cNvSpPr>
          <p:nvPr>
            <p:ph type="title"/>
          </p:nvPr>
        </p:nvSpPr>
        <p:spPr>
          <a:xfrm>
            <a:off x="456175" y="445025"/>
            <a:ext cx="822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Cognitive Comics</a:t>
            </a:r>
            <a:endParaRPr/>
          </a:p>
        </p:txBody>
      </p:sp>
      <p:sp>
        <p:nvSpPr>
          <p:cNvPr id="163" name="Google Shape;163;g39b5d675bfc_0_99"/>
          <p:cNvSpPr txBox="1">
            <a:spLocks noGrp="1"/>
          </p:cNvSpPr>
          <p:nvPr>
            <p:ph type="body" idx="1"/>
          </p:nvPr>
        </p:nvSpPr>
        <p:spPr>
          <a:xfrm>
            <a:off x="456300" y="1152475"/>
            <a:ext cx="6168000" cy="34164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AutoNum type="arabicPeriod"/>
            </a:pPr>
            <a:r>
              <a:rPr lang="en" dirty="0"/>
              <a:t>Create a comic strip illustrating how you would solve your own STEM Challenge. </a:t>
            </a:r>
            <a:endParaRPr dirty="0"/>
          </a:p>
          <a:p>
            <a:pPr marL="457200" lvl="0" indent="-393700" algn="l" rtl="0">
              <a:spcBef>
                <a:spcPts val="0"/>
              </a:spcBef>
              <a:spcAft>
                <a:spcPts val="0"/>
              </a:spcAft>
              <a:buSzPts val="2600"/>
              <a:buAutoNum type="arabicPeriod"/>
            </a:pPr>
            <a:r>
              <a:rPr lang="en" dirty="0"/>
              <a:t>Start by writing your own scenario and question. </a:t>
            </a:r>
            <a:endParaRPr dirty="0"/>
          </a:p>
          <a:p>
            <a:pPr marL="457200" lvl="0" indent="-393700" algn="l" rtl="0">
              <a:spcBef>
                <a:spcPts val="0"/>
              </a:spcBef>
              <a:spcAft>
                <a:spcPts val="0"/>
              </a:spcAft>
              <a:buSzPts val="2600"/>
              <a:buAutoNum type="arabicPeriod"/>
            </a:pPr>
            <a:r>
              <a:rPr lang="en" dirty="0"/>
              <a:t>Then, imagine what actions you and your group would take to solve the problem. </a:t>
            </a:r>
            <a:endParaRPr dirty="0"/>
          </a:p>
          <a:p>
            <a:pPr marL="457200" lvl="0" indent="-393700" algn="l" rtl="0">
              <a:spcBef>
                <a:spcPts val="0"/>
              </a:spcBef>
              <a:spcAft>
                <a:spcPts val="0"/>
              </a:spcAft>
              <a:buSzPts val="2600"/>
              <a:buAutoNum type="arabicPeriod"/>
            </a:pPr>
            <a:r>
              <a:rPr lang="en" dirty="0"/>
              <a:t>Use each phase of the engineering design process as a guide. </a:t>
            </a:r>
            <a:endParaRPr dirty="0"/>
          </a:p>
        </p:txBody>
      </p:sp>
      <p:pic>
        <p:nvPicPr>
          <p:cNvPr id="164" name="Google Shape;164;g39b5d675bfc_0_99" title="CogCom.png"/>
          <p:cNvPicPr preferRelativeResize="0"/>
          <p:nvPr/>
        </p:nvPicPr>
        <p:blipFill>
          <a:blip r:embed="rId3">
            <a:alphaModFix/>
          </a:blip>
          <a:stretch>
            <a:fillRect/>
          </a:stretch>
        </p:blipFill>
        <p:spPr>
          <a:xfrm>
            <a:off x="6776700" y="1170125"/>
            <a:ext cx="2214899" cy="22148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68"/>
        <p:cNvGrpSpPr/>
        <p:nvPr/>
      </p:nvGrpSpPr>
      <p:grpSpPr>
        <a:xfrm>
          <a:off x="0" y="0"/>
          <a:ext cx="0" cy="0"/>
          <a:chOff x="0" y="0"/>
          <a:chExt cx="0" cy="0"/>
        </a:xfrm>
      </p:grpSpPr>
      <p:sp>
        <p:nvSpPr>
          <p:cNvPr id="169" name="Google Shape;169;g39b5d675bfc_0_107"/>
          <p:cNvSpPr txBox="1">
            <a:spLocks noGrp="1"/>
          </p:cNvSpPr>
          <p:nvPr>
            <p:ph type="title"/>
          </p:nvPr>
        </p:nvSpPr>
        <p:spPr>
          <a:xfrm>
            <a:off x="456175" y="445025"/>
            <a:ext cx="822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Cognitive Comics</a:t>
            </a:r>
            <a:endParaRPr/>
          </a:p>
        </p:txBody>
      </p:sp>
      <p:sp>
        <p:nvSpPr>
          <p:cNvPr id="170" name="Google Shape;170;g39b5d675bfc_0_107"/>
          <p:cNvSpPr txBox="1">
            <a:spLocks noGrp="1"/>
          </p:cNvSpPr>
          <p:nvPr>
            <p:ph type="body" idx="1"/>
          </p:nvPr>
        </p:nvSpPr>
        <p:spPr>
          <a:xfrm>
            <a:off x="456300" y="1152475"/>
            <a:ext cx="6168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Things to consider: </a:t>
            </a:r>
            <a:endParaRPr dirty="0"/>
          </a:p>
          <a:p>
            <a:pPr marL="457200" lvl="0" indent="-393700" algn="l" rtl="0">
              <a:spcBef>
                <a:spcPts val="0"/>
              </a:spcBef>
              <a:spcAft>
                <a:spcPts val="0"/>
              </a:spcAft>
              <a:buSzPct val="100000"/>
              <a:buChar char="●"/>
            </a:pPr>
            <a:r>
              <a:rPr lang="en" dirty="0"/>
              <a:t>Add challenges you may encounter in either working with a group or designing the product.</a:t>
            </a:r>
            <a:endParaRPr dirty="0"/>
          </a:p>
          <a:p>
            <a:pPr marL="457200" lvl="0" indent="-393700" algn="l" rtl="0">
              <a:spcBef>
                <a:spcPts val="0"/>
              </a:spcBef>
              <a:spcAft>
                <a:spcPts val="0"/>
              </a:spcAft>
              <a:buSzPct val="100000"/>
              <a:buChar char="●"/>
            </a:pPr>
            <a:r>
              <a:rPr lang="en" dirty="0"/>
              <a:t>Show what could go wrong. </a:t>
            </a:r>
            <a:endParaRPr dirty="0"/>
          </a:p>
          <a:p>
            <a:pPr marL="457200" lvl="0" indent="-393700" algn="l" rtl="0">
              <a:spcBef>
                <a:spcPts val="0"/>
              </a:spcBef>
              <a:spcAft>
                <a:spcPts val="0"/>
              </a:spcAft>
              <a:buSzPct val="100000"/>
              <a:buChar char="●"/>
            </a:pPr>
            <a:r>
              <a:rPr lang="en" dirty="0"/>
              <a:t>How could you work through challenges or problems (this may mean revisiting phases).</a:t>
            </a:r>
            <a:endParaRPr dirty="0"/>
          </a:p>
        </p:txBody>
      </p:sp>
      <p:pic>
        <p:nvPicPr>
          <p:cNvPr id="171" name="Google Shape;171;g39b5d675bfc_0_107" title="CogCom.png"/>
          <p:cNvPicPr preferRelativeResize="0"/>
          <p:nvPr/>
        </p:nvPicPr>
        <p:blipFill>
          <a:blip r:embed="rId3">
            <a:alphaModFix/>
          </a:blip>
          <a:stretch>
            <a:fillRect/>
          </a:stretch>
        </p:blipFill>
        <p:spPr>
          <a:xfrm>
            <a:off x="6776700" y="1170125"/>
            <a:ext cx="2214899" cy="22148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39b5d675bfc_0_92"/>
          <p:cNvSpPr txBox="1">
            <a:spLocks noGrp="1"/>
          </p:cNvSpPr>
          <p:nvPr>
            <p:ph type="title"/>
          </p:nvPr>
        </p:nvSpPr>
        <p:spPr>
          <a:xfrm>
            <a:off x="456175" y="445025"/>
            <a:ext cx="822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Glow &amp; Grow</a:t>
            </a:r>
            <a:endParaRPr/>
          </a:p>
        </p:txBody>
      </p:sp>
      <p:sp>
        <p:nvSpPr>
          <p:cNvPr id="177" name="Google Shape;177;g39b5d675bfc_0_92"/>
          <p:cNvSpPr txBox="1">
            <a:spLocks noGrp="1"/>
          </p:cNvSpPr>
          <p:nvPr>
            <p:ph type="body" idx="1"/>
          </p:nvPr>
        </p:nvSpPr>
        <p:spPr>
          <a:xfrm>
            <a:off x="456300" y="1152475"/>
            <a:ext cx="8225400" cy="34164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AutoNum type="arabicPeriod"/>
            </a:pPr>
            <a:r>
              <a:rPr lang="en" dirty="0"/>
              <a:t>How have you done well with the engineering design process? </a:t>
            </a:r>
            <a:endParaRPr dirty="0"/>
          </a:p>
          <a:p>
            <a:pPr marL="457200" lvl="0" indent="-393700" algn="l" rtl="0">
              <a:spcBef>
                <a:spcPts val="0"/>
              </a:spcBef>
              <a:spcAft>
                <a:spcPts val="0"/>
              </a:spcAft>
              <a:buSzPts val="2600"/>
              <a:buAutoNum type="arabicPeriod"/>
            </a:pPr>
            <a:r>
              <a:rPr lang="en" dirty="0"/>
              <a:t>How can you improve your understanding of the engineering design process? </a:t>
            </a:r>
            <a:endParaRPr dirty="0"/>
          </a:p>
        </p:txBody>
      </p:sp>
      <p:pic>
        <p:nvPicPr>
          <p:cNvPr id="178" name="Google Shape;178;g39b5d675bfc_0_92" title="GlowAndGrow_Cover.png"/>
          <p:cNvPicPr preferRelativeResize="0"/>
          <p:nvPr/>
        </p:nvPicPr>
        <p:blipFill>
          <a:blip r:embed="rId3">
            <a:alphaModFix/>
          </a:blip>
          <a:stretch>
            <a:fillRect/>
          </a:stretch>
        </p:blipFill>
        <p:spPr>
          <a:xfrm>
            <a:off x="7995450" y="89725"/>
            <a:ext cx="990600" cy="990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571875" y="744575"/>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a:t>Engineering Explorers</a:t>
            </a:r>
            <a:endParaRPr/>
          </a:p>
        </p:txBody>
      </p:sp>
      <p:sp>
        <p:nvSpPr>
          <p:cNvPr id="46" name="Google Shape;46;p2"/>
          <p:cNvSpPr txBox="1">
            <a:spLocks noGrp="1"/>
          </p:cNvSpPr>
          <p:nvPr>
            <p:ph type="subTitle" idx="1"/>
          </p:nvPr>
        </p:nvSpPr>
        <p:spPr>
          <a:xfrm>
            <a:off x="4572000" y="2834125"/>
            <a:ext cx="41166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Introduction to the Engineering Design Process</a:t>
            </a:r>
            <a:endParaRPr/>
          </a:p>
        </p:txBody>
      </p:sp>
      <p:pic>
        <p:nvPicPr>
          <p:cNvPr id="47" name="Google Shape;47;p2" title="Stem Club cover hero.png"/>
          <p:cNvPicPr preferRelativeResize="0"/>
          <p:nvPr/>
        </p:nvPicPr>
        <p:blipFill>
          <a:blip r:embed="rId3">
            <a:alphaModFix/>
          </a:blip>
          <a:stretch>
            <a:fillRect/>
          </a:stretch>
        </p:blipFill>
        <p:spPr>
          <a:xfrm>
            <a:off x="976475" y="779100"/>
            <a:ext cx="3352500" cy="3352500"/>
          </a:xfrm>
          <a:prstGeom prst="flowChartPreparation">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g39b5d675bfc_0_0"/>
          <p:cNvSpPr txBox="1">
            <a:spLocks noGrp="1"/>
          </p:cNvSpPr>
          <p:nvPr>
            <p:ph type="title"/>
          </p:nvPr>
        </p:nvSpPr>
        <p:spPr>
          <a:xfrm>
            <a:off x="456175" y="445025"/>
            <a:ext cx="822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Build a Tower</a:t>
            </a:r>
            <a:endParaRPr/>
          </a:p>
        </p:txBody>
      </p:sp>
      <p:sp>
        <p:nvSpPr>
          <p:cNvPr id="53" name="Google Shape;53;g39b5d675bfc_0_0"/>
          <p:cNvSpPr txBox="1">
            <a:spLocks noGrp="1"/>
          </p:cNvSpPr>
          <p:nvPr>
            <p:ph type="body" idx="1"/>
          </p:nvPr>
        </p:nvSpPr>
        <p:spPr>
          <a:xfrm>
            <a:off x="456300" y="1152475"/>
            <a:ext cx="8225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and your team have 5 minutes to build a tower using the materials provided! </a:t>
            </a:r>
            <a:endParaRPr/>
          </a:p>
        </p:txBody>
      </p:sp>
      <p:pic>
        <p:nvPicPr>
          <p:cNvPr id="54" name="Google Shape;54;g39b5d675bfc_0_0" title="K20 Center 5 minute timer">
            <a:hlinkClick r:id="rId3"/>
          </p:cNvPr>
          <p:cNvPicPr preferRelativeResize="0"/>
          <p:nvPr/>
        </p:nvPicPr>
        <p:blipFill>
          <a:blip r:embed="rId4">
            <a:alphaModFix/>
          </a:blip>
          <a:stretch>
            <a:fillRect/>
          </a:stretch>
        </p:blipFill>
        <p:spPr>
          <a:xfrm>
            <a:off x="2624450" y="2212775"/>
            <a:ext cx="3895100" cy="2191000"/>
          </a:xfrm>
          <a:prstGeom prst="rect">
            <a:avLst/>
          </a:prstGeom>
          <a:noFill/>
          <a:ln>
            <a:noFill/>
          </a:ln>
        </p:spPr>
      </p:pic>
      <p:sp>
        <p:nvSpPr>
          <p:cNvPr id="55" name="Google Shape;55;g39b5d675bfc_0_0"/>
          <p:cNvSpPr txBox="1"/>
          <p:nvPr/>
        </p:nvSpPr>
        <p:spPr>
          <a:xfrm>
            <a:off x="2631800" y="4456100"/>
            <a:ext cx="3895200" cy="44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solidFill>
                  <a:srgbClr val="27578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5 Minute K20 Timer</a:t>
            </a:r>
            <a:endParaRPr sz="1800">
              <a:solidFill>
                <a:srgbClr val="27578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g39b5d675bfc_0_8"/>
          <p:cNvSpPr txBox="1">
            <a:spLocks noGrp="1"/>
          </p:cNvSpPr>
          <p:nvPr>
            <p:ph type="title"/>
          </p:nvPr>
        </p:nvSpPr>
        <p:spPr>
          <a:xfrm>
            <a:off x="456175" y="445025"/>
            <a:ext cx="822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Build a Tower</a:t>
            </a:r>
            <a:endParaRPr/>
          </a:p>
        </p:txBody>
      </p:sp>
      <p:sp>
        <p:nvSpPr>
          <p:cNvPr id="61" name="Google Shape;61;g39b5d675bfc_0_8"/>
          <p:cNvSpPr txBox="1">
            <a:spLocks noGrp="1"/>
          </p:cNvSpPr>
          <p:nvPr>
            <p:ph type="body" idx="1"/>
          </p:nvPr>
        </p:nvSpPr>
        <p:spPr>
          <a:xfrm>
            <a:off x="456300" y="1152475"/>
            <a:ext cx="8225400" cy="34164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a:t>What were some challenges? </a:t>
            </a:r>
            <a:endParaRPr/>
          </a:p>
          <a:p>
            <a:pPr marL="457200" lvl="0" indent="-393700" algn="l" rtl="0">
              <a:spcBef>
                <a:spcPts val="0"/>
              </a:spcBef>
              <a:spcAft>
                <a:spcPts val="0"/>
              </a:spcAft>
              <a:buSzPts val="2600"/>
              <a:buChar char="●"/>
            </a:pPr>
            <a:r>
              <a:rPr lang="en"/>
              <a:t>What information would you have found helpful in completing the task? </a:t>
            </a:r>
            <a:endParaRPr/>
          </a:p>
          <a:p>
            <a:pPr marL="457200" lvl="0" indent="-393700" algn="l" rtl="0">
              <a:spcBef>
                <a:spcPts val="0"/>
              </a:spcBef>
              <a:spcAft>
                <a:spcPts val="0"/>
              </a:spcAft>
              <a:buSzPts val="2600"/>
              <a:buChar char="●"/>
            </a:pPr>
            <a:r>
              <a:rPr lang="en"/>
              <a:t>How do you think having a clear design process might have helped your team?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ctrTitle"/>
          </p:nvPr>
        </p:nvSpPr>
        <p:spPr>
          <a:xfrm>
            <a:off x="861403" y="1424773"/>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67" name="Google Shape;67;p3"/>
          <p:cNvSpPr txBox="1">
            <a:spLocks noGrp="1"/>
          </p:cNvSpPr>
          <p:nvPr>
            <p:ph type="subTitle" idx="1"/>
          </p:nvPr>
        </p:nvSpPr>
        <p:spPr>
          <a:xfrm>
            <a:off x="861403" y="2397100"/>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9"/>
          <p:cNvSpPr txBox="1">
            <a:spLocks noGrp="1"/>
          </p:cNvSpPr>
          <p:nvPr>
            <p:ph type="ctrTitle"/>
          </p:nvPr>
        </p:nvSpPr>
        <p:spPr>
          <a:xfrm>
            <a:off x="855097" y="1213514"/>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73" name="Google Shape;73;g3767fe08b6e_0_9"/>
          <p:cNvSpPr txBox="1">
            <a:spLocks noGrp="1"/>
          </p:cNvSpPr>
          <p:nvPr>
            <p:ph type="subTitle" idx="1"/>
          </p:nvPr>
        </p:nvSpPr>
        <p:spPr>
          <a:xfrm>
            <a:off x="792035" y="2185842"/>
            <a:ext cx="7326600" cy="22980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SzPts val="2200"/>
              <a:buChar char="●"/>
            </a:pPr>
            <a:r>
              <a:rPr lang="en" sz="2200" dirty="0"/>
              <a:t>Describe the key stages of the engineering design process and explain their purpose.</a:t>
            </a:r>
            <a:endParaRPr sz="2200" dirty="0"/>
          </a:p>
          <a:p>
            <a:pPr marL="457200" lvl="0" indent="-368300" algn="l" rtl="0">
              <a:lnSpc>
                <a:spcPct val="100000"/>
              </a:lnSpc>
              <a:spcBef>
                <a:spcPts val="0"/>
              </a:spcBef>
              <a:spcAft>
                <a:spcPts val="0"/>
              </a:spcAft>
              <a:buSzPts val="2200"/>
              <a:buChar char="●"/>
            </a:pPr>
            <a:r>
              <a:rPr lang="en" sz="2200" dirty="0"/>
              <a:t>Collaboratively apply the engineering design process to solve open-ended challenges.</a:t>
            </a:r>
            <a:endParaRPr sz="2200" dirty="0"/>
          </a:p>
          <a:p>
            <a:pPr marL="457200" lvl="0" indent="-368300" algn="l" rtl="0">
              <a:lnSpc>
                <a:spcPct val="100000"/>
              </a:lnSpc>
              <a:spcBef>
                <a:spcPts val="0"/>
              </a:spcBef>
              <a:spcAft>
                <a:spcPts val="0"/>
              </a:spcAft>
              <a:buSzPts val="2200"/>
              <a:buChar char="●"/>
            </a:pPr>
            <a:r>
              <a:rPr lang="en" sz="2200" dirty="0"/>
              <a:t>Reflect on their problem-solving process to identify strengths and areas for improvement.</a:t>
            </a:r>
            <a:endParaRPr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9" name="Google Shape;79;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400"/>
              <a:t>Today’s challenge is all about building upward! Imagine you are engineers tasked with designing a structure that can reach impressive heights while remaining strong and stable. Around the world, engineers face similar challenges when designing skyscrapers, communication towers, and wind turbines—they must balance height with strength and stability.</a:t>
            </a:r>
            <a:endParaRPr sz="2400"/>
          </a:p>
          <a:p>
            <a:pPr marL="0" lvl="0" indent="0" algn="l" rtl="0">
              <a:lnSpc>
                <a:spcPct val="100000"/>
              </a:lnSpc>
              <a:spcBef>
                <a:spcPts val="0"/>
              </a:spcBef>
              <a:spcAft>
                <a:spcPts val="0"/>
              </a:spcAft>
              <a:buSzPts val="2600"/>
              <a:buNone/>
            </a:pPr>
            <a:endParaRPr sz="2400"/>
          </a:p>
          <a:p>
            <a:pPr marL="0" lvl="0" indent="0" algn="l" rtl="0">
              <a:lnSpc>
                <a:spcPct val="100000"/>
              </a:lnSpc>
              <a:spcBef>
                <a:spcPts val="0"/>
              </a:spcBef>
              <a:spcAft>
                <a:spcPts val="0"/>
              </a:spcAft>
              <a:buSzPts val="2600"/>
              <a:buNone/>
            </a:pPr>
            <a:r>
              <a:rPr lang="en" sz="2400"/>
              <a:t>Can your team reach new heights with a design that’s both tall and sturdy?</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3767fe08b6e_0_19"/>
          <p:cNvSpPr txBox="1">
            <a:spLocks noGrp="1"/>
          </p:cNvSpPr>
          <p:nvPr>
            <p:ph type="title"/>
          </p:nvPr>
        </p:nvSpPr>
        <p:spPr>
          <a:xfrm>
            <a:off x="458553" y="240073"/>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5" name="Google Shape;85;g3767fe08b6e_0_19"/>
          <p:cNvSpPr txBox="1">
            <a:spLocks noGrp="1"/>
          </p:cNvSpPr>
          <p:nvPr>
            <p:ph type="body" idx="1"/>
          </p:nvPr>
        </p:nvSpPr>
        <p:spPr>
          <a:xfrm>
            <a:off x="409003" y="903379"/>
            <a:ext cx="82254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600"/>
              <a:buFont typeface="Arial"/>
              <a:buNone/>
            </a:pPr>
            <a:r>
              <a:rPr lang="en" sz="2500" dirty="0"/>
              <a:t>Your job is to design and construct the tallest free-standing tower possible using the provided materials and within </a:t>
            </a:r>
            <a:r>
              <a:rPr lang="en" sz="2500" dirty="0">
                <a:solidFill>
                  <a:srgbClr val="91192A"/>
                </a:solidFill>
              </a:rPr>
              <a:t>5 more minutes</a:t>
            </a:r>
            <a:r>
              <a:rPr lang="en" sz="2500" dirty="0"/>
              <a:t>. Your tower must be able to stand on its own for at least </a:t>
            </a:r>
            <a:r>
              <a:rPr lang="en" sz="2500" dirty="0">
                <a:solidFill>
                  <a:srgbClr val="91192A"/>
                </a:solidFill>
              </a:rPr>
              <a:t>10 seconds</a:t>
            </a:r>
            <a:r>
              <a:rPr lang="en" sz="2500" dirty="0"/>
              <a:t> without tipping over. Think carefully about the shape of your base, the balance of weight, and how each part supports the structure.</a:t>
            </a:r>
            <a:endParaRPr sz="2500" dirty="0"/>
          </a:p>
        </p:txBody>
      </p:sp>
      <p:pic>
        <p:nvPicPr>
          <p:cNvPr id="86" name="Google Shape;86;g3767fe08b6e_0_19" title="K20 Center 5 minute timer">
            <a:hlinkClick r:id="rId3"/>
          </p:cNvPr>
          <p:cNvPicPr preferRelativeResize="0"/>
          <p:nvPr/>
        </p:nvPicPr>
        <p:blipFill>
          <a:blip r:embed="rId4">
            <a:alphaModFix/>
          </a:blip>
          <a:stretch>
            <a:fillRect/>
          </a:stretch>
        </p:blipFill>
        <p:spPr>
          <a:xfrm>
            <a:off x="3067721" y="3375952"/>
            <a:ext cx="1947550" cy="1095500"/>
          </a:xfrm>
          <a:prstGeom prst="rect">
            <a:avLst/>
          </a:prstGeom>
          <a:noFill/>
          <a:ln>
            <a:noFill/>
          </a:ln>
        </p:spPr>
      </p:pic>
      <p:sp>
        <p:nvSpPr>
          <p:cNvPr id="87" name="Google Shape;87;g3767fe08b6e_0_19"/>
          <p:cNvSpPr txBox="1"/>
          <p:nvPr/>
        </p:nvSpPr>
        <p:spPr>
          <a:xfrm>
            <a:off x="3123663" y="4572028"/>
            <a:ext cx="2087100" cy="441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dirty="0">
                <a:solidFill>
                  <a:srgbClr val="27578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5 Minute K20 Timer</a:t>
            </a:r>
            <a:endParaRPr sz="1800" dirty="0">
              <a:solidFill>
                <a:srgbClr val="27578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39b5d675bfc_0_25"/>
          <p:cNvSpPr txBox="1">
            <a:spLocks noGrp="1"/>
          </p:cNvSpPr>
          <p:nvPr>
            <p:ph type="title"/>
          </p:nvPr>
        </p:nvSpPr>
        <p:spPr>
          <a:xfrm>
            <a:off x="456175" y="445025"/>
            <a:ext cx="822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Engineering Design Process?</a:t>
            </a:r>
            <a:endParaRPr/>
          </a:p>
        </p:txBody>
      </p:sp>
      <p:sp>
        <p:nvSpPr>
          <p:cNvPr id="93" name="Google Shape;93;g39b5d675bfc_0_25"/>
          <p:cNvSpPr txBox="1">
            <a:spLocks noGrp="1"/>
          </p:cNvSpPr>
          <p:nvPr>
            <p:ph type="body" idx="1"/>
          </p:nvPr>
        </p:nvSpPr>
        <p:spPr>
          <a:xfrm>
            <a:off x="3930772" y="4044850"/>
            <a:ext cx="12762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rgbClr val="275781"/>
                </a:solidFill>
                <a:hlinkClick r:id="rId3">
                  <a:extLst>
                    <a:ext uri="{A12FA001-AC4F-418D-AE19-62706E023703}">
                      <ahyp:hlinkClr xmlns:ahyp="http://schemas.microsoft.com/office/drawing/2018/hyperlinkcolor" val="tx"/>
                    </a:ext>
                  </a:extLst>
                </a:hlinkClick>
              </a:rPr>
              <a:t>Taco Party</a:t>
            </a:r>
            <a:endParaRPr sz="1800">
              <a:solidFill>
                <a:srgbClr val="275781"/>
              </a:solidFill>
            </a:endParaRPr>
          </a:p>
        </p:txBody>
      </p:sp>
      <p:pic>
        <p:nvPicPr>
          <p:cNvPr id="94" name="Google Shape;94;g39b5d675bfc_0_25" descr="When engineers set out to solve a real-world problem, they go through the engineering design process. You may go through a similar process if you decided to throw an impromptu taco party. &#10;&#10;The engineering design process includes:&#10;Defining the problem&#10;Identifying constraints and criteria for your solution&#10;Brainstorming multiple solutions for the problem&#10;Selecting the most promising solution&#10;Prototyping your solution&#10;Testing and evaluating your prototype&#10;Iterating to improve your prototype&#10;Communicating your solution&#10;&#10;With this video, have fun comparing the engineering design process to throwing an impromptu taco party.&#10;&#10;Bring the engineering design process into your classroom with Engineering for Good:&#10;https://teach.kqed.org/course/engineering-for-good&#10;https://ca.pbslearningmedia.org/collection/engineering-for-good/" title="The Engineering Design Process: A Taco Party">
            <a:hlinkClick r:id="rId4"/>
          </p:cNvPr>
          <p:cNvPicPr preferRelativeResize="0"/>
          <p:nvPr/>
        </p:nvPicPr>
        <p:blipFill>
          <a:blip r:embed="rId5">
            <a:alphaModFix/>
          </a:blip>
          <a:stretch>
            <a:fillRect/>
          </a:stretch>
        </p:blipFill>
        <p:spPr>
          <a:xfrm>
            <a:off x="2137538" y="1202349"/>
            <a:ext cx="4868937" cy="273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941</Words>
  <Application>Microsoft Office PowerPoint</Application>
  <PresentationFormat>On-screen Show (16:9)</PresentationFormat>
  <Paragraphs>78</Paragraphs>
  <Slides>19</Slides>
  <Notes>19</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Noto Sans Symbols</vt:lpstr>
      <vt:lpstr>K20 LEARN</vt:lpstr>
      <vt:lpstr>PowerPoint Presentation</vt:lpstr>
      <vt:lpstr>Engineering Explorers</vt:lpstr>
      <vt:lpstr>Build a Tower</vt:lpstr>
      <vt:lpstr>Build a Tower</vt:lpstr>
      <vt:lpstr>Essential Question</vt:lpstr>
      <vt:lpstr>Learning Objective</vt:lpstr>
      <vt:lpstr>Question | Scenario</vt:lpstr>
      <vt:lpstr>Question | Criteria</vt:lpstr>
      <vt:lpstr>What is the Engineering Design Process?</vt:lpstr>
      <vt:lpstr>Question</vt:lpstr>
      <vt:lpstr>Brainstorm</vt:lpstr>
      <vt:lpstr>Plan &amp; Design</vt:lpstr>
      <vt:lpstr>Build &amp; Create</vt:lpstr>
      <vt:lpstr>Test &amp; Analyze</vt:lpstr>
      <vt:lpstr>Reflect &amp; Improve</vt:lpstr>
      <vt:lpstr>Communicate</vt:lpstr>
      <vt:lpstr>Cognitive Comics</vt:lpstr>
      <vt:lpstr>Cognitive Comics</vt:lpstr>
      <vt:lpstr>Glow &amp; Grow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2</cp:revision>
  <dcterms:modified xsi:type="dcterms:W3CDTF">2025-10-29T14:44:43Z</dcterms:modified>
</cp:coreProperties>
</file>