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52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Elevator Speech.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Plan and Design | Notebook Setup</a:t>
            </a:r>
            <a:endParaRPr/>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Plan &amp; Design</a:t>
            </a:r>
            <a:endParaRPr sz="2400"/>
          </a:p>
          <a:p>
            <a:pPr marL="457200" lvl="0" indent="-381000" algn="l" rtl="0">
              <a:lnSpc>
                <a:spcPct val="100000"/>
              </a:lnSpc>
              <a:spcBef>
                <a:spcPts val="0"/>
              </a:spcBef>
              <a:spcAft>
                <a:spcPts val="0"/>
              </a:spcAft>
              <a:buSzPts val="2400"/>
              <a:buChar char="●"/>
            </a:pPr>
            <a:r>
              <a:rPr lang="en" sz="2400"/>
              <a:t>Sketch </a:t>
            </a:r>
            <a:endParaRPr sz="2400"/>
          </a:p>
          <a:p>
            <a:pPr marL="457200" lvl="0" indent="-381000" algn="l" rtl="0">
              <a:lnSpc>
                <a:spcPct val="100000"/>
              </a:lnSpc>
              <a:spcBef>
                <a:spcPts val="0"/>
              </a:spcBef>
              <a:spcAft>
                <a:spcPts val="0"/>
              </a:spcAft>
              <a:buSzPts val="2400"/>
              <a:buChar char="●"/>
            </a:pPr>
            <a:r>
              <a:rPr lang="en" sz="2400"/>
              <a:t>Materials List</a:t>
            </a:r>
            <a:endParaRPr sz="2400"/>
          </a:p>
          <a:p>
            <a:pPr marL="457200" lvl="0" indent="-381000" algn="l" rtl="0">
              <a:lnSpc>
                <a:spcPct val="100000"/>
              </a:lnSpc>
              <a:spcBef>
                <a:spcPts val="0"/>
              </a:spcBef>
              <a:spcAft>
                <a:spcPts val="0"/>
              </a:spcAft>
              <a:buSzPts val="2400"/>
              <a:buChar char="●"/>
            </a:pPr>
            <a:r>
              <a:rPr lang="en" sz="2400"/>
              <a:t>Process </a:t>
            </a:r>
            <a:endParaRPr sz="2400"/>
          </a:p>
          <a:p>
            <a:pPr marL="914400" lvl="1" indent="-368300" algn="l" rtl="0">
              <a:lnSpc>
                <a:spcPct val="100000"/>
              </a:lnSpc>
              <a:spcBef>
                <a:spcPts val="0"/>
              </a:spcBef>
              <a:spcAft>
                <a:spcPts val="0"/>
              </a:spcAft>
              <a:buSzPts val="2200"/>
              <a:buChar char="○"/>
            </a:pPr>
            <a:r>
              <a:rPr lang="en" sz="2200"/>
              <a:t>Write down every step you took.</a:t>
            </a:r>
            <a:endParaRPr sz="2200"/>
          </a:p>
          <a:p>
            <a:pPr marL="457200" lvl="0" indent="-381000" algn="l" rtl="0">
              <a:lnSpc>
                <a:spcPct val="100000"/>
              </a:lnSpc>
              <a:spcBef>
                <a:spcPts val="0"/>
              </a:spcBef>
              <a:spcAft>
                <a:spcPts val="0"/>
              </a:spcAft>
              <a:buSzPts val="2400"/>
              <a:buChar char="●"/>
            </a:pPr>
            <a:r>
              <a:rPr lang="en" sz="2400"/>
              <a:t>Prediction Check</a:t>
            </a:r>
            <a:endParaRPr sz="240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and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and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876800" y="0"/>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899396" y="1857725"/>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and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Notebook Setup</a:t>
            </a:r>
            <a:endParaRPr/>
          </a:p>
        </p:txBody>
      </p:sp>
      <p:sp>
        <p:nvSpPr>
          <p:cNvPr id="154" name="Google Shape;154;g3767fe08b6e_0_49"/>
          <p:cNvSpPr txBox="1">
            <a:spLocks noGrp="1"/>
          </p:cNvSpPr>
          <p:nvPr>
            <p:ph type="body" idx="1"/>
          </p:nvPr>
        </p:nvSpPr>
        <p:spPr>
          <a:xfrm>
            <a:off x="456300" y="1225500"/>
            <a:ext cx="4243200" cy="4023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Test </a:t>
            </a:r>
            <a:r>
              <a:rPr lang="en" sz="2200"/>
              <a:t>(leave space for data collection)</a:t>
            </a:r>
            <a:endParaRPr sz="2200"/>
          </a:p>
          <a:p>
            <a:pPr marL="457200" lvl="0" indent="-381000" algn="l" rtl="0">
              <a:lnSpc>
                <a:spcPct val="100000"/>
              </a:lnSpc>
              <a:spcBef>
                <a:spcPts val="0"/>
              </a:spcBef>
              <a:spcAft>
                <a:spcPts val="0"/>
              </a:spcAft>
              <a:buSzPts val="2400"/>
              <a:buChar char="●"/>
            </a:pPr>
            <a:r>
              <a:rPr lang="en" sz="2400"/>
              <a:t>Prediction Check</a:t>
            </a:r>
            <a:endParaRPr sz="2400"/>
          </a:p>
          <a:p>
            <a:pPr marL="457200" lvl="0" indent="-381000" algn="l" rtl="0">
              <a:lnSpc>
                <a:spcPct val="100000"/>
              </a:lnSpc>
              <a:spcBef>
                <a:spcPts val="0"/>
              </a:spcBef>
              <a:spcAft>
                <a:spcPts val="0"/>
              </a:spcAft>
              <a:buSzPts val="2400"/>
              <a:buChar char="●"/>
            </a:pPr>
            <a:r>
              <a:rPr lang="en" sz="2400"/>
              <a:t>Analyze </a:t>
            </a:r>
            <a:r>
              <a:rPr lang="en" sz="2200"/>
              <a:t>(leave space for analysis tool) </a:t>
            </a:r>
            <a:endParaRPr sz="2200"/>
          </a:p>
          <a:p>
            <a:pPr marL="457200" lvl="0" indent="-381000" algn="l" rtl="0">
              <a:lnSpc>
                <a:spcPct val="100000"/>
              </a:lnSpc>
              <a:spcBef>
                <a:spcPts val="0"/>
              </a:spcBef>
              <a:spcAft>
                <a:spcPts val="0"/>
              </a:spcAft>
              <a:buSzPts val="2400"/>
              <a:buChar char="●"/>
            </a:pPr>
            <a:r>
              <a:rPr lang="en" sz="2400"/>
              <a:t>Variables Table</a:t>
            </a:r>
            <a:endParaRPr sz="2200"/>
          </a:p>
          <a:p>
            <a:pPr marL="457200" lvl="0" indent="-381000" algn="l" rtl="0">
              <a:lnSpc>
                <a:spcPct val="100000"/>
              </a:lnSpc>
              <a:spcBef>
                <a:spcPts val="0"/>
              </a:spcBef>
              <a:spcAft>
                <a:spcPts val="0"/>
              </a:spcAft>
              <a:buSzPts val="2400"/>
              <a:buChar char="●"/>
            </a:pPr>
            <a:r>
              <a:rPr lang="en" sz="2400"/>
              <a:t>Making sense of the Data </a:t>
            </a:r>
            <a:r>
              <a:rPr lang="en" sz="2200"/>
              <a:t>(see slide)</a:t>
            </a:r>
            <a:endParaRPr sz="2200"/>
          </a:p>
          <a:p>
            <a:pPr marL="457200" lvl="0" indent="-381000" algn="l" rtl="0">
              <a:lnSpc>
                <a:spcPct val="100000"/>
              </a:lnSpc>
              <a:spcBef>
                <a:spcPts val="0"/>
              </a:spcBef>
              <a:spcAft>
                <a:spcPts val="0"/>
              </a:spcAft>
              <a:buSzPts val="2400"/>
              <a:buChar char="●"/>
            </a:pPr>
            <a:r>
              <a:rPr lang="en" sz="2400"/>
              <a:t>Prediction Check </a:t>
            </a:r>
            <a:endParaRPr sz="240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Test Prototype</a:t>
            </a:r>
            <a:endParaRPr/>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5" y="735116"/>
            <a:ext cx="41166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a:t>
            </a:r>
            <a:r>
              <a:rPr lang="en" sz="4000" dirty="0"/>
              <a:t>App-titude Builder</a:t>
            </a:r>
            <a:endParaRPr sz="40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600"/>
              <a:buFont typeface="Arial"/>
              <a:buNone/>
            </a:pPr>
            <a:r>
              <a:rPr lang="en" dirty="0"/>
              <a:t>Exploring Mobile Design with App Inventor</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Analyze Prototype</a:t>
            </a:r>
            <a:endParaRPr/>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Analyze Prototype</a:t>
            </a:r>
            <a:endParaRPr/>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and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and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t>Know</a:t>
            </a:r>
            <a:r>
              <a:rPr lang="en"/>
              <a:t>: What do I know about the task?</a:t>
            </a:r>
            <a:endParaRPr/>
          </a:p>
          <a:p>
            <a:pPr marL="457200" lvl="0" indent="-393700" algn="l" rtl="0">
              <a:lnSpc>
                <a:spcPct val="100000"/>
              </a:lnSpc>
              <a:spcBef>
                <a:spcPts val="0"/>
              </a:spcBef>
              <a:spcAft>
                <a:spcPts val="0"/>
              </a:spcAft>
              <a:buSzPts val="2600"/>
              <a:buChar char="●"/>
            </a:pPr>
            <a:r>
              <a:rPr lang="en" b="1"/>
              <a:t>Wonder</a:t>
            </a:r>
            <a:r>
              <a:rPr lang="en"/>
              <a:t>: What do I not know (and want to know) about the task?</a:t>
            </a:r>
            <a:endParaRPr/>
          </a:p>
          <a:p>
            <a:pPr marL="457200" lvl="0" indent="-393700" algn="l" rtl="0">
              <a:lnSpc>
                <a:spcPct val="100000"/>
              </a:lnSpc>
              <a:spcBef>
                <a:spcPts val="0"/>
              </a:spcBef>
              <a:spcAft>
                <a:spcPts val="0"/>
              </a:spcAft>
              <a:buSzPts val="2600"/>
              <a:buChar char="●"/>
            </a:pPr>
            <a:r>
              <a:rPr lang="en" b="1"/>
              <a:t>How</a:t>
            </a:r>
            <a:r>
              <a:rPr lang="en"/>
              <a:t>: How will I find the information I need to complete the task?</a:t>
            </a:r>
            <a:endParaRPr/>
          </a:p>
          <a:p>
            <a:pPr marL="457200" lvl="0" indent="-393700" algn="l" rtl="0">
              <a:lnSpc>
                <a:spcPct val="100000"/>
              </a:lnSpc>
              <a:spcBef>
                <a:spcPts val="0"/>
              </a:spcBef>
              <a:spcAft>
                <a:spcPts val="0"/>
              </a:spcAft>
              <a:buSzPts val="2600"/>
              <a:buChar char="●"/>
            </a:pPr>
            <a:r>
              <a:rPr lang="en" b="1">
                <a:solidFill>
                  <a:srgbClr val="971D20"/>
                </a:solidFill>
              </a:rPr>
              <a:t>Learn</a:t>
            </a:r>
            <a:r>
              <a:rPr lang="en">
                <a:solidFill>
                  <a:srgbClr val="971D20"/>
                </a:solidFill>
              </a:rPr>
              <a:t>:</a:t>
            </a:r>
            <a:r>
              <a:rPr lang="en"/>
              <a:t> What have I learned about the task?</a:t>
            </a:r>
            <a:endParaRPr/>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Congratulations! Your group has been chosen to present at the annual Spark Expo, hosted by billionaire </a:t>
            </a:r>
            <a:r>
              <a:rPr lang="en"/>
              <a:t>superhero Toni </a:t>
            </a:r>
            <a:r>
              <a:rPr lang="en" dirty="0"/>
              <a:t>Spark.</a:t>
            </a:r>
            <a:endParaRPr dirty="0"/>
          </a:p>
          <a:p>
            <a:pPr marL="457200" lvl="0" indent="-393700" algn="l" rtl="0">
              <a:lnSpc>
                <a:spcPct val="100000"/>
              </a:lnSpc>
              <a:spcBef>
                <a:spcPts val="0"/>
              </a:spcBef>
              <a:spcAft>
                <a:spcPts val="0"/>
              </a:spcAft>
              <a:buSzPts val="2600"/>
              <a:buAutoNum type="arabicPeriod"/>
            </a:pPr>
            <a:r>
              <a:rPr lang="en" dirty="0"/>
              <a:t>Decide on the best medium to present your prototype and experience. </a:t>
            </a:r>
            <a:endParaRPr dirty="0"/>
          </a:p>
          <a:p>
            <a:pPr marL="457200" lvl="0" indent="-393700" algn="l" rtl="0">
              <a:lnSpc>
                <a:spcPct val="100000"/>
              </a:lnSpc>
              <a:spcBef>
                <a:spcPts val="0"/>
              </a:spcBef>
              <a:spcAft>
                <a:spcPts val="0"/>
              </a:spcAft>
              <a:buSzPts val="2600"/>
              <a:buAutoNum type="arabicPeriod"/>
            </a:pPr>
            <a:r>
              <a:rPr lang="en" dirty="0"/>
              <a:t>Create a mock-up or outline of what you would actually present.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lvl="0"/>
            <a:r>
              <a:rPr lang="en" b="1" dirty="0"/>
              <a:t>Problem</a:t>
            </a:r>
            <a:r>
              <a:rPr lang="en" dirty="0"/>
              <a:t>: </a:t>
            </a:r>
            <a:r>
              <a:rPr lang="en-US" dirty="0"/>
              <a:t>Think about the apps you use every day—games, tools, social platforms, calculators, and more. Behind each one is a team of designers who identified a problem or need and created an app to solve it. In this challenge, you will step into the role of an inventor and design your own application.</a:t>
            </a:r>
          </a:p>
          <a:p>
            <a:pPr lvl="0"/>
            <a:r>
              <a:rPr lang="en" b="1" dirty="0"/>
              <a:t>Your Task</a:t>
            </a:r>
            <a:r>
              <a:rPr lang="en" dirty="0"/>
              <a:t>: </a:t>
            </a:r>
            <a:r>
              <a:rPr lang="en-US" dirty="0"/>
              <a:t>Your goal is to think like an engineer: identify a real-world problem students your age face and propose an app that could make life easier, safer, or more fun.</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g3767fe08b6e_0_1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Criteria</a:t>
            </a:r>
            <a:endParaRPr/>
          </a:p>
        </p:txBody>
      </p:sp>
      <p:sp>
        <p:nvSpPr>
          <p:cNvPr id="80" name="Google Shape;80;g3767fe08b6e_0_19"/>
          <p:cNvSpPr txBox="1">
            <a:spLocks noGrp="1"/>
          </p:cNvSpPr>
          <p:nvPr>
            <p:ph type="body" idx="1"/>
          </p:nvPr>
        </p:nvSpPr>
        <p:spPr>
          <a:xfrm>
            <a:off x="456300" y="1152475"/>
            <a:ext cx="8225400" cy="2466900"/>
          </a:xfrm>
          <a:prstGeom prst="rect">
            <a:avLst/>
          </a:prstGeom>
          <a:noFill/>
          <a:ln>
            <a:noFill/>
          </a:ln>
        </p:spPr>
        <p:txBody>
          <a:bodyPr spcFirstLastPara="1" wrap="square" lIns="91425" tIns="91425" rIns="91425" bIns="91425" anchor="t" anchorCtr="0">
            <a:noAutofit/>
          </a:bodyPr>
          <a:lstStyle/>
          <a:p>
            <a:pPr marL="76200" lvl="0" indent="0">
              <a:buSzPts val="2400"/>
              <a:buNone/>
            </a:pPr>
            <a:r>
              <a:rPr lang="en-US" sz="2400" dirty="0"/>
              <a:t>Your app must solve a real problem or meet a real need.</a:t>
            </a:r>
          </a:p>
          <a:p>
            <a:pPr lvl="0" indent="-381000">
              <a:buSzPts val="2400"/>
            </a:pPr>
            <a:r>
              <a:rPr lang="en-US" sz="2400" dirty="0"/>
              <a:t>Your app design must include:</a:t>
            </a:r>
          </a:p>
          <a:p>
            <a:pPr lvl="1" indent="-381000">
              <a:buSzPts val="2400"/>
            </a:pPr>
            <a:r>
              <a:rPr lang="en-US" sz="2400" dirty="0"/>
              <a:t>A name and purpose.</a:t>
            </a:r>
          </a:p>
          <a:p>
            <a:pPr lvl="1" indent="-381000">
              <a:buSzPts val="2400"/>
            </a:pPr>
            <a:r>
              <a:rPr lang="en-US" sz="2400" dirty="0"/>
              <a:t>A description of what it does.</a:t>
            </a:r>
          </a:p>
          <a:p>
            <a:pPr lvl="1" indent="-381000">
              <a:buSzPts val="2400"/>
            </a:pPr>
            <a:r>
              <a:rPr lang="en-US" sz="2400" dirty="0"/>
              <a:t>A sketch or storyboard of what the app would look like.</a:t>
            </a:r>
          </a:p>
          <a:p>
            <a:pPr indent="-381000">
              <a:buSzPts val="2400"/>
            </a:pPr>
            <a:r>
              <a:rPr lang="en-US" sz="2400" dirty="0"/>
              <a:t>Your design must be detailed enough that a programmer could understand (no coding today)</a:t>
            </a:r>
          </a:p>
          <a:p>
            <a:pPr indent="-381000">
              <a:buSzPts val="2400"/>
            </a:pPr>
            <a:r>
              <a:rPr lang="en-US" sz="2400" dirty="0"/>
              <a:t>You may only use the materials provided.</a:t>
            </a:r>
          </a:p>
          <a:p>
            <a:pPr indent="-381000">
              <a:buSzPts val="2400"/>
            </a:pPr>
            <a:r>
              <a:rPr lang="en-US" sz="2400" dirty="0"/>
              <a:t>Time is limited, so focus on clear and creative ideas rather than perfection.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TotalTime>
  <Words>1255</Words>
  <Application>Microsoft Office PowerPoint</Application>
  <PresentationFormat>On-screen Show (16:9)</PresentationFormat>
  <Paragraphs>130</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App-titude Builder</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and Design | Notebook Setup</vt:lpstr>
      <vt:lpstr>Plan and Design | Sketch and Model</vt:lpstr>
      <vt:lpstr>PowerPoint Presentation</vt:lpstr>
      <vt:lpstr>Build and Create | Notebook Setup</vt:lpstr>
      <vt:lpstr>Build and Create | Prototyping</vt:lpstr>
      <vt:lpstr>PowerPoint Presentation</vt:lpstr>
      <vt:lpstr>Test and Analyze | Notebook Setup</vt:lpstr>
      <vt:lpstr>Test and Analyze | Test Prototype</vt:lpstr>
      <vt:lpstr>Test and Analyze | Analyze Prototype</vt:lpstr>
      <vt:lpstr>Test and Analyze | Analyze Prototype</vt:lpstr>
      <vt:lpstr>PowerPoint Presentation</vt:lpstr>
      <vt:lpstr>Reflect and Improve | Notebook Setup</vt:lpstr>
      <vt:lpstr>Reflect and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Willems, Kelsey</cp:lastModifiedBy>
  <cp:revision>8</cp:revision>
  <dcterms:modified xsi:type="dcterms:W3CDTF">2026-01-29T14:11:55Z</dcterms:modified>
</cp:coreProperties>
</file>