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5" roundtripDataSignature="AMtx7mjdDQZFFZaEtbR8mL61MysWHi69T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340" autoAdjust="0"/>
  </p:normalViewPr>
  <p:slideViewPr>
    <p:cSldViewPr snapToGrid="0">
      <p:cViewPr varScale="1">
        <p:scale>
          <a:sx n="156" d="100"/>
          <a:sy n="156" d="100"/>
        </p:scale>
        <p:origin x="324" y="13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customschemas.google.com/relationships/presentationmetadata" Target="meta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commons.wikimedia.org/wiki/File:Pie_chart_graph.png"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commons.wikimedia.org/wiki/File:NYG_graph.jpg"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learn.k20center.ou.edu/strategy/57"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learn.k20center.ou.edu/strategy/117"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 name="Google Shape;3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767fe08b6e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g3767fe08b6e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rgbClr val="292929"/>
                </a:solidFill>
              </a:rPr>
              <a:t>K20 Center. (n.d.). KWHL graphic organizer. Strategies. </a:t>
            </a:r>
            <a:r>
              <a:rPr lang="en" sz="1200" dirty="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7aef2c890e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g37aef2c890e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767fe08b6e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g3767fe08b6e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767fe08b6e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g3767fe08b6e_0_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7aef2c890e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g37aef2c890e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767fe08b6e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g3767fe08b6e_0_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767fe08b6e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g3767fe08b6e_0_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7aef2c890e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g37aef2c890e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767fe08b6e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g3767fe08b6e_0_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767fe08b6e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3767fe08b6e_0_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 name="Google Shape;4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794cad0fa3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3794cad0fa3_1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100"/>
              <a:buNone/>
            </a:pPr>
            <a:r>
              <a:rPr lang="en">
                <a:solidFill>
                  <a:schemeClr val="dk1"/>
                </a:solidFill>
              </a:rPr>
              <a:t>Safwat.alshazly. (2017). Sales of Different Sports Books. Wikimedia Creative Commons. Retrieved from </a:t>
            </a:r>
            <a:r>
              <a:rPr lang="en" u="sng">
                <a:solidFill>
                  <a:schemeClr val="hlink"/>
                </a:solidFill>
                <a:hlinkClick r:id="rId3"/>
              </a:rPr>
              <a:t>https://commons.wikimedia.org/wiki/File:Pie_chart_graph.png</a:t>
            </a:r>
            <a:r>
              <a:rPr lang="en">
                <a:solidFill>
                  <a:schemeClr val="dk1"/>
                </a:solidFill>
              </a:rPr>
              <a:t> </a:t>
            </a:r>
            <a:endParaRPr>
              <a:solidFill>
                <a:schemeClr val="dk1"/>
              </a:solidFill>
            </a:endParaRPr>
          </a:p>
          <a:p>
            <a:pPr marL="0" lvl="0" indent="0" algn="l" rtl="0">
              <a:lnSpc>
                <a:spcPct val="115000"/>
              </a:lnSpc>
              <a:spcBef>
                <a:spcPts val="1200"/>
              </a:spcBef>
              <a:spcAft>
                <a:spcPts val="0"/>
              </a:spcAft>
              <a:buSzPts val="1100"/>
              <a:buNone/>
            </a:pPr>
            <a:r>
              <a:rPr lang="en">
                <a:solidFill>
                  <a:schemeClr val="dk1"/>
                </a:solidFill>
              </a:rPr>
              <a:t>User46200. (2022). Line Graph comparing BRICS countries Education Expenditure. Wikimedia Creative Commons. Retrieved from https://commons.wikimedia.org/wiki/File:Line_Graph_comparing_BRICS_countries_Education_Expenditure.png. </a:t>
            </a:r>
            <a:endParaRPr>
              <a:solidFill>
                <a:schemeClr val="dk1"/>
              </a:solidFill>
            </a:endParaRPr>
          </a:p>
          <a:p>
            <a:pPr marL="0" lvl="0" indent="0" algn="l" rtl="0">
              <a:lnSpc>
                <a:spcPct val="115000"/>
              </a:lnSpc>
              <a:spcBef>
                <a:spcPts val="1200"/>
              </a:spcBef>
              <a:spcAft>
                <a:spcPts val="0"/>
              </a:spcAft>
              <a:buSzPts val="1100"/>
              <a:buNone/>
            </a:pPr>
            <a:r>
              <a:rPr lang="en">
                <a:solidFill>
                  <a:schemeClr val="dk1"/>
                </a:solidFill>
              </a:rPr>
              <a:t>User:AaronY. (2007). New York Giants estimated team value. Wikimedia Creative Commons. Retrieved from </a:t>
            </a:r>
            <a:r>
              <a:rPr lang="en" u="sng">
                <a:solidFill>
                  <a:schemeClr val="hlink"/>
                </a:solidFill>
                <a:hlinkClick r:id="rId4"/>
              </a:rPr>
              <a:t>https://commons.wikimedia.org/wiki/File:NYG_graph.jpg</a:t>
            </a:r>
            <a:r>
              <a:rPr lang="en">
                <a:solidFill>
                  <a:schemeClr val="dk1"/>
                </a:solidFill>
              </a:rPr>
              <a:t> </a:t>
            </a:r>
            <a:endParaRPr>
              <a:solidFill>
                <a:schemeClr val="dk1"/>
              </a:solidFill>
            </a:endParaRPr>
          </a:p>
          <a:p>
            <a:pPr marL="0" lvl="0" indent="0" algn="l" rtl="0">
              <a:lnSpc>
                <a:spcPct val="115000"/>
              </a:lnSpc>
              <a:spcBef>
                <a:spcPts val="1200"/>
              </a:spcBef>
              <a:spcAft>
                <a:spcPts val="0"/>
              </a:spcAft>
              <a:buSzPts val="1100"/>
              <a:buNone/>
            </a:pP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lnSpc>
                <a:spcPct val="100000"/>
              </a:lnSpc>
              <a:spcBef>
                <a:spcPts val="120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7c2eeff62d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37c2eeff62d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7aef2c890e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g37aef2c890e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767fe08b6e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g3767fe08b6e_0_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767fe08b6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g3767fe08b6e_0_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771e86b4f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3771e86b4f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rgbClr val="292929"/>
                </a:solidFill>
              </a:rPr>
              <a:t>K20 Center. (n.d.). KWHL graphic organizer. Strategies. </a:t>
            </a:r>
            <a:r>
              <a:rPr lang="en" sz="1200" dirty="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767fe08b6e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g3767fe08b6e_0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767fe08b6e_0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g3767fe08b6e_0_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3767fe08b6e_0_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g3767fe08b6e_0_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Elevator Speech.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https://learn.k20center.ou.edu/strategy/57</a:t>
            </a:r>
            <a:endParaRPr sz="1200">
              <a:solidFill>
                <a:srgbClr val="1155CC"/>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767fe08b6e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g3767fe08b6e_0_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3-2-1.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https://learn.k20center.ou.edu/strategy/117</a:t>
            </a:r>
            <a:endParaRPr sz="1200">
              <a:solidFill>
                <a:srgbClr val="1155CC"/>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 name="Google Shape;5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3767fe08b6e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 name="Google Shape;56;g3767fe08b6e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7866689b3d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Google Shape;62;g37866689b3d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767fe08b6e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g3767fe08b6e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767fe08b6e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g3767fe08b6e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767fe08b6e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g3767fe08b6e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KWHL Graphic Organizer.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7aef2c890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g37aef2c890e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ype="title">
  <p:cSld name="TITLE">
    <p:spTree>
      <p:nvGrpSpPr>
        <p:cNvPr id="1" name="Shape 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ype="secHead">
  <p:cSld name="SECTION_HEADER">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13"/>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1pPr>
            <a:lvl2pPr lvl="1" algn="l">
              <a:lnSpc>
                <a:spcPct val="100000"/>
              </a:lnSpc>
              <a:spcBef>
                <a:spcPts val="0"/>
              </a:spcBef>
              <a:spcAft>
                <a:spcPts val="0"/>
              </a:spcAft>
              <a:buSzPts val="5100"/>
              <a:buFont typeface="Calibri"/>
              <a:buNone/>
              <a:defRPr sz="5100">
                <a:latin typeface="Calibri"/>
                <a:ea typeface="Calibri"/>
                <a:cs typeface="Calibri"/>
                <a:sym typeface="Calibri"/>
              </a:defRPr>
            </a:lvl2pPr>
            <a:lvl3pPr lvl="2" algn="l">
              <a:lnSpc>
                <a:spcPct val="100000"/>
              </a:lnSpc>
              <a:spcBef>
                <a:spcPts val="0"/>
              </a:spcBef>
              <a:spcAft>
                <a:spcPts val="0"/>
              </a:spcAft>
              <a:buSzPts val="5100"/>
              <a:buFont typeface="Calibri"/>
              <a:buNone/>
              <a:defRPr sz="5100">
                <a:latin typeface="Calibri"/>
                <a:ea typeface="Calibri"/>
                <a:cs typeface="Calibri"/>
                <a:sym typeface="Calibri"/>
              </a:defRPr>
            </a:lvl3pPr>
            <a:lvl4pPr lvl="3" algn="l">
              <a:lnSpc>
                <a:spcPct val="100000"/>
              </a:lnSpc>
              <a:spcBef>
                <a:spcPts val="0"/>
              </a:spcBef>
              <a:spcAft>
                <a:spcPts val="0"/>
              </a:spcAft>
              <a:buSzPts val="5100"/>
              <a:buFont typeface="Calibri"/>
              <a:buNone/>
              <a:defRPr sz="5100">
                <a:latin typeface="Calibri"/>
                <a:ea typeface="Calibri"/>
                <a:cs typeface="Calibri"/>
                <a:sym typeface="Calibri"/>
              </a:defRPr>
            </a:lvl4pPr>
            <a:lvl5pPr lvl="4" algn="l">
              <a:lnSpc>
                <a:spcPct val="100000"/>
              </a:lnSpc>
              <a:spcBef>
                <a:spcPts val="0"/>
              </a:spcBef>
              <a:spcAft>
                <a:spcPts val="0"/>
              </a:spcAft>
              <a:buSzPts val="5100"/>
              <a:buFont typeface="Calibri"/>
              <a:buNone/>
              <a:defRPr sz="5100">
                <a:latin typeface="Calibri"/>
                <a:ea typeface="Calibri"/>
                <a:cs typeface="Calibri"/>
                <a:sym typeface="Calibri"/>
              </a:defRPr>
            </a:lvl5pPr>
            <a:lvl6pPr lvl="5" algn="l">
              <a:lnSpc>
                <a:spcPct val="100000"/>
              </a:lnSpc>
              <a:spcBef>
                <a:spcPts val="0"/>
              </a:spcBef>
              <a:spcAft>
                <a:spcPts val="0"/>
              </a:spcAft>
              <a:buSzPts val="5100"/>
              <a:buFont typeface="Calibri"/>
              <a:buNone/>
              <a:defRPr sz="5100">
                <a:latin typeface="Calibri"/>
                <a:ea typeface="Calibri"/>
                <a:cs typeface="Calibri"/>
                <a:sym typeface="Calibri"/>
              </a:defRPr>
            </a:lvl6pPr>
            <a:lvl7pPr lvl="6" algn="l">
              <a:lnSpc>
                <a:spcPct val="100000"/>
              </a:lnSpc>
              <a:spcBef>
                <a:spcPts val="0"/>
              </a:spcBef>
              <a:spcAft>
                <a:spcPts val="0"/>
              </a:spcAft>
              <a:buSzPts val="5100"/>
              <a:buFont typeface="Calibri"/>
              <a:buNone/>
              <a:defRPr sz="5100">
                <a:latin typeface="Calibri"/>
                <a:ea typeface="Calibri"/>
                <a:cs typeface="Calibri"/>
                <a:sym typeface="Calibri"/>
              </a:defRPr>
            </a:lvl7pPr>
            <a:lvl8pPr lvl="7" algn="l">
              <a:lnSpc>
                <a:spcPct val="100000"/>
              </a:lnSpc>
              <a:spcBef>
                <a:spcPts val="0"/>
              </a:spcBef>
              <a:spcAft>
                <a:spcPts val="0"/>
              </a:spcAft>
              <a:buSzPts val="5100"/>
              <a:buFont typeface="Calibri"/>
              <a:buNone/>
              <a:defRPr sz="5100">
                <a:latin typeface="Calibri"/>
                <a:ea typeface="Calibri"/>
                <a:cs typeface="Calibri"/>
                <a:sym typeface="Calibri"/>
              </a:defRPr>
            </a:lvl8pPr>
            <a:lvl9pPr lvl="8" algn="l">
              <a:lnSpc>
                <a:spcPct val="100000"/>
              </a:lnSpc>
              <a:spcBef>
                <a:spcPts val="0"/>
              </a:spcBef>
              <a:spcAft>
                <a:spcPts val="0"/>
              </a:spcAft>
              <a:buSzPts val="5100"/>
              <a:buFont typeface="Calibri"/>
              <a:buNone/>
              <a:defRPr sz="5100">
                <a:latin typeface="Calibri"/>
                <a:ea typeface="Calibri"/>
                <a:cs typeface="Calibri"/>
                <a:sym typeface="Calibri"/>
              </a:defRPr>
            </a:lvl9pPr>
          </a:lstStyle>
          <a:p>
            <a:endParaRPr/>
          </a:p>
        </p:txBody>
      </p:sp>
      <p:sp>
        <p:nvSpPr>
          <p:cNvPr id="12" name="Google Shape;12;p13"/>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l">
              <a:lnSpc>
                <a:spcPct val="100000"/>
              </a:lnSpc>
              <a:spcBef>
                <a:spcPts val="0"/>
              </a:spcBef>
              <a:spcAft>
                <a:spcPts val="0"/>
              </a:spcAft>
              <a:buSzPts val="2700"/>
              <a:buFont typeface="Calibri"/>
              <a:buNone/>
              <a:defRPr sz="2700">
                <a:latin typeface="Calibri"/>
                <a:ea typeface="Calibri"/>
                <a:cs typeface="Calibri"/>
                <a:sym typeface="Calibri"/>
              </a:defRPr>
            </a:lvl2pPr>
            <a:lvl3pPr lvl="2" algn="l">
              <a:lnSpc>
                <a:spcPct val="100000"/>
              </a:lnSpc>
              <a:spcBef>
                <a:spcPts val="0"/>
              </a:spcBef>
              <a:spcAft>
                <a:spcPts val="0"/>
              </a:spcAft>
              <a:buSzPts val="2700"/>
              <a:buFont typeface="Calibri"/>
              <a:buNone/>
              <a:defRPr sz="2700">
                <a:latin typeface="Calibri"/>
                <a:ea typeface="Calibri"/>
                <a:cs typeface="Calibri"/>
                <a:sym typeface="Calibri"/>
              </a:defRPr>
            </a:lvl3pPr>
            <a:lvl4pPr lvl="3" algn="l">
              <a:lnSpc>
                <a:spcPct val="100000"/>
              </a:lnSpc>
              <a:spcBef>
                <a:spcPts val="0"/>
              </a:spcBef>
              <a:spcAft>
                <a:spcPts val="0"/>
              </a:spcAft>
              <a:buSzPts val="2700"/>
              <a:buFont typeface="Calibri"/>
              <a:buNone/>
              <a:defRPr sz="2700">
                <a:latin typeface="Calibri"/>
                <a:ea typeface="Calibri"/>
                <a:cs typeface="Calibri"/>
                <a:sym typeface="Calibri"/>
              </a:defRPr>
            </a:lvl4pPr>
            <a:lvl5pPr lvl="4" algn="l">
              <a:lnSpc>
                <a:spcPct val="100000"/>
              </a:lnSpc>
              <a:spcBef>
                <a:spcPts val="0"/>
              </a:spcBef>
              <a:spcAft>
                <a:spcPts val="0"/>
              </a:spcAft>
              <a:buSzPts val="2700"/>
              <a:buFont typeface="Calibri"/>
              <a:buNone/>
              <a:defRPr sz="2700">
                <a:latin typeface="Calibri"/>
                <a:ea typeface="Calibri"/>
                <a:cs typeface="Calibri"/>
                <a:sym typeface="Calibri"/>
              </a:defRPr>
            </a:lvl5pPr>
            <a:lvl6pPr lvl="5" algn="l">
              <a:lnSpc>
                <a:spcPct val="100000"/>
              </a:lnSpc>
              <a:spcBef>
                <a:spcPts val="0"/>
              </a:spcBef>
              <a:spcAft>
                <a:spcPts val="0"/>
              </a:spcAft>
              <a:buSzPts val="2700"/>
              <a:buFont typeface="Calibri"/>
              <a:buNone/>
              <a:defRPr sz="2700">
                <a:latin typeface="Calibri"/>
                <a:ea typeface="Calibri"/>
                <a:cs typeface="Calibri"/>
                <a:sym typeface="Calibri"/>
              </a:defRPr>
            </a:lvl6pPr>
            <a:lvl7pPr lvl="6" algn="l">
              <a:lnSpc>
                <a:spcPct val="100000"/>
              </a:lnSpc>
              <a:spcBef>
                <a:spcPts val="0"/>
              </a:spcBef>
              <a:spcAft>
                <a:spcPts val="0"/>
              </a:spcAft>
              <a:buSzPts val="2700"/>
              <a:buFont typeface="Calibri"/>
              <a:buNone/>
              <a:defRPr sz="2700">
                <a:latin typeface="Calibri"/>
                <a:ea typeface="Calibri"/>
                <a:cs typeface="Calibri"/>
                <a:sym typeface="Calibri"/>
              </a:defRPr>
            </a:lvl7pPr>
            <a:lvl8pPr lvl="7" algn="l">
              <a:lnSpc>
                <a:spcPct val="100000"/>
              </a:lnSpc>
              <a:spcBef>
                <a:spcPts val="0"/>
              </a:spcBef>
              <a:spcAft>
                <a:spcPts val="0"/>
              </a:spcAft>
              <a:buSzPts val="2700"/>
              <a:buFont typeface="Calibri"/>
              <a:buNone/>
              <a:defRPr sz="2700">
                <a:latin typeface="Calibri"/>
                <a:ea typeface="Calibri"/>
                <a:cs typeface="Calibri"/>
                <a:sym typeface="Calibri"/>
              </a:defRPr>
            </a:lvl8pPr>
            <a:lvl9pPr lvl="8" algn="l">
              <a:lnSpc>
                <a:spcPct val="100000"/>
              </a:lnSpc>
              <a:spcBef>
                <a:spcPts val="0"/>
              </a:spcBef>
              <a:spcAft>
                <a:spcPts val="0"/>
              </a:spcAft>
              <a:buSzPts val="2700"/>
              <a:buFont typeface="Calibri"/>
              <a:buNone/>
              <a:defRPr sz="2700">
                <a:latin typeface="Calibri"/>
                <a:ea typeface="Calibri"/>
                <a:cs typeface="Calibri"/>
                <a:sym typeface="Calibri"/>
              </a:defRPr>
            </a:lvl9pPr>
          </a:lstStyle>
          <a:p>
            <a:endParaRPr/>
          </a:p>
        </p:txBody>
      </p:sp>
      <p:pic>
        <p:nvPicPr>
          <p:cNvPr id="13" name="Google Shape;13;p13" title="k20center-logo-variations_K20 Bug - White.png"/>
          <p:cNvPicPr preferRelativeResize="0"/>
          <p:nvPr/>
        </p:nvPicPr>
        <p:blipFill rotWithShape="1">
          <a:blip r:embed="rId3">
            <a:alphaModFix/>
          </a:blip>
          <a:srcRect/>
          <a:stretch/>
        </p:blipFill>
        <p:spPr>
          <a:xfrm>
            <a:off x="8428801" y="4450849"/>
            <a:ext cx="510701" cy="51070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estion/Objective" type="tx">
  <p:cSld name="TITLE_AND_BODY">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14"/>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1pPr>
            <a:lvl2pPr lvl="1" algn="l">
              <a:lnSpc>
                <a:spcPct val="100000"/>
              </a:lnSpc>
              <a:spcBef>
                <a:spcPts val="0"/>
              </a:spcBef>
              <a:spcAft>
                <a:spcPts val="0"/>
              </a:spcAft>
              <a:buSzPts val="5100"/>
              <a:buFont typeface="Calibri"/>
              <a:buNone/>
              <a:defRPr sz="5100">
                <a:latin typeface="Calibri"/>
                <a:ea typeface="Calibri"/>
                <a:cs typeface="Calibri"/>
                <a:sym typeface="Calibri"/>
              </a:defRPr>
            </a:lvl2pPr>
            <a:lvl3pPr lvl="2" algn="l">
              <a:lnSpc>
                <a:spcPct val="100000"/>
              </a:lnSpc>
              <a:spcBef>
                <a:spcPts val="0"/>
              </a:spcBef>
              <a:spcAft>
                <a:spcPts val="0"/>
              </a:spcAft>
              <a:buSzPts val="5100"/>
              <a:buFont typeface="Calibri"/>
              <a:buNone/>
              <a:defRPr sz="5100">
                <a:latin typeface="Calibri"/>
                <a:ea typeface="Calibri"/>
                <a:cs typeface="Calibri"/>
                <a:sym typeface="Calibri"/>
              </a:defRPr>
            </a:lvl3pPr>
            <a:lvl4pPr lvl="3" algn="l">
              <a:lnSpc>
                <a:spcPct val="100000"/>
              </a:lnSpc>
              <a:spcBef>
                <a:spcPts val="0"/>
              </a:spcBef>
              <a:spcAft>
                <a:spcPts val="0"/>
              </a:spcAft>
              <a:buSzPts val="5100"/>
              <a:buFont typeface="Calibri"/>
              <a:buNone/>
              <a:defRPr sz="5100">
                <a:latin typeface="Calibri"/>
                <a:ea typeface="Calibri"/>
                <a:cs typeface="Calibri"/>
                <a:sym typeface="Calibri"/>
              </a:defRPr>
            </a:lvl4pPr>
            <a:lvl5pPr lvl="4" algn="l">
              <a:lnSpc>
                <a:spcPct val="100000"/>
              </a:lnSpc>
              <a:spcBef>
                <a:spcPts val="0"/>
              </a:spcBef>
              <a:spcAft>
                <a:spcPts val="0"/>
              </a:spcAft>
              <a:buSzPts val="5100"/>
              <a:buFont typeface="Calibri"/>
              <a:buNone/>
              <a:defRPr sz="5100">
                <a:latin typeface="Calibri"/>
                <a:ea typeface="Calibri"/>
                <a:cs typeface="Calibri"/>
                <a:sym typeface="Calibri"/>
              </a:defRPr>
            </a:lvl5pPr>
            <a:lvl6pPr lvl="5" algn="l">
              <a:lnSpc>
                <a:spcPct val="100000"/>
              </a:lnSpc>
              <a:spcBef>
                <a:spcPts val="0"/>
              </a:spcBef>
              <a:spcAft>
                <a:spcPts val="0"/>
              </a:spcAft>
              <a:buSzPts val="5100"/>
              <a:buFont typeface="Calibri"/>
              <a:buNone/>
              <a:defRPr sz="5100">
                <a:latin typeface="Calibri"/>
                <a:ea typeface="Calibri"/>
                <a:cs typeface="Calibri"/>
                <a:sym typeface="Calibri"/>
              </a:defRPr>
            </a:lvl6pPr>
            <a:lvl7pPr lvl="6" algn="l">
              <a:lnSpc>
                <a:spcPct val="100000"/>
              </a:lnSpc>
              <a:spcBef>
                <a:spcPts val="0"/>
              </a:spcBef>
              <a:spcAft>
                <a:spcPts val="0"/>
              </a:spcAft>
              <a:buSzPts val="5100"/>
              <a:buFont typeface="Calibri"/>
              <a:buNone/>
              <a:defRPr sz="5100">
                <a:latin typeface="Calibri"/>
                <a:ea typeface="Calibri"/>
                <a:cs typeface="Calibri"/>
                <a:sym typeface="Calibri"/>
              </a:defRPr>
            </a:lvl7pPr>
            <a:lvl8pPr lvl="7" algn="l">
              <a:lnSpc>
                <a:spcPct val="100000"/>
              </a:lnSpc>
              <a:spcBef>
                <a:spcPts val="0"/>
              </a:spcBef>
              <a:spcAft>
                <a:spcPts val="0"/>
              </a:spcAft>
              <a:buSzPts val="5100"/>
              <a:buFont typeface="Calibri"/>
              <a:buNone/>
              <a:defRPr sz="5100">
                <a:latin typeface="Calibri"/>
                <a:ea typeface="Calibri"/>
                <a:cs typeface="Calibri"/>
                <a:sym typeface="Calibri"/>
              </a:defRPr>
            </a:lvl8pPr>
            <a:lvl9pPr lvl="8" algn="l">
              <a:lnSpc>
                <a:spcPct val="100000"/>
              </a:lnSpc>
              <a:spcBef>
                <a:spcPts val="0"/>
              </a:spcBef>
              <a:spcAft>
                <a:spcPts val="0"/>
              </a:spcAft>
              <a:buSzPts val="5100"/>
              <a:buFont typeface="Calibri"/>
              <a:buNone/>
              <a:defRPr sz="5100">
                <a:latin typeface="Calibri"/>
                <a:ea typeface="Calibri"/>
                <a:cs typeface="Calibri"/>
                <a:sym typeface="Calibri"/>
              </a:defRPr>
            </a:lvl9pPr>
          </a:lstStyle>
          <a:p>
            <a:endParaRPr/>
          </a:p>
        </p:txBody>
      </p:sp>
      <p:sp>
        <p:nvSpPr>
          <p:cNvPr id="16" name="Google Shape;16;p14"/>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l">
              <a:lnSpc>
                <a:spcPct val="100000"/>
              </a:lnSpc>
              <a:spcBef>
                <a:spcPts val="0"/>
              </a:spcBef>
              <a:spcAft>
                <a:spcPts val="0"/>
              </a:spcAft>
              <a:buSzPts val="2700"/>
              <a:buFont typeface="Calibri"/>
              <a:buNone/>
              <a:defRPr sz="2700">
                <a:latin typeface="Calibri"/>
                <a:ea typeface="Calibri"/>
                <a:cs typeface="Calibri"/>
                <a:sym typeface="Calibri"/>
              </a:defRPr>
            </a:lvl2pPr>
            <a:lvl3pPr lvl="2" algn="l">
              <a:lnSpc>
                <a:spcPct val="100000"/>
              </a:lnSpc>
              <a:spcBef>
                <a:spcPts val="0"/>
              </a:spcBef>
              <a:spcAft>
                <a:spcPts val="0"/>
              </a:spcAft>
              <a:buSzPts val="2700"/>
              <a:buFont typeface="Calibri"/>
              <a:buNone/>
              <a:defRPr sz="2700">
                <a:latin typeface="Calibri"/>
                <a:ea typeface="Calibri"/>
                <a:cs typeface="Calibri"/>
                <a:sym typeface="Calibri"/>
              </a:defRPr>
            </a:lvl3pPr>
            <a:lvl4pPr lvl="3" algn="l">
              <a:lnSpc>
                <a:spcPct val="100000"/>
              </a:lnSpc>
              <a:spcBef>
                <a:spcPts val="0"/>
              </a:spcBef>
              <a:spcAft>
                <a:spcPts val="0"/>
              </a:spcAft>
              <a:buSzPts val="2700"/>
              <a:buFont typeface="Calibri"/>
              <a:buNone/>
              <a:defRPr sz="2700">
                <a:latin typeface="Calibri"/>
                <a:ea typeface="Calibri"/>
                <a:cs typeface="Calibri"/>
                <a:sym typeface="Calibri"/>
              </a:defRPr>
            </a:lvl4pPr>
            <a:lvl5pPr lvl="4" algn="l">
              <a:lnSpc>
                <a:spcPct val="100000"/>
              </a:lnSpc>
              <a:spcBef>
                <a:spcPts val="0"/>
              </a:spcBef>
              <a:spcAft>
                <a:spcPts val="0"/>
              </a:spcAft>
              <a:buSzPts val="2700"/>
              <a:buFont typeface="Calibri"/>
              <a:buNone/>
              <a:defRPr sz="2700">
                <a:latin typeface="Calibri"/>
                <a:ea typeface="Calibri"/>
                <a:cs typeface="Calibri"/>
                <a:sym typeface="Calibri"/>
              </a:defRPr>
            </a:lvl5pPr>
            <a:lvl6pPr lvl="5" algn="l">
              <a:lnSpc>
                <a:spcPct val="100000"/>
              </a:lnSpc>
              <a:spcBef>
                <a:spcPts val="0"/>
              </a:spcBef>
              <a:spcAft>
                <a:spcPts val="0"/>
              </a:spcAft>
              <a:buSzPts val="2700"/>
              <a:buFont typeface="Calibri"/>
              <a:buNone/>
              <a:defRPr sz="2700">
                <a:latin typeface="Calibri"/>
                <a:ea typeface="Calibri"/>
                <a:cs typeface="Calibri"/>
                <a:sym typeface="Calibri"/>
              </a:defRPr>
            </a:lvl6pPr>
            <a:lvl7pPr lvl="6" algn="l">
              <a:lnSpc>
                <a:spcPct val="100000"/>
              </a:lnSpc>
              <a:spcBef>
                <a:spcPts val="0"/>
              </a:spcBef>
              <a:spcAft>
                <a:spcPts val="0"/>
              </a:spcAft>
              <a:buSzPts val="2700"/>
              <a:buFont typeface="Calibri"/>
              <a:buNone/>
              <a:defRPr sz="2700">
                <a:latin typeface="Calibri"/>
                <a:ea typeface="Calibri"/>
                <a:cs typeface="Calibri"/>
                <a:sym typeface="Calibri"/>
              </a:defRPr>
            </a:lvl7pPr>
            <a:lvl8pPr lvl="7" algn="l">
              <a:lnSpc>
                <a:spcPct val="100000"/>
              </a:lnSpc>
              <a:spcBef>
                <a:spcPts val="0"/>
              </a:spcBef>
              <a:spcAft>
                <a:spcPts val="0"/>
              </a:spcAft>
              <a:buSzPts val="2700"/>
              <a:buFont typeface="Calibri"/>
              <a:buNone/>
              <a:defRPr sz="2700">
                <a:latin typeface="Calibri"/>
                <a:ea typeface="Calibri"/>
                <a:cs typeface="Calibri"/>
                <a:sym typeface="Calibri"/>
              </a:defRPr>
            </a:lvl8pPr>
            <a:lvl9pPr lvl="8" algn="l">
              <a:lnSpc>
                <a:spcPct val="100000"/>
              </a:lnSpc>
              <a:spcBef>
                <a:spcPts val="0"/>
              </a:spcBef>
              <a:spcAft>
                <a:spcPts val="0"/>
              </a:spcAft>
              <a:buSzPts val="2700"/>
              <a:buFont typeface="Calibri"/>
              <a:buNone/>
              <a:defRPr sz="2700">
                <a:latin typeface="Calibri"/>
                <a:ea typeface="Calibri"/>
                <a:cs typeface="Calibri"/>
                <a:sym typeface="Calibri"/>
              </a:defRPr>
            </a:lvl9pPr>
          </a:lstStyle>
          <a:p>
            <a:endParaRPr/>
          </a:p>
        </p:txBody>
      </p:sp>
      <p:pic>
        <p:nvPicPr>
          <p:cNvPr id="17" name="Google Shape;17;p14" title="k20center-logo-variations_K20 Bug - White.png"/>
          <p:cNvPicPr preferRelativeResize="0"/>
          <p:nvPr/>
        </p:nvPicPr>
        <p:blipFill rotWithShape="1">
          <a:blip r:embed="rId3">
            <a:alphaModFix/>
          </a:blip>
          <a:srcRect/>
          <a:stretch/>
        </p:blipFill>
        <p:spPr>
          <a:xfrm>
            <a:off x="8428801" y="4450849"/>
            <a:ext cx="510701" cy="51070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Layout">
  <p:cSld name="TITLE_AND_BODY_1">
    <p:bg>
      <p:bgPr>
        <a:solidFill>
          <a:schemeClr val="lt1"/>
        </a:solidFill>
        <a:effectLst/>
      </p:bgPr>
    </p:bg>
    <p:spTree>
      <p:nvGrpSpPr>
        <p:cNvPr id="1" name="Shape 18"/>
        <p:cNvGrpSpPr/>
        <p:nvPr/>
      </p:nvGrpSpPr>
      <p:grpSpPr>
        <a:xfrm>
          <a:off x="0" y="0"/>
          <a:ext cx="0" cy="0"/>
          <a:chOff x="0" y="0"/>
          <a:chExt cx="0" cy="0"/>
        </a:xfrm>
      </p:grpSpPr>
      <p:pic>
        <p:nvPicPr>
          <p:cNvPr id="19" name="Google Shape;19;p16"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20" name="Google Shape;20;p16"/>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1" name="Google Shape;21;p16"/>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Clr>
                <a:srgbClr val="91192A"/>
              </a:buClr>
              <a:buSzPts val="2600"/>
              <a:buFont typeface="Calibri"/>
              <a:buChar char="●"/>
              <a:defRPr sz="2600" b="0" cap="none">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Noto Sans Symbols"/>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TITLE_AND_BODY_1_1_1_1">
    <p:bg>
      <p:bgPr>
        <a:blipFill>
          <a:blip r:embed="rId2">
            <a:alphaModFix/>
          </a:blip>
          <a:stretch>
            <a:fillRect/>
          </a:stretch>
        </a:blipFill>
        <a:effectLst/>
      </p:bgPr>
    </p:bg>
    <p:spTree>
      <p:nvGrpSpPr>
        <p:cNvPr id="1" name="Shape 22"/>
        <p:cNvGrpSpPr/>
        <p:nvPr/>
      </p:nvGrpSpPr>
      <p:grpSpPr>
        <a:xfrm>
          <a:off x="0" y="0"/>
          <a:ext cx="0" cy="0"/>
          <a:chOff x="0" y="0"/>
          <a:chExt cx="0" cy="0"/>
        </a:xfrm>
      </p:grpSpPr>
      <p:pic>
        <p:nvPicPr>
          <p:cNvPr id="23" name="Google Shape;23;p15" title="k20center-logo-variations_K20 - Bug Color.png"/>
          <p:cNvPicPr preferRelativeResize="0"/>
          <p:nvPr/>
        </p:nvPicPr>
        <p:blipFill rotWithShape="1">
          <a:blip r:embed="rId3">
            <a:alphaModFix/>
          </a:blip>
          <a:srcRect/>
          <a:stretch/>
        </p:blipFill>
        <p:spPr>
          <a:xfrm>
            <a:off x="8428800" y="4450850"/>
            <a:ext cx="510701" cy="510702"/>
          </a:xfrm>
          <a:prstGeom prst="rect">
            <a:avLst/>
          </a:prstGeom>
          <a:noFill/>
          <a:ln>
            <a:noFill/>
          </a:ln>
        </p:spPr>
      </p:pic>
      <p:sp>
        <p:nvSpPr>
          <p:cNvPr id="24" name="Google Shape;24;p15"/>
          <p:cNvSpPr txBox="1">
            <a:spLocks noGrp="1"/>
          </p:cNvSpPr>
          <p:nvPr>
            <p:ph type="title"/>
          </p:nvPr>
        </p:nvSpPr>
        <p:spPr>
          <a:xfrm>
            <a:off x="1483050" y="1515775"/>
            <a:ext cx="6177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5000"/>
              <a:buFont typeface="Calibri"/>
              <a:buNone/>
              <a:defRPr sz="5000">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5" name="Google Shape;25;p15"/>
          <p:cNvSpPr txBox="1">
            <a:spLocks noGrp="1"/>
          </p:cNvSpPr>
          <p:nvPr>
            <p:ph type="title" idx="2"/>
          </p:nvPr>
        </p:nvSpPr>
        <p:spPr>
          <a:xfrm>
            <a:off x="1483050" y="3100738"/>
            <a:ext cx="6177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600"/>
              <a:buFont typeface="Calibri"/>
              <a:buNone/>
              <a:defRPr sz="2600">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lumn Layout">
  <p:cSld name="TITLE_AND_BODY_1_1">
    <p:bg>
      <p:bgPr>
        <a:solidFill>
          <a:schemeClr val="lt1"/>
        </a:solidFill>
        <a:effectLst/>
      </p:bgPr>
    </p:bg>
    <p:spTree>
      <p:nvGrpSpPr>
        <p:cNvPr id="1" name="Shape 26"/>
        <p:cNvGrpSpPr/>
        <p:nvPr/>
      </p:nvGrpSpPr>
      <p:grpSpPr>
        <a:xfrm>
          <a:off x="0" y="0"/>
          <a:ext cx="0" cy="0"/>
          <a:chOff x="0" y="0"/>
          <a:chExt cx="0" cy="0"/>
        </a:xfrm>
      </p:grpSpPr>
      <p:sp>
        <p:nvSpPr>
          <p:cNvPr id="27" name="Google Shape;27;p17"/>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8" name="Google Shape;28;p17"/>
          <p:cNvSpPr txBox="1">
            <a:spLocks noGrp="1"/>
          </p:cNvSpPr>
          <p:nvPr>
            <p:ph type="body" idx="1"/>
          </p:nvPr>
        </p:nvSpPr>
        <p:spPr>
          <a:xfrm>
            <a:off x="456300" y="1152475"/>
            <a:ext cx="39939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sp>
        <p:nvSpPr>
          <p:cNvPr id="29" name="Google Shape;29;p17"/>
          <p:cNvSpPr txBox="1">
            <a:spLocks noGrp="1"/>
          </p:cNvSpPr>
          <p:nvPr>
            <p:ph type="body" idx="2"/>
          </p:nvPr>
        </p:nvSpPr>
        <p:spPr>
          <a:xfrm>
            <a:off x="4687932" y="1152475"/>
            <a:ext cx="39939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pic>
        <p:nvPicPr>
          <p:cNvPr id="30" name="Google Shape;30;p17"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TITLE_AND_BODY_1_1_1">
    <p:bg>
      <p:bgPr>
        <a:solidFill>
          <a:schemeClr val="lt1"/>
        </a:solidFill>
        <a:effectLst/>
      </p:bgPr>
    </p:bg>
    <p:spTree>
      <p:nvGrpSpPr>
        <p:cNvPr id="1" name="Shape 31"/>
        <p:cNvGrpSpPr/>
        <p:nvPr/>
      </p:nvGrpSpPr>
      <p:grpSpPr>
        <a:xfrm>
          <a:off x="0" y="0"/>
          <a:ext cx="0" cy="0"/>
          <a:chOff x="0" y="0"/>
          <a:chExt cx="0" cy="0"/>
        </a:xfrm>
      </p:grpSpPr>
      <p:sp>
        <p:nvSpPr>
          <p:cNvPr id="32" name="Google Shape;32;p18"/>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pic>
        <p:nvPicPr>
          <p:cNvPr id="33" name="Google Shape;33;p18"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ideo Option 1">
  <p:cSld name="TITLE_AND_BODY_1_1_1_2">
    <p:bg>
      <p:bgPr>
        <a:solidFill>
          <a:schemeClr val="lt1"/>
        </a:solidFill>
        <a:effectLst/>
      </p:bgPr>
    </p:bg>
    <p:spTree>
      <p:nvGrpSpPr>
        <p:cNvPr id="1" name="Shape 34"/>
        <p:cNvGrpSpPr/>
        <p:nvPr/>
      </p:nvGrpSpPr>
      <p:grpSpPr>
        <a:xfrm>
          <a:off x="0" y="0"/>
          <a:ext cx="0" cy="0"/>
          <a:chOff x="0" y="0"/>
          <a:chExt cx="0" cy="0"/>
        </a:xfrm>
      </p:grpSpPr>
      <p:pic>
        <p:nvPicPr>
          <p:cNvPr id="35" name="Google Shape;35;p19"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36" name="Google Shape;36;p19"/>
          <p:cNvSpPr txBox="1">
            <a:spLocks noGrp="1"/>
          </p:cNvSpPr>
          <p:nvPr>
            <p:ph type="title"/>
          </p:nvPr>
        </p:nvSpPr>
        <p:spPr>
          <a:xfrm>
            <a:off x="754050" y="4329575"/>
            <a:ext cx="7635900" cy="5727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rgbClr val="275781"/>
              </a:buClr>
              <a:buSzPts val="1800"/>
              <a:buFont typeface="Calibri"/>
              <a:buNone/>
              <a:defRPr sz="1800">
                <a:solidFill>
                  <a:srgbClr val="275781"/>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0">
            <a:alphaModFix/>
          </a:blip>
          <a:stretch>
            <a:fillRect/>
          </a:stretch>
        </a:blip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6.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9.jp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3767fe08b6e_0_3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Brainstorm | KWHL</a:t>
            </a:r>
            <a:endParaRPr/>
          </a:p>
        </p:txBody>
      </p:sp>
      <p:sp>
        <p:nvSpPr>
          <p:cNvPr id="100" name="Google Shape;100;g3767fe08b6e_0_34"/>
          <p:cNvSpPr txBox="1">
            <a:spLocks noGrp="1"/>
          </p:cNvSpPr>
          <p:nvPr>
            <p:ph type="body" idx="1"/>
          </p:nvPr>
        </p:nvSpPr>
        <p:spPr>
          <a:xfrm>
            <a:off x="456299" y="1152475"/>
            <a:ext cx="5991797"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dirty="0"/>
              <a:t>Know</a:t>
            </a:r>
            <a:r>
              <a:rPr lang="en" dirty="0"/>
              <a:t>: What do I know about the task?</a:t>
            </a:r>
            <a:endParaRPr dirty="0"/>
          </a:p>
          <a:p>
            <a:pPr marL="457200" lvl="0" indent="-393700" algn="l" rtl="0">
              <a:lnSpc>
                <a:spcPct val="100000"/>
              </a:lnSpc>
              <a:spcBef>
                <a:spcPts val="0"/>
              </a:spcBef>
              <a:spcAft>
                <a:spcPts val="0"/>
              </a:spcAft>
              <a:buSzPts val="2600"/>
              <a:buChar char="●"/>
            </a:pPr>
            <a:r>
              <a:rPr lang="en" b="1" dirty="0"/>
              <a:t>Wonder</a:t>
            </a:r>
            <a:r>
              <a:rPr lang="en" dirty="0"/>
              <a:t>: What do I not know (and want to know) about the task?</a:t>
            </a:r>
            <a:endParaRPr dirty="0"/>
          </a:p>
          <a:p>
            <a:pPr marL="457200" lvl="0" indent="-393700" algn="l" rtl="0">
              <a:lnSpc>
                <a:spcPct val="100000"/>
              </a:lnSpc>
              <a:spcBef>
                <a:spcPts val="0"/>
              </a:spcBef>
              <a:spcAft>
                <a:spcPts val="0"/>
              </a:spcAft>
              <a:buSzPts val="2600"/>
              <a:buChar char="●"/>
            </a:pPr>
            <a:r>
              <a:rPr lang="en" b="1" dirty="0">
                <a:solidFill>
                  <a:srgbClr val="971D20"/>
                </a:solidFill>
              </a:rPr>
              <a:t>How</a:t>
            </a:r>
            <a:r>
              <a:rPr lang="en" dirty="0">
                <a:solidFill>
                  <a:srgbClr val="971D20"/>
                </a:solidFill>
              </a:rPr>
              <a:t>: </a:t>
            </a:r>
            <a:r>
              <a:rPr lang="en" dirty="0"/>
              <a:t>How will I find the information I need to complete the task?</a:t>
            </a:r>
            <a:endParaRPr dirty="0"/>
          </a:p>
        </p:txBody>
      </p:sp>
      <p:pic>
        <p:nvPicPr>
          <p:cNvPr id="101" name="Google Shape;101;g3767fe08b6e_0_34" title="K-W-H-L Graphic Organizer.png"/>
          <p:cNvPicPr preferRelativeResize="0"/>
          <p:nvPr/>
        </p:nvPicPr>
        <p:blipFill rotWithShape="1">
          <a:blip r:embed="rId3">
            <a:alphaModFix/>
          </a:blip>
          <a:srcRect/>
          <a:stretch/>
        </p:blipFill>
        <p:spPr>
          <a:xfrm>
            <a:off x="6578525" y="1152475"/>
            <a:ext cx="2377374" cy="1828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37aef2c890e_0_12"/>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7" name="Google Shape;107;g37aef2c890e_0_12"/>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3767fe08b6e_0_39"/>
          <p:cNvSpPr txBox="1">
            <a:spLocks noGrp="1"/>
          </p:cNvSpPr>
          <p:nvPr>
            <p:ph type="title"/>
          </p:nvPr>
        </p:nvSpPr>
        <p:spPr>
          <a:xfrm>
            <a:off x="456175" y="445025"/>
            <a:ext cx="4626600" cy="1252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Plan &amp; Design | Notebook Setup</a:t>
            </a:r>
            <a:endParaRPr dirty="0"/>
          </a:p>
        </p:txBody>
      </p:sp>
      <p:sp>
        <p:nvSpPr>
          <p:cNvPr id="113" name="Google Shape;113;g3767fe08b6e_0_39"/>
          <p:cNvSpPr txBox="1">
            <a:spLocks noGrp="1"/>
          </p:cNvSpPr>
          <p:nvPr>
            <p:ph type="body" idx="1"/>
          </p:nvPr>
        </p:nvSpPr>
        <p:spPr>
          <a:xfrm>
            <a:off x="456300" y="1697225"/>
            <a:ext cx="4074000" cy="32448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a:t>Plan &amp; Design</a:t>
            </a:r>
            <a:endParaRPr sz="2400"/>
          </a:p>
          <a:p>
            <a:pPr marL="457200" lvl="0" indent="-381000" algn="l" rtl="0">
              <a:lnSpc>
                <a:spcPct val="100000"/>
              </a:lnSpc>
              <a:spcBef>
                <a:spcPts val="0"/>
              </a:spcBef>
              <a:spcAft>
                <a:spcPts val="0"/>
              </a:spcAft>
              <a:buSzPts val="2400"/>
              <a:buChar char="●"/>
            </a:pPr>
            <a:r>
              <a:rPr lang="en" sz="2400"/>
              <a:t>Sketch </a:t>
            </a:r>
            <a:endParaRPr sz="2400"/>
          </a:p>
          <a:p>
            <a:pPr marL="457200" lvl="0" indent="-381000" algn="l" rtl="0">
              <a:lnSpc>
                <a:spcPct val="100000"/>
              </a:lnSpc>
              <a:spcBef>
                <a:spcPts val="0"/>
              </a:spcBef>
              <a:spcAft>
                <a:spcPts val="0"/>
              </a:spcAft>
              <a:buSzPts val="2400"/>
              <a:buChar char="●"/>
            </a:pPr>
            <a:r>
              <a:rPr lang="en" sz="2400"/>
              <a:t>Materials List</a:t>
            </a:r>
            <a:endParaRPr sz="2400"/>
          </a:p>
          <a:p>
            <a:pPr marL="457200" lvl="0" indent="-381000" algn="l" rtl="0">
              <a:lnSpc>
                <a:spcPct val="100000"/>
              </a:lnSpc>
              <a:spcBef>
                <a:spcPts val="0"/>
              </a:spcBef>
              <a:spcAft>
                <a:spcPts val="0"/>
              </a:spcAft>
              <a:buSzPts val="2400"/>
              <a:buChar char="●"/>
            </a:pPr>
            <a:r>
              <a:rPr lang="en" sz="2400"/>
              <a:t>Process </a:t>
            </a:r>
            <a:endParaRPr sz="2400"/>
          </a:p>
          <a:p>
            <a:pPr marL="914400" lvl="1" indent="-368300" algn="l" rtl="0">
              <a:lnSpc>
                <a:spcPct val="100000"/>
              </a:lnSpc>
              <a:spcBef>
                <a:spcPts val="0"/>
              </a:spcBef>
              <a:spcAft>
                <a:spcPts val="0"/>
              </a:spcAft>
              <a:buSzPts val="2200"/>
              <a:buChar char="○"/>
            </a:pPr>
            <a:r>
              <a:rPr lang="en" sz="2200"/>
              <a:t>Write down every step you took.</a:t>
            </a:r>
            <a:endParaRPr sz="2200"/>
          </a:p>
          <a:p>
            <a:pPr marL="457200" lvl="0" indent="-381000" algn="l" rtl="0">
              <a:lnSpc>
                <a:spcPct val="100000"/>
              </a:lnSpc>
              <a:spcBef>
                <a:spcPts val="0"/>
              </a:spcBef>
              <a:spcAft>
                <a:spcPts val="0"/>
              </a:spcAft>
              <a:buSzPts val="2400"/>
              <a:buChar char="●"/>
            </a:pPr>
            <a:r>
              <a:rPr lang="en" sz="2400"/>
              <a:t>Prediction Check</a:t>
            </a:r>
            <a:endParaRPr sz="2400"/>
          </a:p>
        </p:txBody>
      </p:sp>
      <p:pic>
        <p:nvPicPr>
          <p:cNvPr id="114" name="Google Shape;114;g3767fe08b6e_0_39" title="page 3.jpg"/>
          <p:cNvPicPr preferRelativeResize="0"/>
          <p:nvPr/>
        </p:nvPicPr>
        <p:blipFill rotWithShape="1">
          <a:blip r:embed="rId3">
            <a:alphaModFix/>
          </a:blip>
          <a:srcRect/>
          <a:stretch/>
        </p:blipFill>
        <p:spPr>
          <a:xfrm>
            <a:off x="4700751" y="1031375"/>
            <a:ext cx="4443252" cy="308074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3767fe08b6e_0_44"/>
          <p:cNvSpPr/>
          <p:nvPr/>
        </p:nvSpPr>
        <p:spPr>
          <a:xfrm>
            <a:off x="462825" y="3398368"/>
            <a:ext cx="7873500" cy="1093800"/>
          </a:xfrm>
          <a:prstGeom prst="roundRect">
            <a:avLst>
              <a:gd name="adj" fmla="val 16667"/>
            </a:avLst>
          </a:prstGeom>
          <a:solidFill>
            <a:srgbClr val="E5BB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0" name="Google Shape;120;g3767fe08b6e_0_44"/>
          <p:cNvSpPr txBox="1">
            <a:spLocks noGrp="1"/>
          </p:cNvSpPr>
          <p:nvPr>
            <p:ph type="title"/>
          </p:nvPr>
        </p:nvSpPr>
        <p:spPr>
          <a:xfrm>
            <a:off x="412032" y="23417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Plan &amp; Design | Sketch and Model</a:t>
            </a:r>
            <a:endParaRPr dirty="0"/>
          </a:p>
        </p:txBody>
      </p:sp>
      <p:sp>
        <p:nvSpPr>
          <p:cNvPr id="121" name="Google Shape;121;g3767fe08b6e_0_44"/>
          <p:cNvSpPr txBox="1">
            <a:spLocks noGrp="1"/>
          </p:cNvSpPr>
          <p:nvPr>
            <p:ph type="body" idx="1"/>
          </p:nvPr>
        </p:nvSpPr>
        <p:spPr>
          <a:xfrm>
            <a:off x="412032" y="872413"/>
            <a:ext cx="8225400" cy="2460417"/>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AutoNum type="arabicPeriod"/>
            </a:pPr>
            <a:r>
              <a:rPr lang="en" sz="2400" dirty="0"/>
              <a:t>Select an idea.</a:t>
            </a:r>
            <a:endParaRPr sz="2400" dirty="0"/>
          </a:p>
          <a:p>
            <a:pPr marL="457200" lvl="0" indent="-393700" algn="l" rtl="0">
              <a:lnSpc>
                <a:spcPct val="100000"/>
              </a:lnSpc>
              <a:spcBef>
                <a:spcPts val="0"/>
              </a:spcBef>
              <a:spcAft>
                <a:spcPts val="0"/>
              </a:spcAft>
              <a:buSzPts val="2600"/>
              <a:buAutoNum type="arabicPeriod"/>
            </a:pPr>
            <a:r>
              <a:rPr lang="en" sz="2400" dirty="0"/>
              <a:t>Sketch and model.</a:t>
            </a:r>
            <a:endParaRPr sz="2400" dirty="0"/>
          </a:p>
          <a:p>
            <a:pPr marL="914400" lvl="1" indent="-393700" algn="l" rtl="0">
              <a:lnSpc>
                <a:spcPct val="115000"/>
              </a:lnSpc>
              <a:spcBef>
                <a:spcPts val="0"/>
              </a:spcBef>
              <a:spcAft>
                <a:spcPts val="0"/>
              </a:spcAft>
              <a:buSzPts val="2600"/>
              <a:buAutoNum type="alphaLcPeriod"/>
            </a:pPr>
            <a:r>
              <a:rPr lang="en" sz="2400" dirty="0"/>
              <a:t>Make sure to label each part and add measurements.</a:t>
            </a:r>
            <a:endParaRPr sz="2400" dirty="0"/>
          </a:p>
          <a:p>
            <a:pPr marL="457200" lvl="0" indent="-393700" algn="l" rtl="0">
              <a:lnSpc>
                <a:spcPct val="100000"/>
              </a:lnSpc>
              <a:spcBef>
                <a:spcPts val="0"/>
              </a:spcBef>
              <a:spcAft>
                <a:spcPts val="0"/>
              </a:spcAft>
              <a:buSzPts val="2600"/>
              <a:buAutoNum type="arabicPeriod"/>
            </a:pPr>
            <a:r>
              <a:rPr lang="en" sz="2400" dirty="0"/>
              <a:t>List materials.</a:t>
            </a:r>
            <a:endParaRPr sz="2400" dirty="0"/>
          </a:p>
          <a:p>
            <a:pPr marL="457200" lvl="0" indent="-393700" algn="l" rtl="0">
              <a:lnSpc>
                <a:spcPct val="100000"/>
              </a:lnSpc>
              <a:spcBef>
                <a:spcPts val="0"/>
              </a:spcBef>
              <a:spcAft>
                <a:spcPts val="0"/>
              </a:spcAft>
              <a:buSzPts val="2600"/>
              <a:buAutoNum type="arabicPeriod"/>
            </a:pPr>
            <a:r>
              <a:rPr lang="en" sz="2400" dirty="0"/>
              <a:t>Provide a replicable step-by-step process for how to build your prototype.</a:t>
            </a:r>
            <a:endParaRPr sz="2400" dirty="0"/>
          </a:p>
        </p:txBody>
      </p:sp>
      <p:sp>
        <p:nvSpPr>
          <p:cNvPr id="122" name="Google Shape;122;g3767fe08b6e_0_44"/>
          <p:cNvSpPr txBox="1"/>
          <p:nvPr/>
        </p:nvSpPr>
        <p:spPr>
          <a:xfrm>
            <a:off x="491294" y="3418918"/>
            <a:ext cx="7753500" cy="105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2000" b="1" i="0" u="none" strike="noStrike" cap="none" dirty="0">
                <a:solidFill>
                  <a:schemeClr val="dk1"/>
                </a:solidFill>
                <a:latin typeface="Calibri"/>
                <a:ea typeface="Calibri"/>
                <a:cs typeface="Calibri"/>
                <a:sym typeface="Calibri"/>
              </a:rPr>
              <a:t>Engineering Tip:</a:t>
            </a:r>
            <a:r>
              <a:rPr lang="en" sz="2000" i="0" u="none" strike="noStrike" cap="none" dirty="0">
                <a:solidFill>
                  <a:schemeClr val="dk1"/>
                </a:solidFill>
                <a:latin typeface="Calibri"/>
                <a:ea typeface="Calibri"/>
                <a:cs typeface="Calibri"/>
                <a:sym typeface="Calibri"/>
              </a:rPr>
              <a:t> Your designs and sketches are the blueprint for everything that comes next. The more care and detail you put in now, the easier it will be to build, test, and improve later.</a:t>
            </a:r>
            <a:endParaRPr sz="200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37aef2c890e_0_17"/>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8" name="Google Shape;128;g37aef2c890e_0_17"/>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3767fe08b6e_0_59"/>
          <p:cNvSpPr txBox="1">
            <a:spLocks noGrp="1"/>
          </p:cNvSpPr>
          <p:nvPr>
            <p:ph type="title"/>
          </p:nvPr>
        </p:nvSpPr>
        <p:spPr>
          <a:xfrm>
            <a:off x="472200" y="353585"/>
            <a:ext cx="4252200" cy="1261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Build &amp; Create | Notebook Setup</a:t>
            </a:r>
            <a:endParaRPr dirty="0"/>
          </a:p>
        </p:txBody>
      </p:sp>
      <p:sp>
        <p:nvSpPr>
          <p:cNvPr id="134" name="Google Shape;134;g3767fe08b6e_0_59"/>
          <p:cNvSpPr txBox="1">
            <a:spLocks noGrp="1"/>
          </p:cNvSpPr>
          <p:nvPr>
            <p:ph type="body" idx="1"/>
          </p:nvPr>
        </p:nvSpPr>
        <p:spPr>
          <a:xfrm>
            <a:off x="434228" y="1652214"/>
            <a:ext cx="4115700" cy="3181493"/>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Build &amp; Create.</a:t>
            </a:r>
            <a:endParaRPr sz="2400" dirty="0"/>
          </a:p>
          <a:p>
            <a:pPr marL="914400" lvl="1" indent="-368300" algn="l" rtl="0">
              <a:lnSpc>
                <a:spcPct val="100000"/>
              </a:lnSpc>
              <a:spcBef>
                <a:spcPts val="0"/>
              </a:spcBef>
              <a:spcAft>
                <a:spcPts val="0"/>
              </a:spcAft>
              <a:buSzPts val="2200"/>
              <a:buChar char="○"/>
            </a:pPr>
            <a:r>
              <a:rPr lang="en" sz="2200" dirty="0"/>
              <a:t>Leave space for notes, photos, &amp; observations.</a:t>
            </a:r>
            <a:endParaRPr sz="2200" dirty="0"/>
          </a:p>
          <a:p>
            <a:pPr marL="457200" lvl="0" indent="-381000" algn="l" rtl="0">
              <a:lnSpc>
                <a:spcPct val="100000"/>
              </a:lnSpc>
              <a:spcBef>
                <a:spcPts val="0"/>
              </a:spcBef>
              <a:spcAft>
                <a:spcPts val="0"/>
              </a:spcAft>
              <a:buSzPts val="2400"/>
              <a:buChar char="●"/>
            </a:pPr>
            <a:r>
              <a:rPr lang="en" sz="2400" dirty="0"/>
              <a:t>Make a Prediction table.</a:t>
            </a:r>
            <a:endParaRPr sz="2400" dirty="0"/>
          </a:p>
          <a:p>
            <a:pPr marL="914400" lvl="1" indent="-368300" algn="l" rtl="0">
              <a:lnSpc>
                <a:spcPct val="100000"/>
              </a:lnSpc>
              <a:spcBef>
                <a:spcPts val="0"/>
              </a:spcBef>
              <a:spcAft>
                <a:spcPts val="0"/>
              </a:spcAft>
              <a:buSzPts val="2200"/>
              <a:buChar char="○"/>
            </a:pPr>
            <a:r>
              <a:rPr lang="en" sz="2200" dirty="0"/>
              <a:t>Here is where you can record what you think will happen at different parts of the creating process. </a:t>
            </a:r>
            <a:endParaRPr sz="2200" dirty="0"/>
          </a:p>
          <a:p>
            <a:pPr marL="457200" lvl="0" indent="-381000" algn="l" rtl="0">
              <a:lnSpc>
                <a:spcPct val="100000"/>
              </a:lnSpc>
              <a:spcBef>
                <a:spcPts val="0"/>
              </a:spcBef>
              <a:spcAft>
                <a:spcPts val="0"/>
              </a:spcAft>
              <a:buSzPts val="2400"/>
              <a:buChar char="●"/>
            </a:pPr>
            <a:r>
              <a:rPr lang="en" sz="2400" dirty="0"/>
              <a:t>Prediction Check.</a:t>
            </a:r>
            <a:endParaRPr sz="2400" dirty="0"/>
          </a:p>
        </p:txBody>
      </p:sp>
      <p:pic>
        <p:nvPicPr>
          <p:cNvPr id="135" name="Google Shape;135;g3767fe08b6e_0_59" title="page 4.jpg"/>
          <p:cNvPicPr preferRelativeResize="0"/>
          <p:nvPr/>
        </p:nvPicPr>
        <p:blipFill rotWithShape="1">
          <a:blip r:embed="rId3">
            <a:alphaModFix/>
          </a:blip>
          <a:srcRect/>
          <a:stretch/>
        </p:blipFill>
        <p:spPr>
          <a:xfrm>
            <a:off x="4876800" y="0"/>
            <a:ext cx="4267199" cy="2355368"/>
          </a:xfrm>
          <a:prstGeom prst="rect">
            <a:avLst/>
          </a:prstGeom>
          <a:noFill/>
          <a:ln w="28575" cap="flat" cmpd="sng">
            <a:solidFill>
              <a:srgbClr val="E5BB38"/>
            </a:solidFill>
            <a:prstDash val="solid"/>
            <a:round/>
            <a:headEnd type="none" w="sm" len="sm"/>
            <a:tailEnd type="none" w="sm" len="sm"/>
          </a:ln>
        </p:spPr>
      </p:pic>
      <p:pic>
        <p:nvPicPr>
          <p:cNvPr id="136" name="Google Shape;136;g3767fe08b6e_0_59" title="page 5.jpg"/>
          <p:cNvPicPr preferRelativeResize="0"/>
          <p:nvPr/>
        </p:nvPicPr>
        <p:blipFill rotWithShape="1">
          <a:blip r:embed="rId4">
            <a:alphaModFix/>
          </a:blip>
          <a:srcRect/>
          <a:stretch/>
        </p:blipFill>
        <p:spPr>
          <a:xfrm>
            <a:off x="4899396" y="1857725"/>
            <a:ext cx="4222005" cy="2229545"/>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3767fe08b6e_0_64"/>
          <p:cNvSpPr txBox="1">
            <a:spLocks noGrp="1"/>
          </p:cNvSpPr>
          <p:nvPr>
            <p:ph type="title"/>
          </p:nvPr>
        </p:nvSpPr>
        <p:spPr>
          <a:xfrm>
            <a:off x="456300" y="328360"/>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Build &amp; Create | Prototyping</a:t>
            </a:r>
            <a:endParaRPr dirty="0"/>
          </a:p>
        </p:txBody>
      </p:sp>
      <p:sp>
        <p:nvSpPr>
          <p:cNvPr id="142" name="Google Shape;142;g3767fe08b6e_0_64"/>
          <p:cNvSpPr txBox="1">
            <a:spLocks noGrp="1"/>
          </p:cNvSpPr>
          <p:nvPr>
            <p:ph type="body" idx="1"/>
          </p:nvPr>
        </p:nvSpPr>
        <p:spPr>
          <a:xfrm>
            <a:off x="456300" y="1029504"/>
            <a:ext cx="8225400" cy="384519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sz="2500" dirty="0"/>
              <a:t>Begin building your prototype!</a:t>
            </a:r>
            <a:endParaRPr sz="2500" dirty="0"/>
          </a:p>
          <a:p>
            <a:pPr marL="457200" lvl="0" indent="-393700" algn="l" rtl="0">
              <a:lnSpc>
                <a:spcPct val="100000"/>
              </a:lnSpc>
              <a:spcBef>
                <a:spcPts val="0"/>
              </a:spcBef>
              <a:spcAft>
                <a:spcPts val="0"/>
              </a:spcAft>
              <a:buSzPts val="2600"/>
              <a:buChar char="●"/>
            </a:pPr>
            <a:r>
              <a:rPr lang="en" sz="2500" dirty="0"/>
              <a:t>Follow your drawings, models, and instructions carefully.</a:t>
            </a:r>
            <a:endParaRPr sz="2500" dirty="0"/>
          </a:p>
          <a:p>
            <a:pPr marL="914400" lvl="1" indent="-393700" algn="l" rtl="0">
              <a:lnSpc>
                <a:spcPct val="115000"/>
              </a:lnSpc>
              <a:spcBef>
                <a:spcPts val="0"/>
              </a:spcBef>
              <a:spcAft>
                <a:spcPts val="0"/>
              </a:spcAft>
              <a:buSzPts val="2600"/>
              <a:buChar char="○"/>
            </a:pPr>
            <a:r>
              <a:rPr lang="en" sz="2500" dirty="0"/>
              <a:t>Use tools responsibly and safely.</a:t>
            </a:r>
            <a:endParaRPr sz="2500" dirty="0"/>
          </a:p>
          <a:p>
            <a:pPr marL="457200" lvl="0" indent="-393700" algn="l" rtl="0">
              <a:lnSpc>
                <a:spcPct val="100000"/>
              </a:lnSpc>
              <a:spcBef>
                <a:spcPts val="0"/>
              </a:spcBef>
              <a:spcAft>
                <a:spcPts val="0"/>
              </a:spcAft>
              <a:buSzPts val="2600"/>
              <a:buChar char="●"/>
            </a:pPr>
            <a:r>
              <a:rPr lang="en" sz="2500" dirty="0"/>
              <a:t>Document your progress as you build through the following: </a:t>
            </a:r>
            <a:endParaRPr sz="2500" dirty="0"/>
          </a:p>
          <a:p>
            <a:pPr marL="914400" lvl="1" indent="-393700" algn="l" rtl="0">
              <a:lnSpc>
                <a:spcPct val="115000"/>
              </a:lnSpc>
              <a:spcBef>
                <a:spcPts val="0"/>
              </a:spcBef>
              <a:spcAft>
                <a:spcPts val="0"/>
              </a:spcAft>
              <a:buSzPts val="2600"/>
              <a:buChar char="○"/>
            </a:pPr>
            <a:r>
              <a:rPr lang="en" sz="2500" dirty="0"/>
              <a:t>Photos;</a:t>
            </a:r>
            <a:endParaRPr sz="2500" dirty="0"/>
          </a:p>
          <a:p>
            <a:pPr marL="914400" lvl="1" indent="-393700" algn="l" rtl="0">
              <a:lnSpc>
                <a:spcPct val="115000"/>
              </a:lnSpc>
              <a:spcBef>
                <a:spcPts val="0"/>
              </a:spcBef>
              <a:spcAft>
                <a:spcPts val="0"/>
              </a:spcAft>
              <a:buSzPts val="2600"/>
              <a:buChar char="○"/>
            </a:pPr>
            <a:r>
              <a:rPr lang="en" sz="2500" dirty="0"/>
              <a:t>Observational Notes.</a:t>
            </a:r>
            <a:endParaRPr sz="2500" dirty="0"/>
          </a:p>
          <a:p>
            <a:pPr marL="1371600" lvl="2" indent="-393700" algn="l" rtl="0">
              <a:lnSpc>
                <a:spcPct val="115000"/>
              </a:lnSpc>
              <a:spcBef>
                <a:spcPts val="0"/>
              </a:spcBef>
              <a:spcAft>
                <a:spcPts val="0"/>
              </a:spcAft>
              <a:buSzPts val="2600"/>
              <a:buChar char="▪"/>
            </a:pPr>
            <a:r>
              <a:rPr lang="en" sz="2500" dirty="0"/>
              <a:t>Note whether adjustments were needed.</a:t>
            </a:r>
            <a:endParaRPr sz="2500" dirty="0"/>
          </a:p>
          <a:p>
            <a:pPr marL="914400" lvl="1" indent="-393700" algn="l" rtl="0">
              <a:lnSpc>
                <a:spcPct val="115000"/>
              </a:lnSpc>
              <a:spcBef>
                <a:spcPts val="0"/>
              </a:spcBef>
              <a:spcAft>
                <a:spcPts val="0"/>
              </a:spcAft>
              <a:buSzPts val="2600"/>
              <a:buChar char="○"/>
            </a:pPr>
            <a:r>
              <a:rPr lang="en" sz="2500" dirty="0"/>
              <a:t>Sketches.</a:t>
            </a:r>
            <a:endParaRPr sz="25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37aef2c890e_0_22"/>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8" name="Google Shape;148;g37aef2c890e_0_22"/>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3767fe08b6e_0_49"/>
          <p:cNvSpPr txBox="1">
            <a:spLocks noGrp="1"/>
          </p:cNvSpPr>
          <p:nvPr>
            <p:ph type="title"/>
          </p:nvPr>
        </p:nvSpPr>
        <p:spPr>
          <a:xfrm>
            <a:off x="509650" y="0"/>
            <a:ext cx="4243200" cy="1225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Notebook Setup</a:t>
            </a:r>
            <a:endParaRPr dirty="0"/>
          </a:p>
        </p:txBody>
      </p:sp>
      <p:sp>
        <p:nvSpPr>
          <p:cNvPr id="154" name="Google Shape;154;g3767fe08b6e_0_49"/>
          <p:cNvSpPr txBox="1">
            <a:spLocks noGrp="1"/>
          </p:cNvSpPr>
          <p:nvPr>
            <p:ph type="body" idx="1"/>
          </p:nvPr>
        </p:nvSpPr>
        <p:spPr>
          <a:xfrm>
            <a:off x="456300" y="1225500"/>
            <a:ext cx="4243200" cy="3487649"/>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Test </a:t>
            </a:r>
            <a:r>
              <a:rPr lang="en" sz="2200" dirty="0"/>
              <a:t>(Leave space for data collection.)</a:t>
            </a:r>
            <a:endParaRPr sz="2200" dirty="0"/>
          </a:p>
          <a:p>
            <a:pPr marL="457200" lvl="0" indent="-381000" algn="l" rtl="0">
              <a:lnSpc>
                <a:spcPct val="100000"/>
              </a:lnSpc>
              <a:spcBef>
                <a:spcPts val="0"/>
              </a:spcBef>
              <a:spcAft>
                <a:spcPts val="0"/>
              </a:spcAft>
              <a:buSzPts val="2400"/>
              <a:buChar char="●"/>
            </a:pPr>
            <a:r>
              <a:rPr lang="en" sz="2400" dirty="0"/>
              <a:t>Prediction Check</a:t>
            </a:r>
            <a:endParaRPr sz="2400" dirty="0"/>
          </a:p>
          <a:p>
            <a:pPr marL="457200" lvl="0" indent="-381000" algn="l" rtl="0">
              <a:lnSpc>
                <a:spcPct val="100000"/>
              </a:lnSpc>
              <a:spcBef>
                <a:spcPts val="0"/>
              </a:spcBef>
              <a:spcAft>
                <a:spcPts val="0"/>
              </a:spcAft>
              <a:buSzPts val="2400"/>
              <a:buChar char="●"/>
            </a:pPr>
            <a:r>
              <a:rPr lang="en" sz="2400" dirty="0"/>
              <a:t>Analyze </a:t>
            </a:r>
            <a:r>
              <a:rPr lang="en" sz="2200" dirty="0"/>
              <a:t>(Leave space for analysis tool.) </a:t>
            </a:r>
            <a:endParaRPr sz="2200" dirty="0"/>
          </a:p>
          <a:p>
            <a:pPr marL="457200" lvl="0" indent="-381000" algn="l" rtl="0">
              <a:lnSpc>
                <a:spcPct val="100000"/>
              </a:lnSpc>
              <a:spcBef>
                <a:spcPts val="0"/>
              </a:spcBef>
              <a:spcAft>
                <a:spcPts val="0"/>
              </a:spcAft>
              <a:buSzPts val="2400"/>
              <a:buChar char="●"/>
            </a:pPr>
            <a:r>
              <a:rPr lang="en" sz="2400" dirty="0"/>
              <a:t>Variables Table</a:t>
            </a:r>
            <a:endParaRPr sz="2200" dirty="0"/>
          </a:p>
          <a:p>
            <a:pPr marL="457200" lvl="0" indent="-381000" algn="l" rtl="0">
              <a:lnSpc>
                <a:spcPct val="100000"/>
              </a:lnSpc>
              <a:spcBef>
                <a:spcPts val="0"/>
              </a:spcBef>
              <a:spcAft>
                <a:spcPts val="0"/>
              </a:spcAft>
              <a:buSzPts val="2400"/>
              <a:buChar char="●"/>
            </a:pPr>
            <a:r>
              <a:rPr lang="en" sz="2400" dirty="0"/>
              <a:t>Making sense of the Data </a:t>
            </a:r>
            <a:r>
              <a:rPr lang="en" sz="2200" dirty="0"/>
              <a:t>(see slide)</a:t>
            </a:r>
            <a:endParaRPr sz="2200" dirty="0"/>
          </a:p>
          <a:p>
            <a:pPr marL="457200" lvl="0" indent="-381000" algn="l" rtl="0">
              <a:lnSpc>
                <a:spcPct val="100000"/>
              </a:lnSpc>
              <a:spcBef>
                <a:spcPts val="0"/>
              </a:spcBef>
              <a:spcAft>
                <a:spcPts val="0"/>
              </a:spcAft>
              <a:buSzPts val="2400"/>
              <a:buChar char="●"/>
            </a:pPr>
            <a:r>
              <a:rPr lang="en" sz="2400" dirty="0"/>
              <a:t>Prediction Check </a:t>
            </a:r>
            <a:endParaRPr sz="2400" dirty="0"/>
          </a:p>
        </p:txBody>
      </p:sp>
      <p:pic>
        <p:nvPicPr>
          <p:cNvPr id="155" name="Google Shape;155;g3767fe08b6e_0_49" title="page 5.jpg"/>
          <p:cNvPicPr preferRelativeResize="0"/>
          <p:nvPr/>
        </p:nvPicPr>
        <p:blipFill rotWithShape="1">
          <a:blip r:embed="rId3">
            <a:alphaModFix/>
          </a:blip>
          <a:srcRect l="48860" t="4377" r="2041" b="26898"/>
          <a:stretch/>
        </p:blipFill>
        <p:spPr>
          <a:xfrm>
            <a:off x="5042176" y="140355"/>
            <a:ext cx="3263718" cy="1877632"/>
          </a:xfrm>
          <a:prstGeom prst="rect">
            <a:avLst/>
          </a:prstGeom>
          <a:noFill/>
          <a:ln w="28575" cap="flat" cmpd="sng">
            <a:solidFill>
              <a:srgbClr val="E5BB38"/>
            </a:solidFill>
            <a:prstDash val="solid"/>
            <a:round/>
            <a:headEnd type="none" w="sm" len="sm"/>
            <a:tailEnd type="none" w="sm" len="sm"/>
          </a:ln>
        </p:spPr>
      </p:pic>
      <p:pic>
        <p:nvPicPr>
          <p:cNvPr id="156" name="Google Shape;156;g3767fe08b6e_0_49" title="page 6.jpg"/>
          <p:cNvPicPr preferRelativeResize="0"/>
          <p:nvPr/>
        </p:nvPicPr>
        <p:blipFill rotWithShape="1">
          <a:blip r:embed="rId4">
            <a:alphaModFix/>
          </a:blip>
          <a:srcRect/>
          <a:stretch/>
        </p:blipFill>
        <p:spPr>
          <a:xfrm>
            <a:off x="5042176" y="807809"/>
            <a:ext cx="3263718" cy="1877632"/>
          </a:xfrm>
          <a:prstGeom prst="rect">
            <a:avLst/>
          </a:prstGeom>
          <a:noFill/>
          <a:ln w="28575" cap="flat" cmpd="sng">
            <a:solidFill>
              <a:srgbClr val="E5BB38"/>
            </a:solidFill>
            <a:prstDash val="solid"/>
            <a:round/>
            <a:headEnd type="none" w="sm" len="sm"/>
            <a:tailEnd type="none" w="sm" len="sm"/>
          </a:ln>
        </p:spPr>
      </p:pic>
      <p:pic>
        <p:nvPicPr>
          <p:cNvPr id="157" name="Google Shape;157;g3767fe08b6e_0_49" title="page 7.jpg"/>
          <p:cNvPicPr preferRelativeResize="0"/>
          <p:nvPr/>
        </p:nvPicPr>
        <p:blipFill rotWithShape="1">
          <a:blip r:embed="rId5">
            <a:alphaModFix/>
          </a:blip>
          <a:srcRect l="1606" t="6642" r="48334" b="14753"/>
          <a:stretch/>
        </p:blipFill>
        <p:spPr>
          <a:xfrm>
            <a:off x="5055153" y="2223606"/>
            <a:ext cx="3263718" cy="221217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3767fe08b6e_0_5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Test Prototype</a:t>
            </a:r>
            <a:endParaRPr dirty="0"/>
          </a:p>
        </p:txBody>
      </p:sp>
      <p:sp>
        <p:nvSpPr>
          <p:cNvPr id="163" name="Google Shape;163;g3767fe08b6e_0_54"/>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[Re-list criteria]</a:t>
            </a:r>
            <a:endParaRPr dirty="0"/>
          </a:p>
          <a:p>
            <a:pPr marL="0" lvl="0" indent="0" algn="l" rtl="0">
              <a:lnSpc>
                <a:spcPct val="100000"/>
              </a:lnSpc>
              <a:spcBef>
                <a:spcPts val="0"/>
              </a:spcBef>
              <a:spcAft>
                <a:spcPts val="0"/>
              </a:spcAft>
              <a:buSzPts val="2600"/>
              <a:buNone/>
            </a:pPr>
            <a:r>
              <a:rPr lang="en" dirty="0"/>
              <a:t>As a group, brainstorm and determine a collection tool.</a:t>
            </a:r>
            <a:endParaRPr dirty="0"/>
          </a:p>
          <a:p>
            <a:pPr marL="457200" lvl="0" indent="-393700" algn="l" rtl="0">
              <a:lnSpc>
                <a:spcPct val="100000"/>
              </a:lnSpc>
              <a:spcBef>
                <a:spcPts val="0"/>
              </a:spcBef>
              <a:spcAft>
                <a:spcPts val="0"/>
              </a:spcAft>
              <a:buSzPts val="2600"/>
              <a:buChar char="●"/>
            </a:pPr>
            <a:r>
              <a:rPr lang="en" dirty="0"/>
              <a:t>Use criteria and constraints from the Question phase.</a:t>
            </a:r>
            <a:endParaRPr dirty="0"/>
          </a:p>
          <a:p>
            <a:pPr marL="457200" lvl="0" indent="-393700" algn="l" rtl="0">
              <a:lnSpc>
                <a:spcPct val="100000"/>
              </a:lnSpc>
              <a:spcBef>
                <a:spcPts val="0"/>
              </a:spcBef>
              <a:spcAft>
                <a:spcPts val="0"/>
              </a:spcAft>
              <a:buSzPts val="2600"/>
              <a:buChar char="●"/>
            </a:pPr>
            <a:r>
              <a:rPr lang="en" dirty="0"/>
              <a:t>Follow a consistent process so that results are reliable and measurable.</a:t>
            </a:r>
            <a:endParaRPr dirty="0"/>
          </a:p>
          <a:p>
            <a:pPr marL="457200" lvl="0" indent="-393700" algn="l" rtl="0">
              <a:lnSpc>
                <a:spcPct val="100000"/>
              </a:lnSpc>
              <a:spcBef>
                <a:spcPts val="0"/>
              </a:spcBef>
              <a:spcAft>
                <a:spcPts val="0"/>
              </a:spcAft>
              <a:buSzPts val="2600"/>
              <a:buChar char="●"/>
            </a:pPr>
            <a:r>
              <a:rPr lang="en" dirty="0"/>
              <a:t>Gather data observations, measurements, and feedback.</a:t>
            </a:r>
            <a:endParaRPr dirty="0"/>
          </a:p>
          <a:p>
            <a:pPr marL="0" lvl="0" indent="0" algn="l" rtl="0">
              <a:lnSpc>
                <a:spcPct val="100000"/>
              </a:lnSpc>
              <a:spcBef>
                <a:spcPts val="0"/>
              </a:spcBef>
              <a:spcAft>
                <a:spcPts val="0"/>
              </a:spcAft>
              <a:buSzPts val="2600"/>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2"/>
          <p:cNvSpPr txBox="1">
            <a:spLocks noGrp="1"/>
          </p:cNvSpPr>
          <p:nvPr>
            <p:ph type="ctrTitle"/>
          </p:nvPr>
        </p:nvSpPr>
        <p:spPr>
          <a:xfrm>
            <a:off x="4348005" y="735116"/>
            <a:ext cx="4116600" cy="205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sz="4400" dirty="0"/>
              <a:t>STEM Challenge: </a:t>
            </a:r>
            <a:r>
              <a:rPr lang="en" sz="4000" dirty="0"/>
              <a:t>Enduring Edifice</a:t>
            </a:r>
            <a:endParaRPr sz="4000" dirty="0"/>
          </a:p>
        </p:txBody>
      </p:sp>
      <p:sp>
        <p:nvSpPr>
          <p:cNvPr id="46" name="Google Shape;46;p2"/>
          <p:cNvSpPr txBox="1">
            <a:spLocks noGrp="1"/>
          </p:cNvSpPr>
          <p:nvPr>
            <p:ph type="subTitle" idx="1"/>
          </p:nvPr>
        </p:nvSpPr>
        <p:spPr>
          <a:xfrm>
            <a:off x="4534162" y="2862503"/>
            <a:ext cx="4116600" cy="792600"/>
          </a:xfrm>
          <a:prstGeom prst="rect">
            <a:avLst/>
          </a:prstGeom>
          <a:noFill/>
          <a:ln>
            <a:noFill/>
          </a:ln>
        </p:spPr>
        <p:txBody>
          <a:bodyPr spcFirstLastPara="1" wrap="square" lIns="91425" tIns="91425" rIns="91425" bIns="91425" anchor="t" anchorCtr="0">
            <a:noAutofit/>
          </a:bodyPr>
          <a:lstStyle/>
          <a:p>
            <a:pPr marL="0" lvl="0" indent="0">
              <a:buClr>
                <a:schemeClr val="dk1"/>
              </a:buClr>
            </a:pPr>
            <a:r>
              <a:rPr lang="en-US" dirty="0"/>
              <a:t>Sustainability, Energy Systems</a:t>
            </a:r>
            <a:endParaRPr dirty="0"/>
          </a:p>
        </p:txBody>
      </p:sp>
      <p:pic>
        <p:nvPicPr>
          <p:cNvPr id="47" name="Google Shape;47;p2" title="Screenshot 2025-09-19 135253.png"/>
          <p:cNvPicPr preferRelativeResize="0"/>
          <p:nvPr/>
        </p:nvPicPr>
        <p:blipFill rotWithShape="1">
          <a:blip r:embed="rId3">
            <a:alphaModFix/>
          </a:blip>
          <a:srcRect/>
          <a:stretch/>
        </p:blipFill>
        <p:spPr>
          <a:xfrm>
            <a:off x="872423" y="1102266"/>
            <a:ext cx="3223458" cy="3138658"/>
          </a:xfrm>
          <a:prstGeom prst="hexagon">
            <a:avLst>
              <a:gd name="adj" fmla="val 25000"/>
              <a:gd name="vf" fmla="val 115470"/>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3794cad0fa3_1_32"/>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Analyze Prototype</a:t>
            </a:r>
            <a:endParaRPr dirty="0"/>
          </a:p>
        </p:txBody>
      </p:sp>
      <p:sp>
        <p:nvSpPr>
          <p:cNvPr id="169" name="Google Shape;169;g3794cad0fa3_1_32"/>
          <p:cNvSpPr txBox="1">
            <a:spLocks noGrp="1"/>
          </p:cNvSpPr>
          <p:nvPr>
            <p:ph type="body" idx="1"/>
          </p:nvPr>
        </p:nvSpPr>
        <p:spPr>
          <a:xfrm>
            <a:off x="456300" y="1152475"/>
            <a:ext cx="8225400" cy="1299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As a group, brainstorm how best to display your raw data for Analysis. Once selected, transfer your data.</a:t>
            </a:r>
            <a:endParaRPr dirty="0">
              <a:highlight>
                <a:srgbClr val="FFFF00"/>
              </a:highlight>
            </a:endParaRPr>
          </a:p>
          <a:p>
            <a:pPr marL="0" lvl="0" indent="0" algn="l" rtl="0">
              <a:lnSpc>
                <a:spcPct val="100000"/>
              </a:lnSpc>
              <a:spcBef>
                <a:spcPts val="0"/>
              </a:spcBef>
              <a:spcAft>
                <a:spcPts val="0"/>
              </a:spcAft>
              <a:buSzPts val="2600"/>
              <a:buNone/>
            </a:pPr>
            <a:endParaRPr dirty="0"/>
          </a:p>
        </p:txBody>
      </p:sp>
      <p:pic>
        <p:nvPicPr>
          <p:cNvPr id="170" name="Google Shape;170;g3794cad0fa3_1_32" title="Line_Graph_comparing_BRICS_countries_Education_Expenditure.png"/>
          <p:cNvPicPr preferRelativeResize="0"/>
          <p:nvPr/>
        </p:nvPicPr>
        <p:blipFill rotWithShape="1">
          <a:blip r:embed="rId3">
            <a:alphaModFix/>
          </a:blip>
          <a:srcRect/>
          <a:stretch/>
        </p:blipFill>
        <p:spPr>
          <a:xfrm>
            <a:off x="152400" y="2451475"/>
            <a:ext cx="3842459" cy="2539625"/>
          </a:xfrm>
          <a:prstGeom prst="rect">
            <a:avLst/>
          </a:prstGeom>
          <a:noFill/>
          <a:ln>
            <a:noFill/>
          </a:ln>
        </p:spPr>
      </p:pic>
      <p:pic>
        <p:nvPicPr>
          <p:cNvPr id="171" name="Google Shape;171;g3794cad0fa3_1_32" title="Pie_chart_graph.png"/>
          <p:cNvPicPr preferRelativeResize="0"/>
          <p:nvPr/>
        </p:nvPicPr>
        <p:blipFill rotWithShape="1">
          <a:blip r:embed="rId4">
            <a:alphaModFix/>
          </a:blip>
          <a:srcRect/>
          <a:stretch/>
        </p:blipFill>
        <p:spPr>
          <a:xfrm>
            <a:off x="4147259" y="2451475"/>
            <a:ext cx="2189814" cy="2539624"/>
          </a:xfrm>
          <a:prstGeom prst="rect">
            <a:avLst/>
          </a:prstGeom>
          <a:noFill/>
          <a:ln>
            <a:noFill/>
          </a:ln>
        </p:spPr>
      </p:pic>
      <p:pic>
        <p:nvPicPr>
          <p:cNvPr id="172" name="Google Shape;172;g3794cad0fa3_1_32" title="NYG_graph.jpg"/>
          <p:cNvPicPr preferRelativeResize="0"/>
          <p:nvPr/>
        </p:nvPicPr>
        <p:blipFill rotWithShape="1">
          <a:blip r:embed="rId5">
            <a:alphaModFix/>
          </a:blip>
          <a:srcRect/>
          <a:stretch/>
        </p:blipFill>
        <p:spPr>
          <a:xfrm>
            <a:off x="6489473" y="2451475"/>
            <a:ext cx="2502128" cy="193080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37c2eeff62d_0_23"/>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Analyze Prototype</a:t>
            </a:r>
            <a:endParaRPr dirty="0"/>
          </a:p>
        </p:txBody>
      </p:sp>
      <p:sp>
        <p:nvSpPr>
          <p:cNvPr id="178" name="Google Shape;178;g37c2eeff62d_0_23"/>
          <p:cNvSpPr txBox="1">
            <a:spLocks noGrp="1"/>
          </p:cNvSpPr>
          <p:nvPr>
            <p:ph type="body" idx="1"/>
          </p:nvPr>
        </p:nvSpPr>
        <p:spPr>
          <a:xfrm>
            <a:off x="456300" y="1152475"/>
            <a:ext cx="8225400" cy="35073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If you were going to recreate your prototype, what variables would you have? </a:t>
            </a:r>
            <a:endParaRPr dirty="0"/>
          </a:p>
          <a:p>
            <a:pPr marL="914400" lvl="1" indent="-393700" algn="l" rtl="0">
              <a:lnSpc>
                <a:spcPct val="100000"/>
              </a:lnSpc>
              <a:spcBef>
                <a:spcPts val="0"/>
              </a:spcBef>
              <a:spcAft>
                <a:spcPts val="0"/>
              </a:spcAft>
              <a:buSzPts val="2600"/>
              <a:buChar char="○"/>
            </a:pPr>
            <a:r>
              <a:rPr lang="en" dirty="0"/>
              <a:t>Dependent, independent, and constant.</a:t>
            </a:r>
            <a:endParaRPr dirty="0"/>
          </a:p>
          <a:p>
            <a:pPr marL="457200" lvl="0" indent="-393700" algn="l" rtl="0">
              <a:lnSpc>
                <a:spcPct val="100000"/>
              </a:lnSpc>
              <a:spcBef>
                <a:spcPts val="0"/>
              </a:spcBef>
              <a:spcAft>
                <a:spcPts val="0"/>
              </a:spcAft>
              <a:buSzPts val="2600"/>
              <a:buChar char="●"/>
            </a:pPr>
            <a:r>
              <a:rPr lang="en" dirty="0"/>
              <a:t>Answer the “Making sense of the data” questions. </a:t>
            </a:r>
            <a:endParaRPr dirty="0"/>
          </a:p>
          <a:p>
            <a:pPr marL="914400" lvl="1" indent="-393700" algn="l" rtl="0">
              <a:lnSpc>
                <a:spcPct val="100000"/>
              </a:lnSpc>
              <a:spcBef>
                <a:spcPts val="0"/>
              </a:spcBef>
              <a:spcAft>
                <a:spcPts val="0"/>
              </a:spcAft>
              <a:buSzPts val="2600"/>
              <a:buChar char="○"/>
            </a:pPr>
            <a:r>
              <a:rPr lang="en" dirty="0"/>
              <a:t>Did you succeed? Why or why not? </a:t>
            </a:r>
            <a:endParaRPr dirty="0"/>
          </a:p>
          <a:p>
            <a:pPr marL="914400" lvl="1" indent="-393700" algn="l" rtl="0">
              <a:lnSpc>
                <a:spcPct val="100000"/>
              </a:lnSpc>
              <a:spcBef>
                <a:spcPts val="0"/>
              </a:spcBef>
              <a:spcAft>
                <a:spcPts val="0"/>
              </a:spcAft>
              <a:buSzPts val="2600"/>
              <a:buChar char="○"/>
            </a:pPr>
            <a:r>
              <a:rPr lang="en" dirty="0"/>
              <a:t>Can you point to specific results that show strengths or weaknesses?</a:t>
            </a:r>
            <a:endParaRPr dirty="0"/>
          </a:p>
          <a:p>
            <a:pPr marL="0" lvl="0" indent="0" algn="l" rtl="0">
              <a:lnSpc>
                <a:spcPct val="100000"/>
              </a:lnSpc>
              <a:spcBef>
                <a:spcPts val="0"/>
              </a:spcBef>
              <a:spcAft>
                <a:spcPts val="0"/>
              </a:spcAft>
              <a:buSzPts val="2600"/>
              <a:buNone/>
            </a:pP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37aef2c890e_0_27"/>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4" name="Google Shape;184;g37aef2c890e_0_27"/>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3767fe08b6e_0_69"/>
          <p:cNvSpPr txBox="1">
            <a:spLocks noGrp="1"/>
          </p:cNvSpPr>
          <p:nvPr>
            <p:ph type="title"/>
          </p:nvPr>
        </p:nvSpPr>
        <p:spPr>
          <a:xfrm>
            <a:off x="503472" y="218001"/>
            <a:ext cx="4679700" cy="1231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Reflect &amp; Improve | Notebook Setup</a:t>
            </a:r>
            <a:endParaRPr dirty="0"/>
          </a:p>
        </p:txBody>
      </p:sp>
      <p:sp>
        <p:nvSpPr>
          <p:cNvPr id="190" name="Google Shape;190;g3767fe08b6e_0_69"/>
          <p:cNvSpPr txBox="1">
            <a:spLocks noGrp="1"/>
          </p:cNvSpPr>
          <p:nvPr>
            <p:ph type="body" idx="1"/>
          </p:nvPr>
        </p:nvSpPr>
        <p:spPr>
          <a:xfrm>
            <a:off x="440534" y="1522323"/>
            <a:ext cx="4861200" cy="31359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Reflect &amp; Improve. </a:t>
            </a:r>
            <a:endParaRPr sz="2400" dirty="0"/>
          </a:p>
          <a:p>
            <a:pPr marL="457200" lvl="0" indent="-381000" algn="l" rtl="0">
              <a:lnSpc>
                <a:spcPct val="100000"/>
              </a:lnSpc>
              <a:spcBef>
                <a:spcPts val="0"/>
              </a:spcBef>
              <a:spcAft>
                <a:spcPts val="0"/>
              </a:spcAft>
              <a:buSzPts val="2400"/>
              <a:buChar char="●"/>
            </a:pPr>
            <a:r>
              <a:rPr lang="en" sz="2400" dirty="0"/>
              <a:t>Answer the following: </a:t>
            </a:r>
            <a:endParaRPr sz="2400" dirty="0"/>
          </a:p>
          <a:p>
            <a:pPr marL="914400" lvl="1" indent="-368300" algn="l" rtl="0">
              <a:lnSpc>
                <a:spcPct val="100000"/>
              </a:lnSpc>
              <a:spcBef>
                <a:spcPts val="0"/>
              </a:spcBef>
              <a:spcAft>
                <a:spcPts val="0"/>
              </a:spcAft>
              <a:buSzPts val="2200"/>
              <a:buChar char="○"/>
            </a:pPr>
            <a:r>
              <a:rPr lang="en" sz="2200" dirty="0"/>
              <a:t>How effective was the prototype? </a:t>
            </a:r>
            <a:endParaRPr sz="2200" dirty="0"/>
          </a:p>
          <a:p>
            <a:pPr marL="914400" lvl="1" indent="-368300" algn="l" rtl="0">
              <a:lnSpc>
                <a:spcPct val="100000"/>
              </a:lnSpc>
              <a:spcBef>
                <a:spcPts val="0"/>
              </a:spcBef>
              <a:spcAft>
                <a:spcPts val="0"/>
              </a:spcAft>
              <a:buSzPts val="2200"/>
              <a:buChar char="○"/>
            </a:pPr>
            <a:r>
              <a:rPr lang="en" sz="2200" dirty="0"/>
              <a:t>How reliable or efficient was it? </a:t>
            </a:r>
            <a:endParaRPr sz="2200" dirty="0"/>
          </a:p>
          <a:p>
            <a:pPr marL="914400" lvl="1" indent="-368300" algn="l" rtl="0">
              <a:lnSpc>
                <a:spcPct val="100000"/>
              </a:lnSpc>
              <a:spcBef>
                <a:spcPts val="0"/>
              </a:spcBef>
              <a:spcAft>
                <a:spcPts val="0"/>
              </a:spcAft>
              <a:buSzPts val="2200"/>
              <a:buChar char="○"/>
            </a:pPr>
            <a:r>
              <a:rPr lang="en" sz="2200" dirty="0"/>
              <a:t>How would you improve the design? Draw your new model below. </a:t>
            </a:r>
            <a:endParaRPr sz="2200" dirty="0"/>
          </a:p>
        </p:txBody>
      </p:sp>
      <p:pic>
        <p:nvPicPr>
          <p:cNvPr id="191" name="Google Shape;191;g3767fe08b6e_0_69" title="page 7.jpg"/>
          <p:cNvPicPr preferRelativeResize="0"/>
          <p:nvPr/>
        </p:nvPicPr>
        <p:blipFill rotWithShape="1">
          <a:blip r:embed="rId3">
            <a:alphaModFix/>
          </a:blip>
          <a:srcRect l="51994" t="4156" r="1806" b="1601"/>
          <a:stretch/>
        </p:blipFill>
        <p:spPr>
          <a:xfrm>
            <a:off x="5357122" y="138738"/>
            <a:ext cx="3578771" cy="4266148"/>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3767fe08b6e_0_74"/>
          <p:cNvSpPr/>
          <p:nvPr/>
        </p:nvSpPr>
        <p:spPr>
          <a:xfrm>
            <a:off x="544175" y="3917750"/>
            <a:ext cx="7412400" cy="962100"/>
          </a:xfrm>
          <a:prstGeom prst="roundRect">
            <a:avLst>
              <a:gd name="adj" fmla="val 16667"/>
            </a:avLst>
          </a:prstGeom>
          <a:solidFill>
            <a:srgbClr val="E5BB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7" name="Google Shape;197;g3767fe08b6e_0_74"/>
          <p:cNvSpPr txBox="1">
            <a:spLocks noGrp="1"/>
          </p:cNvSpPr>
          <p:nvPr>
            <p:ph type="title"/>
          </p:nvPr>
        </p:nvSpPr>
        <p:spPr>
          <a:xfrm>
            <a:off x="481400" y="318901"/>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Reflect &amp; Improve | Review Test Results</a:t>
            </a:r>
            <a:endParaRPr dirty="0"/>
          </a:p>
        </p:txBody>
      </p:sp>
      <p:sp>
        <p:nvSpPr>
          <p:cNvPr id="198" name="Google Shape;198;g3767fe08b6e_0_74"/>
          <p:cNvSpPr txBox="1">
            <a:spLocks noGrp="1"/>
          </p:cNvSpPr>
          <p:nvPr>
            <p:ph type="body" idx="1"/>
          </p:nvPr>
        </p:nvSpPr>
        <p:spPr>
          <a:xfrm>
            <a:off x="459300" y="1010585"/>
            <a:ext cx="8225400" cy="2324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Review your test results.</a:t>
            </a:r>
            <a:endParaRPr dirty="0"/>
          </a:p>
          <a:p>
            <a:pPr marL="457200" lvl="0" indent="-393700" algn="l" rtl="0">
              <a:lnSpc>
                <a:spcPct val="100000"/>
              </a:lnSpc>
              <a:spcBef>
                <a:spcPts val="0"/>
              </a:spcBef>
              <a:spcAft>
                <a:spcPts val="0"/>
              </a:spcAft>
              <a:buSzPts val="2600"/>
              <a:buChar char="●"/>
            </a:pPr>
            <a:r>
              <a:rPr lang="en" dirty="0"/>
              <a:t>Identify strengths to keep and weaknesses to address.</a:t>
            </a:r>
            <a:endParaRPr dirty="0"/>
          </a:p>
          <a:p>
            <a:pPr marL="457200" lvl="0" indent="-393700" algn="l" rtl="0">
              <a:lnSpc>
                <a:spcPct val="100000"/>
              </a:lnSpc>
              <a:spcBef>
                <a:spcPts val="0"/>
              </a:spcBef>
              <a:spcAft>
                <a:spcPts val="0"/>
              </a:spcAft>
              <a:buSzPts val="2600"/>
              <a:buChar char="●"/>
            </a:pPr>
            <a:r>
              <a:rPr lang="en" dirty="0"/>
              <a:t>Propose targeted changes to improve the design.</a:t>
            </a:r>
            <a:endParaRPr dirty="0"/>
          </a:p>
          <a:p>
            <a:pPr marL="914400" lvl="1" indent="-393700" algn="l" rtl="0">
              <a:lnSpc>
                <a:spcPct val="115000"/>
              </a:lnSpc>
              <a:spcBef>
                <a:spcPts val="0"/>
              </a:spcBef>
              <a:spcAft>
                <a:spcPts val="0"/>
              </a:spcAft>
              <a:buSzPts val="2600"/>
              <a:buChar char="○"/>
            </a:pPr>
            <a:r>
              <a:rPr lang="en" dirty="0"/>
              <a:t>Consider materials, measurements, features, or construction methods.</a:t>
            </a:r>
            <a:endParaRPr dirty="0"/>
          </a:p>
          <a:p>
            <a:pPr marL="0" lvl="0" indent="0" algn="l" rtl="0">
              <a:lnSpc>
                <a:spcPct val="100000"/>
              </a:lnSpc>
              <a:spcBef>
                <a:spcPts val="0"/>
              </a:spcBef>
              <a:spcAft>
                <a:spcPts val="0"/>
              </a:spcAft>
              <a:buSzPts val="2600"/>
              <a:buNone/>
            </a:pPr>
            <a:endParaRPr dirty="0"/>
          </a:p>
          <a:p>
            <a:pPr marL="0" lvl="0" indent="0" algn="l" rtl="0">
              <a:lnSpc>
                <a:spcPct val="100000"/>
              </a:lnSpc>
              <a:spcBef>
                <a:spcPts val="0"/>
              </a:spcBef>
              <a:spcAft>
                <a:spcPts val="0"/>
              </a:spcAft>
              <a:buSzPts val="2600"/>
              <a:buNone/>
            </a:pPr>
            <a:endParaRPr dirty="0"/>
          </a:p>
        </p:txBody>
      </p:sp>
      <p:sp>
        <p:nvSpPr>
          <p:cNvPr id="199" name="Google Shape;199;g3767fe08b6e_0_74"/>
          <p:cNvSpPr txBox="1"/>
          <p:nvPr/>
        </p:nvSpPr>
        <p:spPr>
          <a:xfrm>
            <a:off x="565950" y="3896900"/>
            <a:ext cx="7729200" cy="962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2000" b="1" i="0" u="none" strike="noStrike" cap="none">
                <a:solidFill>
                  <a:schemeClr val="dk1"/>
                </a:solidFill>
                <a:latin typeface="Calibri"/>
                <a:ea typeface="Calibri"/>
                <a:cs typeface="Calibri"/>
                <a:sym typeface="Calibri"/>
              </a:rPr>
              <a:t>Engineering Tip</a:t>
            </a:r>
            <a:r>
              <a:rPr lang="en" sz="2000" i="0" u="none" strike="noStrike" cap="none">
                <a:solidFill>
                  <a:schemeClr val="dk1"/>
                </a:solidFill>
                <a:latin typeface="Calibri"/>
                <a:ea typeface="Calibri"/>
                <a:cs typeface="Calibri"/>
                <a:sym typeface="Calibri"/>
              </a:rPr>
              <a:t>: Your goal in this section is to make the design more effective, efficient, and reliable before retesting or final presentation.</a:t>
            </a:r>
            <a:endParaRPr sz="200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 sz="1800" b="0" i="0" u="none" strike="noStrike" cap="none">
                <a:solidFill>
                  <a:schemeClr val="dk2"/>
                </a:solidFill>
                <a:latin typeface="Arial"/>
                <a:ea typeface="Arial"/>
                <a:cs typeface="Arial"/>
                <a:sym typeface="Arial"/>
              </a:rPr>
              <a:t> </a:t>
            </a:r>
            <a:endParaRPr sz="1800" b="0" i="0" u="none" strike="noStrike" cap="none">
              <a:solidFill>
                <a:schemeClr val="dk2"/>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3771e86b4f7_0_0"/>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KWHL</a:t>
            </a:r>
            <a:endParaRPr/>
          </a:p>
        </p:txBody>
      </p:sp>
      <p:sp>
        <p:nvSpPr>
          <p:cNvPr id="205" name="Google Shape;205;g3771e86b4f7_0_0"/>
          <p:cNvSpPr txBox="1">
            <a:spLocks noGrp="1"/>
          </p:cNvSpPr>
          <p:nvPr>
            <p:ph type="body" idx="1"/>
          </p:nvPr>
        </p:nvSpPr>
        <p:spPr>
          <a:xfrm>
            <a:off x="456300" y="1152475"/>
            <a:ext cx="61221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a:t>Know</a:t>
            </a:r>
            <a:r>
              <a:rPr lang="en"/>
              <a:t>: What do I know about the task?</a:t>
            </a:r>
            <a:endParaRPr/>
          </a:p>
          <a:p>
            <a:pPr marL="457200" lvl="0" indent="-393700" algn="l" rtl="0">
              <a:lnSpc>
                <a:spcPct val="100000"/>
              </a:lnSpc>
              <a:spcBef>
                <a:spcPts val="0"/>
              </a:spcBef>
              <a:spcAft>
                <a:spcPts val="0"/>
              </a:spcAft>
              <a:buSzPts val="2600"/>
              <a:buChar char="●"/>
            </a:pPr>
            <a:r>
              <a:rPr lang="en" b="1"/>
              <a:t>Wonder</a:t>
            </a:r>
            <a:r>
              <a:rPr lang="en"/>
              <a:t>: What do I not know (and want to know) about the task?</a:t>
            </a:r>
            <a:endParaRPr/>
          </a:p>
          <a:p>
            <a:pPr marL="457200" lvl="0" indent="-393700" algn="l" rtl="0">
              <a:lnSpc>
                <a:spcPct val="100000"/>
              </a:lnSpc>
              <a:spcBef>
                <a:spcPts val="0"/>
              </a:spcBef>
              <a:spcAft>
                <a:spcPts val="0"/>
              </a:spcAft>
              <a:buSzPts val="2600"/>
              <a:buChar char="●"/>
            </a:pPr>
            <a:r>
              <a:rPr lang="en" b="1"/>
              <a:t>How</a:t>
            </a:r>
            <a:r>
              <a:rPr lang="en"/>
              <a:t>: How will I find the information I need to complete the task?</a:t>
            </a:r>
            <a:endParaRPr/>
          </a:p>
          <a:p>
            <a:pPr marL="457200" lvl="0" indent="-393700" algn="l" rtl="0">
              <a:lnSpc>
                <a:spcPct val="100000"/>
              </a:lnSpc>
              <a:spcBef>
                <a:spcPts val="0"/>
              </a:spcBef>
              <a:spcAft>
                <a:spcPts val="0"/>
              </a:spcAft>
              <a:buSzPts val="2600"/>
              <a:buChar char="●"/>
            </a:pPr>
            <a:r>
              <a:rPr lang="en" b="1">
                <a:solidFill>
                  <a:srgbClr val="971D20"/>
                </a:solidFill>
              </a:rPr>
              <a:t>Learn</a:t>
            </a:r>
            <a:r>
              <a:rPr lang="en">
                <a:solidFill>
                  <a:srgbClr val="971D20"/>
                </a:solidFill>
              </a:rPr>
              <a:t>:</a:t>
            </a:r>
            <a:r>
              <a:rPr lang="en"/>
              <a:t> What have I learned about the task?</a:t>
            </a:r>
            <a:endParaRPr/>
          </a:p>
        </p:txBody>
      </p:sp>
      <p:pic>
        <p:nvPicPr>
          <p:cNvPr id="206" name="Google Shape;206;g3771e86b4f7_0_0" title="K-W-H-L Graphic Organizer.png"/>
          <p:cNvPicPr preferRelativeResize="0"/>
          <p:nvPr/>
        </p:nvPicPr>
        <p:blipFill rotWithShape="1">
          <a:blip r:embed="rId3">
            <a:alphaModFix/>
          </a:blip>
          <a:srcRect/>
          <a:stretch/>
        </p:blipFill>
        <p:spPr>
          <a:xfrm>
            <a:off x="6578525" y="1152475"/>
            <a:ext cx="2377374" cy="18288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3767fe08b6e_0_84"/>
          <p:cNvSpPr txBox="1">
            <a:spLocks noGrp="1"/>
          </p:cNvSpPr>
          <p:nvPr>
            <p:ph type="title"/>
          </p:nvPr>
        </p:nvSpPr>
        <p:spPr>
          <a:xfrm>
            <a:off x="456175" y="445025"/>
            <a:ext cx="4880400" cy="1164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Communicate | Notebook Setup</a:t>
            </a:r>
            <a:endParaRPr/>
          </a:p>
        </p:txBody>
      </p:sp>
      <p:sp>
        <p:nvSpPr>
          <p:cNvPr id="212" name="Google Shape;212;g3767fe08b6e_0_84"/>
          <p:cNvSpPr txBox="1">
            <a:spLocks noGrp="1"/>
          </p:cNvSpPr>
          <p:nvPr>
            <p:ph type="body" idx="1"/>
          </p:nvPr>
        </p:nvSpPr>
        <p:spPr>
          <a:xfrm>
            <a:off x="456300" y="1609925"/>
            <a:ext cx="4343700" cy="29589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Communicate. </a:t>
            </a:r>
            <a:endParaRPr sz="2400" dirty="0"/>
          </a:p>
          <a:p>
            <a:pPr marL="457200" lvl="0" indent="-381000" algn="l" rtl="0">
              <a:lnSpc>
                <a:spcPct val="100000"/>
              </a:lnSpc>
              <a:spcBef>
                <a:spcPts val="0"/>
              </a:spcBef>
              <a:spcAft>
                <a:spcPts val="0"/>
              </a:spcAft>
              <a:buSzPts val="2400"/>
              <a:buChar char="●"/>
            </a:pPr>
            <a:r>
              <a:rPr lang="en" sz="2400" dirty="0"/>
              <a:t>Best Medium and why?</a:t>
            </a:r>
            <a:endParaRPr sz="2400" dirty="0"/>
          </a:p>
          <a:p>
            <a:pPr marL="914400" lvl="1" indent="-368300" algn="l" rtl="0">
              <a:lnSpc>
                <a:spcPct val="100000"/>
              </a:lnSpc>
              <a:spcBef>
                <a:spcPts val="0"/>
              </a:spcBef>
              <a:spcAft>
                <a:spcPts val="0"/>
              </a:spcAft>
              <a:buSzPts val="2200"/>
              <a:buChar char="○"/>
            </a:pPr>
            <a:r>
              <a:rPr lang="en" sz="2200" dirty="0"/>
              <a:t>Slide Presentation</a:t>
            </a:r>
            <a:endParaRPr sz="2200" dirty="0"/>
          </a:p>
          <a:p>
            <a:pPr marL="914400" lvl="1" indent="-368300" algn="l" rtl="0">
              <a:lnSpc>
                <a:spcPct val="100000"/>
              </a:lnSpc>
              <a:spcBef>
                <a:spcPts val="0"/>
              </a:spcBef>
              <a:spcAft>
                <a:spcPts val="0"/>
              </a:spcAft>
              <a:buSzPts val="2200"/>
              <a:buChar char="○"/>
            </a:pPr>
            <a:r>
              <a:rPr lang="en" sz="2200" dirty="0"/>
              <a:t>Journal Article</a:t>
            </a:r>
            <a:endParaRPr sz="2200" dirty="0"/>
          </a:p>
          <a:p>
            <a:pPr marL="914400" lvl="1" indent="-368300" algn="l" rtl="0">
              <a:lnSpc>
                <a:spcPct val="100000"/>
              </a:lnSpc>
              <a:spcBef>
                <a:spcPts val="0"/>
              </a:spcBef>
              <a:spcAft>
                <a:spcPts val="0"/>
              </a:spcAft>
              <a:buSzPts val="2200"/>
              <a:buChar char="○"/>
            </a:pPr>
            <a:r>
              <a:rPr lang="en" sz="2200" dirty="0"/>
              <a:t>Poster Presentation</a:t>
            </a:r>
            <a:endParaRPr sz="2200" dirty="0"/>
          </a:p>
          <a:p>
            <a:pPr marL="457200" lvl="0" indent="-381000" algn="l" rtl="0">
              <a:lnSpc>
                <a:spcPct val="100000"/>
              </a:lnSpc>
              <a:spcBef>
                <a:spcPts val="0"/>
              </a:spcBef>
              <a:spcAft>
                <a:spcPts val="0"/>
              </a:spcAft>
              <a:buSzPts val="2400"/>
              <a:buChar char="●"/>
            </a:pPr>
            <a:r>
              <a:rPr lang="en" sz="2400" dirty="0"/>
              <a:t>Create a mock-up or outline. </a:t>
            </a:r>
            <a:endParaRPr sz="2400" dirty="0"/>
          </a:p>
          <a:p>
            <a:pPr marL="457200" lvl="0" indent="-381000" algn="l" rtl="0">
              <a:lnSpc>
                <a:spcPct val="100000"/>
              </a:lnSpc>
              <a:spcBef>
                <a:spcPts val="0"/>
              </a:spcBef>
              <a:spcAft>
                <a:spcPts val="0"/>
              </a:spcAft>
              <a:buSzPts val="2400"/>
              <a:buChar char="●"/>
            </a:pPr>
            <a:r>
              <a:rPr lang="en" sz="2400" dirty="0"/>
              <a:t>Elevator Speech </a:t>
            </a:r>
            <a:r>
              <a:rPr lang="en" sz="2200" dirty="0"/>
              <a:t>(see slide).</a:t>
            </a:r>
            <a:endParaRPr sz="2200" dirty="0"/>
          </a:p>
        </p:txBody>
      </p:sp>
      <p:pic>
        <p:nvPicPr>
          <p:cNvPr id="213" name="Google Shape;213;g3767fe08b6e_0_84" title="page 8.jpg"/>
          <p:cNvPicPr preferRelativeResize="0"/>
          <p:nvPr/>
        </p:nvPicPr>
        <p:blipFill rotWithShape="1">
          <a:blip r:embed="rId3">
            <a:alphaModFix/>
          </a:blip>
          <a:srcRect/>
          <a:stretch/>
        </p:blipFill>
        <p:spPr>
          <a:xfrm>
            <a:off x="4729655" y="709012"/>
            <a:ext cx="4146330" cy="2958900"/>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3767fe08b6e_0_79"/>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Communicate | Real-World Connections</a:t>
            </a:r>
            <a:endParaRPr/>
          </a:p>
        </p:txBody>
      </p:sp>
      <p:sp>
        <p:nvSpPr>
          <p:cNvPr id="219" name="Google Shape;219;g3767fe08b6e_0_79"/>
          <p:cNvSpPr txBox="1">
            <a:spLocks noGrp="1"/>
          </p:cNvSpPr>
          <p:nvPr>
            <p:ph type="body" idx="1"/>
          </p:nvPr>
        </p:nvSpPr>
        <p:spPr>
          <a:xfrm>
            <a:off x="456300" y="1152475"/>
            <a:ext cx="83319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a:t>Congratulations! Your group has been chosen to present at the annual Stark Expo, hosted by billionaire superhero Tony Stark.</a:t>
            </a:r>
            <a:endParaRPr/>
          </a:p>
          <a:p>
            <a:pPr marL="457200" lvl="0" indent="-393700" algn="l" rtl="0">
              <a:lnSpc>
                <a:spcPct val="100000"/>
              </a:lnSpc>
              <a:spcBef>
                <a:spcPts val="0"/>
              </a:spcBef>
              <a:spcAft>
                <a:spcPts val="0"/>
              </a:spcAft>
              <a:buSzPts val="2600"/>
              <a:buAutoNum type="arabicPeriod"/>
            </a:pPr>
            <a:r>
              <a:rPr lang="en"/>
              <a:t>Decide on the best medium to present your prototype and experience. </a:t>
            </a:r>
            <a:endParaRPr/>
          </a:p>
          <a:p>
            <a:pPr marL="457200" lvl="0" indent="-393700" algn="l" rtl="0">
              <a:lnSpc>
                <a:spcPct val="100000"/>
              </a:lnSpc>
              <a:spcBef>
                <a:spcPts val="0"/>
              </a:spcBef>
              <a:spcAft>
                <a:spcPts val="0"/>
              </a:spcAft>
              <a:buSzPts val="2600"/>
              <a:buAutoNum type="arabicPeriod"/>
            </a:pPr>
            <a:r>
              <a:rPr lang="en"/>
              <a:t>Create a mock-up or outline of what you would actually present.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3767fe08b6e_0_9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Debrief| Elevator Speech</a:t>
            </a:r>
            <a:endParaRPr/>
          </a:p>
        </p:txBody>
      </p:sp>
      <p:sp>
        <p:nvSpPr>
          <p:cNvPr id="225" name="Google Shape;225;g3767fe08b6e_0_94"/>
          <p:cNvSpPr txBox="1">
            <a:spLocks noGrp="1"/>
          </p:cNvSpPr>
          <p:nvPr>
            <p:ph type="body" idx="1"/>
          </p:nvPr>
        </p:nvSpPr>
        <p:spPr>
          <a:xfrm>
            <a:off x="456300" y="1152475"/>
            <a:ext cx="63966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a:t>Take your mock-up or outline and create a 3-5 minute speech. </a:t>
            </a:r>
            <a:endParaRPr/>
          </a:p>
          <a:p>
            <a:pPr marL="914400" lvl="1" indent="-393700" algn="l" rtl="0">
              <a:lnSpc>
                <a:spcPct val="115000"/>
              </a:lnSpc>
              <a:spcBef>
                <a:spcPts val="0"/>
              </a:spcBef>
              <a:spcAft>
                <a:spcPts val="0"/>
              </a:spcAft>
              <a:buSzPts val="2600"/>
              <a:buChar char="○"/>
            </a:pPr>
            <a:r>
              <a:rPr lang="en"/>
              <a:t>Be sure to add transitions between ideas. </a:t>
            </a:r>
            <a:endParaRPr/>
          </a:p>
          <a:p>
            <a:pPr marL="457200" lvl="0" indent="-393700" algn="l" rtl="0">
              <a:lnSpc>
                <a:spcPct val="100000"/>
              </a:lnSpc>
              <a:spcBef>
                <a:spcPts val="0"/>
              </a:spcBef>
              <a:spcAft>
                <a:spcPts val="0"/>
              </a:spcAft>
              <a:buSzPts val="2600"/>
              <a:buChar char="●"/>
            </a:pPr>
            <a:r>
              <a:rPr lang="en"/>
              <a:t>Practice! </a:t>
            </a:r>
            <a:endParaRPr/>
          </a:p>
        </p:txBody>
      </p:sp>
      <p:pic>
        <p:nvPicPr>
          <p:cNvPr id="226" name="Google Shape;226;g3767fe08b6e_0_94" title="Elevator Speech.png"/>
          <p:cNvPicPr preferRelativeResize="0"/>
          <p:nvPr/>
        </p:nvPicPr>
        <p:blipFill rotWithShape="1">
          <a:blip r:embed="rId3">
            <a:alphaModFix/>
          </a:blip>
          <a:srcRect l="1633" r="1644"/>
          <a:stretch/>
        </p:blipFill>
        <p:spPr>
          <a:xfrm>
            <a:off x="6852775" y="1152475"/>
            <a:ext cx="1828800" cy="18288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3767fe08b6e_0_99"/>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Debrief| 3-2-1</a:t>
            </a:r>
            <a:endParaRPr/>
          </a:p>
        </p:txBody>
      </p:sp>
      <p:sp>
        <p:nvSpPr>
          <p:cNvPr id="232" name="Google Shape;232;g3767fe08b6e_0_99"/>
          <p:cNvSpPr txBox="1">
            <a:spLocks noGrp="1"/>
          </p:cNvSpPr>
          <p:nvPr>
            <p:ph type="body" idx="1"/>
          </p:nvPr>
        </p:nvSpPr>
        <p:spPr>
          <a:xfrm>
            <a:off x="456300" y="1152475"/>
            <a:ext cx="63966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AutoNum type="arabicPeriod" startAt="3"/>
            </a:pPr>
            <a:r>
              <a:rPr lang="en"/>
              <a:t>What are </a:t>
            </a:r>
            <a:r>
              <a:rPr lang="en" b="1">
                <a:solidFill>
                  <a:srgbClr val="91192A"/>
                </a:solidFill>
              </a:rPr>
              <a:t>three </a:t>
            </a:r>
            <a:r>
              <a:rPr lang="en"/>
              <a:t>things you learned?</a:t>
            </a:r>
            <a:endParaRPr/>
          </a:p>
          <a:p>
            <a:pPr marL="457200" lvl="0" indent="-393700" algn="l" rtl="0">
              <a:lnSpc>
                <a:spcPct val="100000"/>
              </a:lnSpc>
              <a:spcBef>
                <a:spcPts val="0"/>
              </a:spcBef>
              <a:spcAft>
                <a:spcPts val="0"/>
              </a:spcAft>
              <a:buSzPts val="2600"/>
              <a:buAutoNum type="arabicPeriod" startAt="2"/>
            </a:pPr>
            <a:r>
              <a:rPr lang="en"/>
              <a:t>What are </a:t>
            </a:r>
            <a:r>
              <a:rPr lang="en" b="1">
                <a:solidFill>
                  <a:srgbClr val="91192A"/>
                </a:solidFill>
              </a:rPr>
              <a:t>two </a:t>
            </a:r>
            <a:r>
              <a:rPr lang="en"/>
              <a:t>challenges you overcame?</a:t>
            </a:r>
            <a:endParaRPr/>
          </a:p>
          <a:p>
            <a:pPr marL="457200" lvl="0" indent="-393700" algn="l" rtl="0">
              <a:lnSpc>
                <a:spcPct val="100000"/>
              </a:lnSpc>
              <a:spcBef>
                <a:spcPts val="0"/>
              </a:spcBef>
              <a:spcAft>
                <a:spcPts val="0"/>
              </a:spcAft>
              <a:buSzPts val="2600"/>
              <a:buAutoNum type="arabicPeriod"/>
            </a:pPr>
            <a:r>
              <a:rPr lang="en"/>
              <a:t>What is </a:t>
            </a:r>
            <a:r>
              <a:rPr lang="en" b="1">
                <a:solidFill>
                  <a:srgbClr val="91192A"/>
                </a:solidFill>
              </a:rPr>
              <a:t>one </a:t>
            </a:r>
            <a:r>
              <a:rPr lang="en"/>
              <a:t>improvement you would make if you had more time?</a:t>
            </a:r>
            <a:endParaRPr/>
          </a:p>
        </p:txBody>
      </p:sp>
      <p:pic>
        <p:nvPicPr>
          <p:cNvPr id="233" name="Google Shape;233;g3767fe08b6e_0_99" title="3-2-1 (4).png"/>
          <p:cNvPicPr preferRelativeResize="0"/>
          <p:nvPr/>
        </p:nvPicPr>
        <p:blipFill rotWithShape="1">
          <a:blip r:embed="rId3">
            <a:alphaModFix/>
          </a:blip>
          <a:srcRect/>
          <a:stretch/>
        </p:blipFill>
        <p:spPr>
          <a:xfrm>
            <a:off x="6852775" y="1152475"/>
            <a:ext cx="1828800" cy="1828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3"/>
          <p:cNvSpPr txBox="1">
            <a:spLocks noGrp="1"/>
          </p:cNvSpPr>
          <p:nvPr>
            <p:ph type="ctrTitle"/>
          </p:nvPr>
        </p:nvSpPr>
        <p:spPr>
          <a:xfrm>
            <a:off x="933924" y="1494141"/>
            <a:ext cx="7326600" cy="79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dirty="0"/>
              <a:t>Essential Question</a:t>
            </a:r>
            <a:endParaRPr dirty="0"/>
          </a:p>
        </p:txBody>
      </p:sp>
      <p:sp>
        <p:nvSpPr>
          <p:cNvPr id="53" name="Google Shape;53;p3"/>
          <p:cNvSpPr txBox="1">
            <a:spLocks noGrp="1"/>
          </p:cNvSpPr>
          <p:nvPr>
            <p:ph type="subTitle" idx="1"/>
          </p:nvPr>
        </p:nvSpPr>
        <p:spPr>
          <a:xfrm>
            <a:off x="883475" y="2624123"/>
            <a:ext cx="7326600" cy="9621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How can we use the engineering design process to solve real world problems?</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g3767fe08b6e_0_9"/>
          <p:cNvSpPr txBox="1">
            <a:spLocks noGrp="1"/>
          </p:cNvSpPr>
          <p:nvPr>
            <p:ph type="ctrTitle"/>
          </p:nvPr>
        </p:nvSpPr>
        <p:spPr>
          <a:xfrm>
            <a:off x="877169" y="1620265"/>
            <a:ext cx="7326600" cy="79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dirty="0"/>
              <a:t>Learning Objective</a:t>
            </a:r>
            <a:endParaRPr dirty="0"/>
          </a:p>
        </p:txBody>
      </p:sp>
      <p:sp>
        <p:nvSpPr>
          <p:cNvPr id="59" name="Google Shape;59;g3767fe08b6e_0_9"/>
          <p:cNvSpPr txBox="1">
            <a:spLocks noGrp="1"/>
          </p:cNvSpPr>
          <p:nvPr>
            <p:ph type="subTitle" idx="1"/>
          </p:nvPr>
        </p:nvSpPr>
        <p:spPr>
          <a:xfrm>
            <a:off x="908700" y="2649348"/>
            <a:ext cx="7326600" cy="9621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Students will use the engineering design process to solve a real world problem.</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g37866689b3d_0_4"/>
          <p:cNvSpPr txBox="1">
            <a:spLocks noGrp="1"/>
          </p:cNvSpPr>
          <p:nvPr>
            <p:ph type="title"/>
          </p:nvPr>
        </p:nvSpPr>
        <p:spPr>
          <a:xfrm>
            <a:off x="364735" y="180164"/>
            <a:ext cx="4486500" cy="1278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Question | </a:t>
            </a:r>
            <a:endParaRPr dirty="0"/>
          </a:p>
          <a:p>
            <a:pPr marL="0" lvl="0" indent="0" algn="l" rtl="0">
              <a:lnSpc>
                <a:spcPct val="100000"/>
              </a:lnSpc>
              <a:spcBef>
                <a:spcPts val="0"/>
              </a:spcBef>
              <a:spcAft>
                <a:spcPts val="0"/>
              </a:spcAft>
              <a:buSzPts val="3600"/>
              <a:buNone/>
            </a:pPr>
            <a:r>
              <a:rPr lang="en" dirty="0"/>
              <a:t>Notebook Setup</a:t>
            </a:r>
            <a:endParaRPr dirty="0"/>
          </a:p>
        </p:txBody>
      </p:sp>
      <p:sp>
        <p:nvSpPr>
          <p:cNvPr id="65" name="Google Shape;65;g37866689b3d_0_4"/>
          <p:cNvSpPr txBox="1">
            <a:spLocks noGrp="1"/>
          </p:cNvSpPr>
          <p:nvPr>
            <p:ph type="body" idx="1"/>
          </p:nvPr>
        </p:nvSpPr>
        <p:spPr>
          <a:xfrm>
            <a:off x="491950" y="1459064"/>
            <a:ext cx="4332300" cy="32946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Title of STEM Challenge</a:t>
            </a:r>
            <a:endParaRPr sz="2400" dirty="0"/>
          </a:p>
          <a:p>
            <a:pPr marL="457200" lvl="0" indent="-381000" algn="l" rtl="0">
              <a:lnSpc>
                <a:spcPct val="100000"/>
              </a:lnSpc>
              <a:spcBef>
                <a:spcPts val="0"/>
              </a:spcBef>
              <a:spcAft>
                <a:spcPts val="0"/>
              </a:spcAft>
              <a:buSzPts val="2400"/>
              <a:buChar char="●"/>
            </a:pPr>
            <a:r>
              <a:rPr lang="en" sz="2400" dirty="0"/>
              <a:t>Question</a:t>
            </a:r>
            <a:endParaRPr sz="2400" dirty="0"/>
          </a:p>
          <a:p>
            <a:pPr marL="457200" lvl="0" indent="-381000" algn="l" rtl="0">
              <a:lnSpc>
                <a:spcPct val="100000"/>
              </a:lnSpc>
              <a:spcBef>
                <a:spcPts val="0"/>
              </a:spcBef>
              <a:spcAft>
                <a:spcPts val="0"/>
              </a:spcAft>
              <a:buSzPts val="2400"/>
              <a:buChar char="●"/>
            </a:pPr>
            <a:r>
              <a:rPr lang="en" sz="2400" dirty="0"/>
              <a:t>Criteria</a:t>
            </a:r>
            <a:endParaRPr sz="2400" dirty="0"/>
          </a:p>
          <a:p>
            <a:pPr marL="457200" lvl="0" indent="-381000" algn="l" rtl="0">
              <a:lnSpc>
                <a:spcPct val="100000"/>
              </a:lnSpc>
              <a:spcBef>
                <a:spcPts val="0"/>
              </a:spcBef>
              <a:spcAft>
                <a:spcPts val="0"/>
              </a:spcAft>
              <a:buSzPts val="2400"/>
              <a:buChar char="●"/>
            </a:pPr>
            <a:r>
              <a:rPr lang="en" sz="2400" dirty="0"/>
              <a:t>Hypothesis or Prediction</a:t>
            </a:r>
            <a:endParaRPr sz="2400" dirty="0"/>
          </a:p>
          <a:p>
            <a:pPr marL="457200" lvl="0" indent="-381000" algn="l" rtl="0">
              <a:lnSpc>
                <a:spcPct val="100000"/>
              </a:lnSpc>
              <a:spcBef>
                <a:spcPts val="0"/>
              </a:spcBef>
              <a:spcAft>
                <a:spcPts val="0"/>
              </a:spcAft>
              <a:buSzPts val="2400"/>
              <a:buChar char="●"/>
            </a:pPr>
            <a:r>
              <a:rPr lang="en" sz="2400" dirty="0"/>
              <a:t>Brainstorm </a:t>
            </a:r>
            <a:r>
              <a:rPr lang="en" sz="2200" dirty="0"/>
              <a:t>(leave space for work)</a:t>
            </a:r>
            <a:endParaRPr sz="2200" dirty="0"/>
          </a:p>
          <a:p>
            <a:pPr marL="457200" lvl="0" indent="-381000" algn="l" rtl="0">
              <a:lnSpc>
                <a:spcPct val="100000"/>
              </a:lnSpc>
              <a:spcBef>
                <a:spcPts val="0"/>
              </a:spcBef>
              <a:spcAft>
                <a:spcPts val="0"/>
              </a:spcAft>
              <a:buSzPts val="2400"/>
              <a:buChar char="●"/>
            </a:pPr>
            <a:r>
              <a:rPr lang="en" sz="2400" dirty="0"/>
              <a:t>KWHL chart </a:t>
            </a:r>
            <a:r>
              <a:rPr lang="en" sz="2200" dirty="0"/>
              <a:t>(see later slide)</a:t>
            </a:r>
            <a:r>
              <a:rPr lang="en" sz="2400" dirty="0"/>
              <a:t> </a:t>
            </a:r>
            <a:endParaRPr sz="2400" dirty="0"/>
          </a:p>
          <a:p>
            <a:pPr marL="457200" lvl="0" indent="-381000" algn="l" rtl="0">
              <a:lnSpc>
                <a:spcPct val="100000"/>
              </a:lnSpc>
              <a:spcBef>
                <a:spcPts val="0"/>
              </a:spcBef>
              <a:spcAft>
                <a:spcPts val="0"/>
              </a:spcAft>
              <a:buSzPts val="2400"/>
              <a:buChar char="●"/>
            </a:pPr>
            <a:r>
              <a:rPr lang="en" sz="2400" dirty="0"/>
              <a:t>Prediction Check </a:t>
            </a:r>
            <a:r>
              <a:rPr lang="en" sz="2200" dirty="0"/>
              <a:t>(see later slide)</a:t>
            </a:r>
            <a:endParaRPr sz="2200" dirty="0"/>
          </a:p>
        </p:txBody>
      </p:sp>
      <p:pic>
        <p:nvPicPr>
          <p:cNvPr id="66" name="Google Shape;66;g37866689b3d_0_4" title="page 1.jpg"/>
          <p:cNvPicPr preferRelativeResize="0"/>
          <p:nvPr/>
        </p:nvPicPr>
        <p:blipFill rotWithShape="1">
          <a:blip r:embed="rId3">
            <a:alphaModFix/>
          </a:blip>
          <a:srcRect/>
          <a:stretch/>
        </p:blipFill>
        <p:spPr>
          <a:xfrm>
            <a:off x="4745421" y="154503"/>
            <a:ext cx="3771080" cy="2090507"/>
          </a:xfrm>
          <a:prstGeom prst="rect">
            <a:avLst/>
          </a:prstGeom>
          <a:noFill/>
          <a:ln w="28575" cap="flat" cmpd="sng">
            <a:solidFill>
              <a:srgbClr val="E5BB38"/>
            </a:solidFill>
            <a:prstDash val="solid"/>
            <a:round/>
            <a:headEnd type="none" w="sm" len="sm"/>
            <a:tailEnd type="none" w="sm" len="sm"/>
          </a:ln>
        </p:spPr>
      </p:pic>
      <p:pic>
        <p:nvPicPr>
          <p:cNvPr id="67" name="Google Shape;67;g37866689b3d_0_4" title="page 2.jpg"/>
          <p:cNvPicPr preferRelativeResize="0"/>
          <p:nvPr/>
        </p:nvPicPr>
        <p:blipFill rotWithShape="1">
          <a:blip r:embed="rId4">
            <a:alphaModFix/>
          </a:blip>
          <a:srcRect/>
          <a:stretch/>
        </p:blipFill>
        <p:spPr>
          <a:xfrm>
            <a:off x="4769968" y="2410235"/>
            <a:ext cx="3800815" cy="201356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g3767fe08b6e_0_1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Question | Scenario</a:t>
            </a:r>
            <a:endParaRPr/>
          </a:p>
        </p:txBody>
      </p:sp>
      <p:sp>
        <p:nvSpPr>
          <p:cNvPr id="73" name="Google Shape;73;g3767fe08b6e_0_14"/>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p>
            <a:pPr lvl="0"/>
            <a:r>
              <a:rPr lang="en" b="1" dirty="0"/>
              <a:t>Problem</a:t>
            </a:r>
            <a:r>
              <a:rPr lang="en" dirty="0"/>
              <a:t>: </a:t>
            </a:r>
            <a:r>
              <a:rPr lang="en-US" dirty="0"/>
              <a:t>All around the world, engineers and architects work together to design buildings that can stand the test of time and resist challenges like weather, weight, and natural disasters. Some of the oldest structures, like the pyramids, have lasted for thousands of years! </a:t>
            </a:r>
          </a:p>
          <a:p>
            <a:pPr lvl="0"/>
            <a:r>
              <a:rPr lang="en" b="1" dirty="0"/>
              <a:t>Your Task</a:t>
            </a:r>
            <a:r>
              <a:rPr lang="en" dirty="0"/>
              <a:t>: </a:t>
            </a:r>
            <a:r>
              <a:rPr lang="en-US" dirty="0"/>
              <a:t>In this challenge, you will design and build a model of a structure that is strong, stable, and able to endure outside forces without collapsing.</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9" name="Google Shape;79;g3767fe08b6e_0_19"/>
          <p:cNvSpPr txBox="1">
            <a:spLocks noGrp="1"/>
          </p:cNvSpPr>
          <p:nvPr>
            <p:ph type="title"/>
          </p:nvPr>
        </p:nvSpPr>
        <p:spPr>
          <a:xfrm>
            <a:off x="456300" y="205370"/>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Question | Criteria</a:t>
            </a:r>
            <a:endParaRPr dirty="0"/>
          </a:p>
        </p:txBody>
      </p:sp>
      <p:sp>
        <p:nvSpPr>
          <p:cNvPr id="80" name="Google Shape;80;g3767fe08b6e_0_19"/>
          <p:cNvSpPr txBox="1">
            <a:spLocks noGrp="1"/>
          </p:cNvSpPr>
          <p:nvPr>
            <p:ph type="body" idx="1"/>
          </p:nvPr>
        </p:nvSpPr>
        <p:spPr>
          <a:xfrm>
            <a:off x="456300" y="894725"/>
            <a:ext cx="7724205" cy="3652728"/>
          </a:xfrm>
          <a:prstGeom prst="rect">
            <a:avLst/>
          </a:prstGeom>
          <a:noFill/>
          <a:ln>
            <a:noFill/>
          </a:ln>
        </p:spPr>
        <p:txBody>
          <a:bodyPr spcFirstLastPara="1" wrap="square" lIns="91425" tIns="91425" rIns="91425" bIns="91425" anchor="t" anchorCtr="0">
            <a:noAutofit/>
          </a:bodyPr>
          <a:lstStyle/>
          <a:p>
            <a:pPr algn="just">
              <a:buSzPct val="100000"/>
            </a:pPr>
            <a:r>
              <a:rPr lang="en-US" sz="2200" dirty="0"/>
              <a:t>Your building must be able to stand on its own without falling over.</a:t>
            </a:r>
          </a:p>
          <a:p>
            <a:pPr algn="just">
              <a:buSzPct val="100000"/>
            </a:pPr>
            <a:r>
              <a:rPr lang="en-US" sz="2200" dirty="0"/>
              <a:t>Your structure must be at least [insert minimum height, e.g., 30 cm or 12 inches].</a:t>
            </a:r>
          </a:p>
          <a:p>
            <a:pPr algn="just">
              <a:buSzPct val="100000"/>
            </a:pPr>
            <a:r>
              <a:rPr lang="en-US" sz="2200" dirty="0"/>
              <a:t>You may only use the materials provided (e.g., straws, paper, tape, cardboard, sticks, or marshmallows).</a:t>
            </a:r>
          </a:p>
          <a:p>
            <a:pPr algn="just">
              <a:buSzPct val="100000"/>
            </a:pPr>
            <a:r>
              <a:rPr lang="en-US" sz="2200" dirty="0"/>
              <a:t>Your building will be tested for strength by adding small weights or gently applying force.</a:t>
            </a:r>
          </a:p>
          <a:p>
            <a:pPr algn="just">
              <a:buSzPct val="100000"/>
            </a:pPr>
            <a:r>
              <a:rPr lang="en-US" sz="2200" b="1" dirty="0"/>
              <a:t>Bonus challenge</a:t>
            </a:r>
            <a:r>
              <a:rPr lang="en-US" sz="2200" dirty="0"/>
              <a:t>: Design your building to withstand “wind” from a fan or shaking (earthquake simulation).</a:t>
            </a:r>
          </a:p>
          <a:p>
            <a:pPr lvl="0" indent="-381000">
              <a:buSzPts val="2400"/>
            </a:pPr>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g3767fe08b6e_0_2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Question | KWHL</a:t>
            </a:r>
            <a:endParaRPr/>
          </a:p>
        </p:txBody>
      </p:sp>
      <p:sp>
        <p:nvSpPr>
          <p:cNvPr id="87" name="Google Shape;87;g3767fe08b6e_0_24"/>
          <p:cNvSpPr txBox="1">
            <a:spLocks noGrp="1"/>
          </p:cNvSpPr>
          <p:nvPr>
            <p:ph type="body" idx="1"/>
          </p:nvPr>
        </p:nvSpPr>
        <p:spPr>
          <a:xfrm>
            <a:off x="456300" y="1152475"/>
            <a:ext cx="6122100" cy="216459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dirty="0">
                <a:solidFill>
                  <a:srgbClr val="971D20"/>
                </a:solidFill>
              </a:rPr>
              <a:t>Know</a:t>
            </a:r>
            <a:r>
              <a:rPr lang="en" dirty="0">
                <a:solidFill>
                  <a:srgbClr val="971D20"/>
                </a:solidFill>
              </a:rPr>
              <a:t>:</a:t>
            </a:r>
            <a:r>
              <a:rPr lang="en" dirty="0"/>
              <a:t> What do I know about the task?</a:t>
            </a:r>
            <a:endParaRPr dirty="0"/>
          </a:p>
          <a:p>
            <a:pPr marL="457200" lvl="0" indent="-393700" algn="l" rtl="0">
              <a:lnSpc>
                <a:spcPct val="100000"/>
              </a:lnSpc>
              <a:spcBef>
                <a:spcPts val="0"/>
              </a:spcBef>
              <a:spcAft>
                <a:spcPts val="0"/>
              </a:spcAft>
              <a:buSzPts val="2600"/>
              <a:buChar char="●"/>
            </a:pPr>
            <a:r>
              <a:rPr lang="en" b="1" dirty="0">
                <a:solidFill>
                  <a:srgbClr val="971D20"/>
                </a:solidFill>
              </a:rPr>
              <a:t>Wonder</a:t>
            </a:r>
            <a:r>
              <a:rPr lang="en" dirty="0">
                <a:solidFill>
                  <a:srgbClr val="971D20"/>
                </a:solidFill>
              </a:rPr>
              <a:t>:</a:t>
            </a:r>
            <a:r>
              <a:rPr lang="en" dirty="0"/>
              <a:t> What do I not know (and want to know) about the task?</a:t>
            </a:r>
            <a:endParaRPr dirty="0"/>
          </a:p>
        </p:txBody>
      </p:sp>
      <p:pic>
        <p:nvPicPr>
          <p:cNvPr id="88" name="Google Shape;88;g3767fe08b6e_0_24" title="K-W-H-L Graphic Organizer.png"/>
          <p:cNvPicPr preferRelativeResize="0"/>
          <p:nvPr/>
        </p:nvPicPr>
        <p:blipFill rotWithShape="1">
          <a:blip r:embed="rId3">
            <a:alphaModFix/>
          </a:blip>
          <a:srcRect/>
          <a:stretch/>
        </p:blipFill>
        <p:spPr>
          <a:xfrm>
            <a:off x="6533229" y="445025"/>
            <a:ext cx="2265013" cy="180313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g37aef2c890e_0_5"/>
          <p:cNvSpPr/>
          <p:nvPr/>
        </p:nvSpPr>
        <p:spPr>
          <a:xfrm>
            <a:off x="242475" y="1839900"/>
            <a:ext cx="8699726"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4" name="Google Shape;94;g37aef2c890e_0_5"/>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theme/theme1.xml><?xml version="1.0" encoding="utf-8"?>
<a:theme xmlns:a="http://schemas.openxmlformats.org/drawingml/2006/main" name="K20 LEARN">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511</TotalTime>
  <Words>1258</Words>
  <Application>Microsoft Office PowerPoint</Application>
  <PresentationFormat>On-screen Show (16:9)</PresentationFormat>
  <Paragraphs>128</Paragraphs>
  <Slides>29</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Noto Sans Symbols</vt:lpstr>
      <vt:lpstr>K20 LEARN</vt:lpstr>
      <vt:lpstr>PowerPoint Presentation</vt:lpstr>
      <vt:lpstr>STEM Challenge: Enduring Edifice</vt:lpstr>
      <vt:lpstr>Essential Question</vt:lpstr>
      <vt:lpstr>Learning Objective</vt:lpstr>
      <vt:lpstr>Question |  Notebook Setup</vt:lpstr>
      <vt:lpstr>Question | Scenario</vt:lpstr>
      <vt:lpstr>Question | Criteria</vt:lpstr>
      <vt:lpstr>Question | KWHL</vt:lpstr>
      <vt:lpstr>PowerPoint Presentation</vt:lpstr>
      <vt:lpstr>Brainstorm | KWHL</vt:lpstr>
      <vt:lpstr>PowerPoint Presentation</vt:lpstr>
      <vt:lpstr>Plan &amp; Design | Notebook Setup</vt:lpstr>
      <vt:lpstr>Plan &amp; Design | Sketch and Model</vt:lpstr>
      <vt:lpstr>PowerPoint Presentation</vt:lpstr>
      <vt:lpstr>Build &amp; Create | Notebook Setup</vt:lpstr>
      <vt:lpstr>Build &amp; Create | Prototyping</vt:lpstr>
      <vt:lpstr>PowerPoint Presentation</vt:lpstr>
      <vt:lpstr>Test &amp; Analyze | Notebook Setup</vt:lpstr>
      <vt:lpstr>Test &amp; Analyze | Test Prototype</vt:lpstr>
      <vt:lpstr>Test &amp; Analyze | Analyze Prototype</vt:lpstr>
      <vt:lpstr>Test &amp; Analyze | Analyze Prototype</vt:lpstr>
      <vt:lpstr>PowerPoint Presentation</vt:lpstr>
      <vt:lpstr>Reflect &amp; Improve | Notebook Setup</vt:lpstr>
      <vt:lpstr>Reflect &amp; Improve | Review Test Results</vt:lpstr>
      <vt:lpstr>KWHL</vt:lpstr>
      <vt:lpstr>Communicate | Notebook Setup</vt:lpstr>
      <vt:lpstr>Communicate | Real-World Connections</vt:lpstr>
      <vt:lpstr>Debrief| Elevator Speech</vt:lpstr>
      <vt:lpstr>Debrief| 3-2-1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K20 Center</dc:creator>
  <cp:lastModifiedBy>McLeod Porter, Delma</cp:lastModifiedBy>
  <cp:revision>10</cp:revision>
  <dcterms:modified xsi:type="dcterms:W3CDTF">2025-10-09T15:15:50Z</dcterms:modified>
</cp:coreProperties>
</file>