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iSgvn2jZFDr6vZquZh+fuxK6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67fe08b6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3767fe08b6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08b92dd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c08b92dd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5w cube.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67fe08b6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767fe08b6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67fe08b6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767fe08b6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67fe08b6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767fe08b6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67fe08b6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767fe08b6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c2eeff62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7c2eeff62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67fe08b6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767fe08b6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67fe08b6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767fe08b6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71e86b4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771e86b4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67fe08b6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767fe08b6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3-2-1.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67fe08b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767fe08b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866689b3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7866689b3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67fe08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767fe08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7fe08b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3767fe08b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67fe08b6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767fe08b6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67fe08b6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3767fe08b6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1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7fe08b6e_0_3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46266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Plan and Design | Notebook Setup</a:t>
            </a:r>
            <a:endParaRPr/>
          </a:p>
        </p:txBody>
      </p:sp>
      <p:sp>
        <p:nvSpPr>
          <p:cNvPr id="99" name="Google Shape;99;g3767fe08b6e_0_39"/>
          <p:cNvSpPr txBox="1">
            <a:spLocks noGrp="1"/>
          </p:cNvSpPr>
          <p:nvPr>
            <p:ph type="body" idx="1"/>
          </p:nvPr>
        </p:nvSpPr>
        <p:spPr>
          <a:xfrm>
            <a:off x="456300" y="1697225"/>
            <a:ext cx="4074000" cy="3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 &amp; Design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Pitch Idea (see additional handout)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Materials List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Process </a:t>
            </a:r>
            <a:endParaRPr sz="24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Write down every step you took.</a:t>
            </a:r>
            <a:endParaRPr sz="2400"/>
          </a:p>
        </p:txBody>
      </p:sp>
      <p:pic>
        <p:nvPicPr>
          <p:cNvPr id="100" name="Google Shape;100;g3767fe08b6e_0_39" title="page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0751" y="1031375"/>
            <a:ext cx="4443252" cy="3080749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08b92dd11_0_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Your Idea</a:t>
            </a:r>
            <a:endParaRPr/>
          </a:p>
        </p:txBody>
      </p:sp>
      <p:sp>
        <p:nvSpPr>
          <p:cNvPr id="106" name="Google Shape;106;g3c08b92dd11_0_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575121" cy="346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 dirty="0"/>
              <a:t>Use the Pitch Organizer to brainstorm the context surrounding your experiment and gather ideas about how you want to talk about it in your commercial. 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 dirty="0"/>
              <a:t>After filling out the organizer, write your pitch or idea for your commercial.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 dirty="0"/>
              <a:t>Get teacher approval before moving forward with your idea. </a:t>
            </a:r>
            <a:endParaRPr sz="2400" dirty="0"/>
          </a:p>
        </p:txBody>
      </p:sp>
      <p:pic>
        <p:nvPicPr>
          <p:cNvPr id="107" name="Google Shape;107;g3c08b92dd1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411" y="470980"/>
            <a:ext cx="1589164" cy="156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67fe08b6e_0_59"/>
          <p:cNvSpPr txBox="1">
            <a:spLocks noGrp="1"/>
          </p:cNvSpPr>
          <p:nvPr>
            <p:ph type="title"/>
          </p:nvPr>
        </p:nvSpPr>
        <p:spPr>
          <a:xfrm>
            <a:off x="472200" y="353585"/>
            <a:ext cx="4252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Create | Notebook Setup</a:t>
            </a:r>
            <a:endParaRPr/>
          </a:p>
        </p:txBody>
      </p:sp>
      <p:sp>
        <p:nvSpPr>
          <p:cNvPr id="113" name="Google Shape;113;g3767fe08b6e_0_59"/>
          <p:cNvSpPr txBox="1">
            <a:spLocks noGrp="1"/>
          </p:cNvSpPr>
          <p:nvPr>
            <p:ph type="body" idx="1"/>
          </p:nvPr>
        </p:nvSpPr>
        <p:spPr>
          <a:xfrm>
            <a:off x="434228" y="1652214"/>
            <a:ext cx="4115700" cy="318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Create.</a:t>
            </a:r>
            <a:endParaRPr sz="24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Leave space for notes, photos, &amp; observations.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Storyboard (see additional handouts)</a:t>
            </a:r>
            <a:endParaRPr sz="2400" dirty="0"/>
          </a:p>
        </p:txBody>
      </p:sp>
      <p:pic>
        <p:nvPicPr>
          <p:cNvPr id="114" name="Google Shape;114;g3767fe08b6e_0_59" title="page 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0"/>
            <a:ext cx="4267199" cy="2355368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g3767fe08b6e_0_59" title="page 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396" y="1857725"/>
            <a:ext cx="4222005" cy="2229545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67fe08b6e_0_44"/>
          <p:cNvSpPr/>
          <p:nvPr/>
        </p:nvSpPr>
        <p:spPr>
          <a:xfrm>
            <a:off x="462825" y="3398368"/>
            <a:ext cx="7873500" cy="1093800"/>
          </a:xfrm>
          <a:prstGeom prst="roundRect">
            <a:avLst>
              <a:gd name="adj" fmla="val 16667"/>
            </a:avLst>
          </a:prstGeom>
          <a:solidFill>
            <a:srgbClr val="E5BB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767fe08b6e_0_44"/>
          <p:cNvSpPr txBox="1">
            <a:spLocks noGrp="1"/>
          </p:cNvSpPr>
          <p:nvPr>
            <p:ph type="title"/>
          </p:nvPr>
        </p:nvSpPr>
        <p:spPr>
          <a:xfrm>
            <a:off x="412032" y="23417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Create | Storyboard</a:t>
            </a:r>
            <a:endParaRPr/>
          </a:p>
        </p:txBody>
      </p:sp>
      <p:sp>
        <p:nvSpPr>
          <p:cNvPr id="122" name="Google Shape;122;g3767fe08b6e_0_44"/>
          <p:cNvSpPr txBox="1">
            <a:spLocks noGrp="1"/>
          </p:cNvSpPr>
          <p:nvPr>
            <p:ph type="body" idx="1"/>
          </p:nvPr>
        </p:nvSpPr>
        <p:spPr>
          <a:xfrm>
            <a:off x="412032" y="872413"/>
            <a:ext cx="8225400" cy="246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/>
              <a:t>Draft a Storyboard and Shots List. </a:t>
            </a:r>
            <a:endParaRPr sz="24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/>
              <a:t>List materials/props needed for commercial creation. </a:t>
            </a:r>
            <a:endParaRPr sz="24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/>
              <a:t>Provide a replicable step-by-step process for how to create your prototype.</a:t>
            </a:r>
            <a:endParaRPr sz="2400"/>
          </a:p>
        </p:txBody>
      </p:sp>
      <p:sp>
        <p:nvSpPr>
          <p:cNvPr id="123" name="Google Shape;123;g3767fe08b6e_0_44"/>
          <p:cNvSpPr txBox="1"/>
          <p:nvPr/>
        </p:nvSpPr>
        <p:spPr>
          <a:xfrm>
            <a:off x="491294" y="3418918"/>
            <a:ext cx="77535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Tip: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designs and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storyboard 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blueprint for everything that comes next. The more care and detail you put in now, the easier it will be to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test, and improve later.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67fe08b6e_0_49"/>
          <p:cNvSpPr txBox="1">
            <a:spLocks noGrp="1"/>
          </p:cNvSpPr>
          <p:nvPr>
            <p:ph type="title"/>
          </p:nvPr>
        </p:nvSpPr>
        <p:spPr>
          <a:xfrm>
            <a:off x="509650" y="0"/>
            <a:ext cx="42432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Notebook Setup</a:t>
            </a:r>
            <a:endParaRPr/>
          </a:p>
        </p:txBody>
      </p:sp>
      <p:sp>
        <p:nvSpPr>
          <p:cNvPr id="129" name="Google Shape;129;g3767fe08b6e_0_49"/>
          <p:cNvSpPr txBox="1">
            <a:spLocks noGrp="1"/>
          </p:cNvSpPr>
          <p:nvPr>
            <p:ph type="body" idx="1"/>
          </p:nvPr>
        </p:nvSpPr>
        <p:spPr>
          <a:xfrm>
            <a:off x="456300" y="1225500"/>
            <a:ext cx="4243200" cy="4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</a:t>
            </a:r>
            <a:r>
              <a:rPr lang="en" sz="2200"/>
              <a:t>(leave space for data collection)</a:t>
            </a:r>
            <a:endParaRPr sz="22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Analyze </a:t>
            </a:r>
            <a:r>
              <a:rPr lang="en" sz="2200"/>
              <a:t>(leave space for analysis tool) </a:t>
            </a:r>
            <a:endParaRPr sz="2400"/>
          </a:p>
        </p:txBody>
      </p:sp>
      <p:pic>
        <p:nvPicPr>
          <p:cNvPr id="130" name="Google Shape;130;g3767fe08b6e_0_49" title="page 5.jpg"/>
          <p:cNvPicPr preferRelativeResize="0"/>
          <p:nvPr/>
        </p:nvPicPr>
        <p:blipFill rotWithShape="1">
          <a:blip r:embed="rId3">
            <a:alphaModFix/>
          </a:blip>
          <a:srcRect l="48860" t="4377" r="2041" b="26898"/>
          <a:stretch/>
        </p:blipFill>
        <p:spPr>
          <a:xfrm>
            <a:off x="5042176" y="140355"/>
            <a:ext cx="3263718" cy="1877632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g3767fe08b6e_0_49" title="page 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2176" y="807809"/>
            <a:ext cx="3263718" cy="1877632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g3767fe08b6e_0_49" title="page 7.jpg"/>
          <p:cNvPicPr preferRelativeResize="0"/>
          <p:nvPr/>
        </p:nvPicPr>
        <p:blipFill rotWithShape="1">
          <a:blip r:embed="rId5">
            <a:alphaModFix/>
          </a:blip>
          <a:srcRect l="1606" t="6642" r="48334" b="14753"/>
          <a:stretch/>
        </p:blipFill>
        <p:spPr>
          <a:xfrm>
            <a:off x="5055153" y="2223606"/>
            <a:ext cx="3263718" cy="2212179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67fe08b6e_0_5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Test Prototype</a:t>
            </a:r>
            <a:endParaRPr/>
          </a:p>
        </p:txBody>
      </p:sp>
      <p:sp>
        <p:nvSpPr>
          <p:cNvPr id="138" name="Google Shape;138;g3767fe08b6e_0_5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As a group, brainstorm and determine what makes a commercial successful.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Use criteria and constraints from the Question phase.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Follow a consistent process so that results are reliable.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Gather observations and feedback.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How would you gather feedback from your peers? 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c2eeff62d_0_2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Analyze 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Prototype</a:t>
            </a:r>
            <a:endParaRPr/>
          </a:p>
        </p:txBody>
      </p:sp>
      <p:sp>
        <p:nvSpPr>
          <p:cNvPr id="144" name="Google Shape;144;g37c2eeff62d_0_2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form of peer feedback data was most helpful? 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○"/>
            </a:pPr>
            <a:r>
              <a:rPr lang="en"/>
              <a:t>How will you display the data? 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How will you analyze the data?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After reviewing the feedback as a group, what changes will you make from the peer feedback data?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67fe08b6e_0_69"/>
          <p:cNvSpPr txBox="1">
            <a:spLocks noGrp="1"/>
          </p:cNvSpPr>
          <p:nvPr>
            <p:ph type="title"/>
          </p:nvPr>
        </p:nvSpPr>
        <p:spPr>
          <a:xfrm>
            <a:off x="503472" y="218001"/>
            <a:ext cx="46797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 and Improve | Notebook Setup</a:t>
            </a:r>
            <a:endParaRPr/>
          </a:p>
        </p:txBody>
      </p:sp>
      <p:sp>
        <p:nvSpPr>
          <p:cNvPr id="150" name="Google Shape;150;g3767fe08b6e_0_69"/>
          <p:cNvSpPr txBox="1">
            <a:spLocks noGrp="1"/>
          </p:cNvSpPr>
          <p:nvPr>
            <p:ph type="body" idx="1"/>
          </p:nvPr>
        </p:nvSpPr>
        <p:spPr>
          <a:xfrm>
            <a:off x="440534" y="1522323"/>
            <a:ext cx="4861200" cy="3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Reflect &amp; Improve.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Answer the following: </a:t>
            </a:r>
            <a:endParaRPr sz="24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effective was the commercial prototype?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reliable or efficient was it?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Draft a new storyboard below.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Create your commercial!</a:t>
            </a:r>
            <a:endParaRPr sz="2200"/>
          </a:p>
        </p:txBody>
      </p:sp>
      <p:pic>
        <p:nvPicPr>
          <p:cNvPr id="151" name="Google Shape;151;g3767fe08b6e_0_69" title="page 7.jpg"/>
          <p:cNvPicPr preferRelativeResize="0"/>
          <p:nvPr/>
        </p:nvPicPr>
        <p:blipFill rotWithShape="1">
          <a:blip r:embed="rId3">
            <a:alphaModFix/>
          </a:blip>
          <a:srcRect l="51994" t="4156" r="1806" b="1601"/>
          <a:stretch/>
        </p:blipFill>
        <p:spPr>
          <a:xfrm>
            <a:off x="5357122" y="138738"/>
            <a:ext cx="3578771" cy="4266148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67fe08b6e_0_74"/>
          <p:cNvSpPr txBox="1">
            <a:spLocks noGrp="1"/>
          </p:cNvSpPr>
          <p:nvPr>
            <p:ph type="title"/>
          </p:nvPr>
        </p:nvSpPr>
        <p:spPr>
          <a:xfrm>
            <a:off x="481400" y="318901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 and Improve | Review and Create</a:t>
            </a:r>
            <a:endParaRPr/>
          </a:p>
        </p:txBody>
      </p:sp>
      <p:sp>
        <p:nvSpPr>
          <p:cNvPr id="157" name="Google Shape;157;g3767fe08b6e_0_74"/>
          <p:cNvSpPr txBox="1">
            <a:spLocks noGrp="1"/>
          </p:cNvSpPr>
          <p:nvPr>
            <p:ph type="body" idx="1"/>
          </p:nvPr>
        </p:nvSpPr>
        <p:spPr>
          <a:xfrm>
            <a:off x="459300" y="1010569"/>
            <a:ext cx="6994637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 dirty="0"/>
              <a:t>Review your peer feedback results.</a:t>
            </a:r>
            <a:endParaRPr sz="24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" sz="2400" dirty="0"/>
              <a:t>Identify strengths to keep and weaknesses to address.</a:t>
            </a:r>
            <a:endParaRPr sz="24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" sz="2400" dirty="0"/>
              <a:t>Revise and iterate your storyboards.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 dirty="0"/>
              <a:t>Using your storyboards and shotlist, begin filming shots for your commercial.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 dirty="0"/>
              <a:t>Finally, use video editing software to splice your individual shots together for a rough or final cut of your commercial.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71e86b4f7_0_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</a:t>
            </a:r>
            <a:endParaRPr/>
          </a:p>
        </p:txBody>
      </p:sp>
      <p:sp>
        <p:nvSpPr>
          <p:cNvPr id="163" name="Google Shape;163;g3771e86b4f7_0_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122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Know</a:t>
            </a:r>
            <a:r>
              <a:rPr lang="en"/>
              <a:t>: What do I know about the task?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Wonder</a:t>
            </a:r>
            <a:r>
              <a:rPr lang="en"/>
              <a:t>: What do I not know (and want to know) about the task?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How</a:t>
            </a:r>
            <a:r>
              <a:rPr lang="en"/>
              <a:t>: How will I find the information I need to complete the task?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>
                <a:solidFill>
                  <a:srgbClr val="971D20"/>
                </a:solidFill>
              </a:rPr>
              <a:t>Learn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have I learned about the task?</a:t>
            </a:r>
            <a:endParaRPr/>
          </a:p>
        </p:txBody>
      </p:sp>
      <p:pic>
        <p:nvPicPr>
          <p:cNvPr id="164" name="Google Shape;164;g3771e86b4f7_0_0" title="K-W-H-L Graphic Organiz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525" y="1152475"/>
            <a:ext cx="23773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4348005" y="735116"/>
            <a:ext cx="4116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400"/>
              <a:t>STEM Challenge: </a:t>
            </a:r>
            <a:r>
              <a:rPr lang="en" sz="4000"/>
              <a:t>STEM in Action</a:t>
            </a:r>
            <a:endParaRPr sz="4000"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4534162" y="2862503"/>
            <a:ext cx="4116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"/>
              <a:t>Creating a Compelling STEM Commercial Video</a:t>
            </a:r>
            <a:endParaRPr/>
          </a:p>
        </p:txBody>
      </p:sp>
      <p:pic>
        <p:nvPicPr>
          <p:cNvPr id="47" name="Google Shape;47;p2" title="Screenshot 2025-09-19 13525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23" y="1102266"/>
            <a:ext cx="3223458" cy="3138658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67fe08b6e_0_9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Debrief| 3-2-1</a:t>
            </a:r>
            <a:endParaRPr/>
          </a:p>
        </p:txBody>
      </p:sp>
      <p:sp>
        <p:nvSpPr>
          <p:cNvPr id="170" name="Google Shape;170;g3767fe08b6e_0_99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39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en"/>
              <a:t>What are </a:t>
            </a:r>
            <a:r>
              <a:rPr lang="en" b="1">
                <a:solidFill>
                  <a:srgbClr val="91192A"/>
                </a:solidFill>
              </a:rPr>
              <a:t>three </a:t>
            </a:r>
            <a:r>
              <a:rPr lang="en"/>
              <a:t>things you learned?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2"/>
            </a:pPr>
            <a:r>
              <a:rPr lang="en"/>
              <a:t>What are </a:t>
            </a:r>
            <a:r>
              <a:rPr lang="en" b="1">
                <a:solidFill>
                  <a:srgbClr val="91192A"/>
                </a:solidFill>
              </a:rPr>
              <a:t>two </a:t>
            </a:r>
            <a:r>
              <a:rPr lang="en"/>
              <a:t>challenges you overcame?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What is </a:t>
            </a:r>
            <a:r>
              <a:rPr lang="en" b="1">
                <a:solidFill>
                  <a:srgbClr val="91192A"/>
                </a:solidFill>
              </a:rPr>
              <a:t>one </a:t>
            </a:r>
            <a:r>
              <a:rPr lang="en"/>
              <a:t>improvement you would make if you had more time?</a:t>
            </a:r>
            <a:endParaRPr/>
          </a:p>
        </p:txBody>
      </p:sp>
      <p:pic>
        <p:nvPicPr>
          <p:cNvPr id="171" name="Google Shape;171;g3767fe08b6e_0_99" title="3-2-1 (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775" y="115247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933924" y="1494141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883475" y="2624123"/>
            <a:ext cx="7326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can we use the engineering design process to solve real-world problems?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67fe08b6e_0_9"/>
          <p:cNvSpPr txBox="1">
            <a:spLocks noGrp="1"/>
          </p:cNvSpPr>
          <p:nvPr>
            <p:ph type="ctrTitle"/>
          </p:nvPr>
        </p:nvSpPr>
        <p:spPr>
          <a:xfrm>
            <a:off x="877169" y="1620265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59" name="Google Shape;59;g3767fe08b6e_0_9"/>
          <p:cNvSpPr txBox="1">
            <a:spLocks noGrp="1"/>
          </p:cNvSpPr>
          <p:nvPr>
            <p:ph type="subTitle" idx="1"/>
          </p:nvPr>
        </p:nvSpPr>
        <p:spPr>
          <a:xfrm>
            <a:off x="908700" y="2649348"/>
            <a:ext cx="7326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Students will use the engineering design process to solve a real-world problem.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866689b3d_0_4"/>
          <p:cNvSpPr txBox="1">
            <a:spLocks noGrp="1"/>
          </p:cNvSpPr>
          <p:nvPr>
            <p:ph type="title"/>
          </p:nvPr>
        </p:nvSpPr>
        <p:spPr>
          <a:xfrm>
            <a:off x="364735" y="180164"/>
            <a:ext cx="4486500" cy="1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Notebook Setup</a:t>
            </a:r>
            <a:endParaRPr/>
          </a:p>
        </p:txBody>
      </p:sp>
      <p:sp>
        <p:nvSpPr>
          <p:cNvPr id="65" name="Google Shape;65;g37866689b3d_0_4"/>
          <p:cNvSpPr txBox="1">
            <a:spLocks noGrp="1"/>
          </p:cNvSpPr>
          <p:nvPr>
            <p:ph type="body" idx="1"/>
          </p:nvPr>
        </p:nvSpPr>
        <p:spPr>
          <a:xfrm>
            <a:off x="491950" y="1459064"/>
            <a:ext cx="4332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of STEM Challenge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Question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Criteria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Brainstorm </a:t>
            </a:r>
            <a:r>
              <a:rPr lang="en" sz="2200"/>
              <a:t>(leave space for work)</a:t>
            </a:r>
            <a:endParaRPr sz="22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KWHL chart </a:t>
            </a:r>
            <a:r>
              <a:rPr lang="en" sz="2200"/>
              <a:t>(see later slide)</a:t>
            </a:r>
            <a:r>
              <a:rPr lang="en" sz="2400"/>
              <a:t> </a:t>
            </a:r>
            <a:endParaRPr sz="2200">
              <a:highlight>
                <a:srgbClr val="00FFFF"/>
              </a:highlight>
            </a:endParaRPr>
          </a:p>
        </p:txBody>
      </p:sp>
      <p:pic>
        <p:nvPicPr>
          <p:cNvPr id="66" name="Google Shape;66;g37866689b3d_0_4" title="page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5421" y="154503"/>
            <a:ext cx="3771080" cy="2090507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" name="Google Shape;67;g37866689b3d_0_4" title="pag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9968" y="2410235"/>
            <a:ext cx="3800815" cy="2013569"/>
          </a:xfrm>
          <a:prstGeom prst="rect">
            <a:avLst/>
          </a:prstGeom>
          <a:noFill/>
          <a:ln w="28575" cap="flat" cmpd="sng">
            <a:solidFill>
              <a:srgbClr val="E5BB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7fe08b6e_0_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Scenario</a:t>
            </a:r>
            <a:endParaRPr/>
          </a:p>
        </p:txBody>
      </p:sp>
      <p:sp>
        <p:nvSpPr>
          <p:cNvPr id="73" name="Google Shape;73;g3767fe08b6e_0_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Problem</a:t>
            </a:r>
            <a:r>
              <a:rPr lang="en"/>
              <a:t>: Engineers and scientists don’t just create products—they also need to communicate their ideas effectively to the public.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Your Task</a:t>
            </a:r>
            <a:r>
              <a:rPr lang="en"/>
              <a:t>: Create a short commercial or advertisement for a STEM-related invention, discovery, or product. Your goal is to convince your audience why your STEM idea is useful, exciting, or important, using both creativity and accurate scientific information.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67fe08b6e_0_1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Criteria</a:t>
            </a:r>
            <a:endParaRPr/>
          </a:p>
        </p:txBody>
      </p:sp>
      <p:sp>
        <p:nvSpPr>
          <p:cNvPr id="79" name="Google Shape;79;g3767fe08b6e_0_19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24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commercial must clearly explain the purpose and function of your STEM invention or idea.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work individually or in small groups.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use materials provided (poster boards, markers, props, or digital video tools).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commercial should be 1–2 minutes long.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Bonus challenge</a:t>
            </a:r>
            <a:r>
              <a:rPr lang="en" sz="2400"/>
              <a:t>: Include a demonstration or visual representation of how your invention works.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67fe08b6e_0_2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KWHL</a:t>
            </a:r>
            <a:endParaRPr/>
          </a:p>
        </p:txBody>
      </p:sp>
      <p:sp>
        <p:nvSpPr>
          <p:cNvPr id="85" name="Google Shape;85;g3767fe08b6e_0_2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122100" cy="216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>
                <a:solidFill>
                  <a:srgbClr val="971D20"/>
                </a:solidFill>
              </a:rPr>
              <a:t>Know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do I know about the task?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>
                <a:solidFill>
                  <a:srgbClr val="971D20"/>
                </a:solidFill>
              </a:rPr>
              <a:t>Wonder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do I not know (and want to know) about the task?</a:t>
            </a:r>
            <a:endParaRPr/>
          </a:p>
        </p:txBody>
      </p:sp>
      <p:pic>
        <p:nvPicPr>
          <p:cNvPr id="86" name="Google Shape;86;g3767fe08b6e_0_24" title="K-W-H-L Graphic Organiz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400" y="1740950"/>
            <a:ext cx="2265013" cy="180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67fe08b6e_0_3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Brainstorm | KWHL</a:t>
            </a:r>
            <a:endParaRPr/>
          </a:p>
        </p:txBody>
      </p:sp>
      <p:sp>
        <p:nvSpPr>
          <p:cNvPr id="92" name="Google Shape;92;g3767fe08b6e_0_34"/>
          <p:cNvSpPr txBox="1">
            <a:spLocks noGrp="1"/>
          </p:cNvSpPr>
          <p:nvPr>
            <p:ph type="body" idx="1"/>
          </p:nvPr>
        </p:nvSpPr>
        <p:spPr>
          <a:xfrm>
            <a:off x="456299" y="1152475"/>
            <a:ext cx="599179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Know</a:t>
            </a:r>
            <a:r>
              <a:rPr lang="en"/>
              <a:t>: What do I know about the task?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/>
              <a:t>Wonder</a:t>
            </a:r>
            <a:r>
              <a:rPr lang="en"/>
              <a:t>: What do I not know (and want to know) about the task?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>
                <a:solidFill>
                  <a:srgbClr val="971D20"/>
                </a:solidFill>
              </a:rPr>
              <a:t>How</a:t>
            </a:r>
            <a:r>
              <a:rPr lang="en">
                <a:solidFill>
                  <a:srgbClr val="971D20"/>
                </a:solidFill>
              </a:rPr>
              <a:t>: </a:t>
            </a:r>
            <a:r>
              <a:rPr lang="en"/>
              <a:t>How will I find the information I need to complete the task?</a:t>
            </a:r>
            <a:endParaRPr/>
          </a:p>
        </p:txBody>
      </p:sp>
      <p:pic>
        <p:nvPicPr>
          <p:cNvPr id="93" name="Google Shape;93;g3767fe08b6e_0_34" title="K-W-H-L Graphic Organiz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525" y="1152475"/>
            <a:ext cx="23773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On-screen Show (16:9)</PresentationFormat>
  <Paragraphs>92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Noto Sans Symbols</vt:lpstr>
      <vt:lpstr>K20 LEARN</vt:lpstr>
      <vt:lpstr>PowerPoint Presentation</vt:lpstr>
      <vt:lpstr>STEM Challenge: STEM in Action</vt:lpstr>
      <vt:lpstr>Essential Question</vt:lpstr>
      <vt:lpstr>Learning Objective</vt:lpstr>
      <vt:lpstr>Question |  Notebook Setup</vt:lpstr>
      <vt:lpstr>Question | Scenario</vt:lpstr>
      <vt:lpstr>Question | Criteria</vt:lpstr>
      <vt:lpstr>Question | KWHL</vt:lpstr>
      <vt:lpstr>Brainstorm | KWHL</vt:lpstr>
      <vt:lpstr>Plan and Design | Notebook Setup</vt:lpstr>
      <vt:lpstr>Pitch Your Idea</vt:lpstr>
      <vt:lpstr>Create | Notebook Setup</vt:lpstr>
      <vt:lpstr>Create | Storyboard</vt:lpstr>
      <vt:lpstr>Test and Analyze | Notebook Setup</vt:lpstr>
      <vt:lpstr>Test and Analyze | Test Prototype</vt:lpstr>
      <vt:lpstr>Test and Analyze | Analyze Prototype</vt:lpstr>
      <vt:lpstr>Reflect and Improve | Notebook Setup</vt:lpstr>
      <vt:lpstr>Reflect and Improve | Review and Create</vt:lpstr>
      <vt:lpstr>KWHL</vt:lpstr>
      <vt:lpstr>Debrief| 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1</cp:revision>
  <dcterms:modified xsi:type="dcterms:W3CDTF">2026-03-12T16:04:35Z</dcterms:modified>
</cp:coreProperties>
</file>